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60" r:id="rId4"/>
    <p:sldId id="261" r:id="rId5"/>
    <p:sldId id="262" r:id="rId6"/>
    <p:sldId id="259" r:id="rId7"/>
    <p:sldId id="263" r:id="rId8"/>
    <p:sldId id="264" r:id="rId9"/>
    <p:sldId id="266" r:id="rId10"/>
    <p:sldId id="265" r:id="rId11"/>
    <p:sldId id="267" r:id="rId12"/>
    <p:sldId id="270" r:id="rId13"/>
    <p:sldId id="269" r:id="rId14"/>
    <p:sldId id="268" r:id="rId15"/>
    <p:sldId id="271" r:id="rId16"/>
    <p:sldId id="272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CC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2769" autoAdjust="0"/>
  </p:normalViewPr>
  <p:slideViewPr>
    <p:cSldViewPr>
      <p:cViewPr varScale="1">
        <p:scale>
          <a:sx n="69" d="100"/>
          <a:sy n="69" d="100"/>
        </p:scale>
        <p:origin x="-5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21.11.2018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21.11.2018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21.11.2018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21.11.2018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21.11.2018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21.11.2018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21.11.2018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hyperlink" Target="&#1055;&#1080;&#1089;&#1100;&#1084;&#1086;%20&#1086;&#1073;&#1088;&#1072;&#1097;&#1077;&#1085;&#1080;&#1077;%20&#1082;%20&#1088;&#1086;&#1076;&#1080;&#1090;&#1077;&#1083;&#1103;&#1084;.mp4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://kladraz.ru/upload/blogs2/2017/8/5831_d21b345ccf7e8579372af202124b883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0"/>
            <a:ext cx="8226167" cy="664371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/>
              <a:t>Важно, чтобы ребёнок научился сравнивать, обобщать, сопоставлять</a:t>
            </a:r>
            <a:endParaRPr lang="ru-RU" dirty="0"/>
          </a:p>
        </p:txBody>
      </p:sp>
      <p:pic>
        <p:nvPicPr>
          <p:cNvPr id="22530" name="Picture 2" descr="http://knashcool6.ucoz.ru/img/matematik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14414" y="1928802"/>
            <a:ext cx="7084885" cy="472325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/>
              <a:t>Чтение должно стать неотъемлемой частью жизни каждого ребёнка</a:t>
            </a:r>
            <a:endParaRPr lang="ru-RU" dirty="0"/>
          </a:p>
        </p:txBody>
      </p:sp>
      <p:pic>
        <p:nvPicPr>
          <p:cNvPr id="4" name="Содержимое 3" descr="vgrom.com_1322819050_obucenie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71603" y="2071679"/>
            <a:ext cx="6310567" cy="4786322"/>
          </a:xfr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/>
              <a:t>Нужно ли учить ребёнка читать и писать?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4" name="Содержимое 3" descr="0011-003-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929190" y="1142984"/>
            <a:ext cx="4039985" cy="3029989"/>
          </a:xfrm>
        </p:spPr>
      </p:pic>
      <p:pic>
        <p:nvPicPr>
          <p:cNvPr id="5" name="Содержимое 3" descr="image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4281" y="1142984"/>
            <a:ext cx="4516221" cy="3000396"/>
          </a:xfrm>
          <a:prstGeom prst="rect">
            <a:avLst/>
          </a:prstGeom>
        </p:spPr>
      </p:pic>
      <p:pic>
        <p:nvPicPr>
          <p:cNvPr id="6" name="Содержимое 5" descr="016.jpg"/>
          <p:cNvPicPr>
            <a:picLocks noChangeAspect="1"/>
          </p:cNvPicPr>
          <p:nvPr/>
        </p:nvPicPr>
        <p:blipFill>
          <a:blip r:embed="rId4"/>
          <a:srcRect l="7383" t="8839" r="7383" b="39074"/>
          <a:stretch>
            <a:fillRect/>
          </a:stretch>
        </p:blipFill>
        <p:spPr>
          <a:xfrm>
            <a:off x="2000232" y="4357694"/>
            <a:ext cx="5455213" cy="2500306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Совместная игра</a:t>
            </a:r>
            <a:endParaRPr lang="ru-RU" dirty="0"/>
          </a:p>
        </p:txBody>
      </p:sp>
      <p:pic>
        <p:nvPicPr>
          <p:cNvPr id="8" name="Содержимое 7" descr="640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804863" y="1643050"/>
            <a:ext cx="4339137" cy="3071834"/>
          </a:xfrm>
        </p:spPr>
      </p:pic>
      <p:pic>
        <p:nvPicPr>
          <p:cNvPr id="9" name="Содержимое 3" descr="e8dcc-1-top-10-loan-companies-for-bad-credit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" y="3760864"/>
            <a:ext cx="4643437" cy="3097136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/>
              <a:t>Какие требования предъявит учитель к вашему ребёнку?</a:t>
            </a:r>
            <a:endParaRPr lang="ru-RU" dirty="0"/>
          </a:p>
        </p:txBody>
      </p:sp>
      <p:pic>
        <p:nvPicPr>
          <p:cNvPr id="6" name="Содержимое 5" descr="0004-003-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15520" y="1672415"/>
            <a:ext cx="7528380" cy="5018919"/>
          </a:xfr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/>
              <a:t>Ребенок должен уметь ухаживать за собой</a:t>
            </a:r>
            <a:endParaRPr lang="ru-RU" dirty="0"/>
          </a:p>
        </p:txBody>
      </p:sp>
      <p:pic>
        <p:nvPicPr>
          <p:cNvPr id="4" name="Содержимое 3" descr="pic (45)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391359" y="1600200"/>
            <a:ext cx="4859998" cy="5043510"/>
          </a:xfr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2857496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hlinkClick r:id="rId2" action="ppaction://hlinkfile"/>
              </a:rPr>
              <a:t>Письмо — обращение </a:t>
            </a:r>
            <a:br>
              <a:rPr lang="ru-RU" b="1" dirty="0" smtClean="0">
                <a:hlinkClick r:id="rId2" action="ppaction://hlinkfile"/>
              </a:rPr>
            </a:br>
            <a:r>
              <a:rPr lang="ru-RU" b="1" dirty="0" smtClean="0">
                <a:hlinkClick r:id="rId2" action="ppaction://hlinkfile"/>
              </a:rPr>
              <a:t>к самым близким и дорогим людям, моим родителям</a:t>
            </a:r>
            <a:r>
              <a:rPr lang="ru-RU" dirty="0" smtClean="0">
                <a:hlinkClick r:id="rId2" action="ppaction://hlinkfile"/>
              </a:rPr>
              <a:t/>
            </a:r>
            <a:br>
              <a:rPr lang="ru-RU" dirty="0" smtClean="0">
                <a:hlinkClick r:id="rId2" action="ppaction://hlinkfile"/>
              </a:rPr>
            </a:br>
            <a:endParaRPr lang="ru-RU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/>
              <a:t>Что же ждёт вашего ребенка в школе?</a:t>
            </a:r>
            <a:r>
              <a:rPr lang="ru-RU" dirty="0" smtClean="0"/>
              <a:t> </a:t>
            </a:r>
            <a:endParaRPr lang="ru-RU" dirty="0"/>
          </a:p>
        </p:txBody>
      </p:sp>
      <p:pic>
        <p:nvPicPr>
          <p:cNvPr id="3078" name="Picture 6" descr="http://inruza.ru/upload/gallery/223/17223_75ddcf7d02d9a5f18077229f8f3a2ff7f0c5d95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5786" y="1482331"/>
            <a:ext cx="7167558" cy="537566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static.tildacdn.com/tild6639-3465-4435-a264-666165616665/01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00232" y="1785926"/>
            <a:ext cx="4905356" cy="3679017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0" y="1571612"/>
            <a:ext cx="2486578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dirty="0" smtClean="0"/>
              <a:t>Личностная</a:t>
            </a:r>
          </a:p>
          <a:p>
            <a:pPr algn="ctr"/>
            <a:r>
              <a:rPr lang="ru-RU" sz="3600" dirty="0" smtClean="0"/>
              <a:t> готовность</a:t>
            </a:r>
            <a:endParaRPr lang="ru-RU" sz="3600" dirty="0"/>
          </a:p>
        </p:txBody>
      </p:sp>
      <p:sp>
        <p:nvSpPr>
          <p:cNvPr id="6" name="TextBox 5"/>
          <p:cNvSpPr txBox="1"/>
          <p:nvPr/>
        </p:nvSpPr>
        <p:spPr>
          <a:xfrm>
            <a:off x="2428860" y="357166"/>
            <a:ext cx="3893502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dirty="0" smtClean="0"/>
              <a:t>Интеллектуальная </a:t>
            </a:r>
          </a:p>
          <a:p>
            <a:pPr algn="ctr"/>
            <a:r>
              <a:rPr lang="ru-RU" sz="3600" dirty="0" smtClean="0"/>
              <a:t>готовность</a:t>
            </a:r>
            <a:endParaRPr lang="ru-RU" sz="3600" dirty="0"/>
          </a:p>
        </p:txBody>
      </p:sp>
      <p:sp>
        <p:nvSpPr>
          <p:cNvPr id="7" name="TextBox 6"/>
          <p:cNvSpPr txBox="1"/>
          <p:nvPr/>
        </p:nvSpPr>
        <p:spPr>
          <a:xfrm>
            <a:off x="5786446" y="1643050"/>
            <a:ext cx="3525196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dirty="0" smtClean="0"/>
              <a:t>Психологическая</a:t>
            </a:r>
          </a:p>
          <a:p>
            <a:pPr algn="ctr"/>
            <a:r>
              <a:rPr lang="ru-RU" sz="3600" dirty="0" smtClean="0"/>
              <a:t> готовность</a:t>
            </a:r>
            <a:endParaRPr lang="ru-RU" sz="3600" dirty="0"/>
          </a:p>
        </p:txBody>
      </p:sp>
      <p:sp>
        <p:nvSpPr>
          <p:cNvPr id="8" name="TextBox 7"/>
          <p:cNvSpPr txBox="1"/>
          <p:nvPr/>
        </p:nvSpPr>
        <p:spPr>
          <a:xfrm>
            <a:off x="2571736" y="5357826"/>
            <a:ext cx="3721596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3600" dirty="0" smtClean="0"/>
              <a:t>Физиологическая </a:t>
            </a:r>
          </a:p>
          <a:p>
            <a:pPr algn="ctr"/>
            <a:r>
              <a:rPr lang="ru-RU" sz="3600" dirty="0" smtClean="0"/>
              <a:t>готовность</a:t>
            </a:r>
            <a:endParaRPr lang="ru-RU" sz="36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Личностная готовность</a:t>
            </a:r>
            <a:endParaRPr lang="ru-RU" dirty="0"/>
          </a:p>
        </p:txBody>
      </p:sp>
      <p:pic>
        <p:nvPicPr>
          <p:cNvPr id="19458" name="Picture 2" descr="https://babadu.ru/academy/uploads/images/wysiwyg/93bf55c06daa08c4327d770cdad36be463f81b0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1476374"/>
            <a:ext cx="8086725" cy="538162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0"/>
            <a:ext cx="8229600" cy="1143000"/>
          </a:xfrm>
        </p:spPr>
        <p:txBody>
          <a:bodyPr/>
          <a:lstStyle/>
          <a:p>
            <a:r>
              <a:rPr lang="ru-RU" dirty="0" smtClean="0"/>
              <a:t>Интеллектуальная готовность</a:t>
            </a:r>
            <a:endParaRPr lang="ru-RU" dirty="0"/>
          </a:p>
        </p:txBody>
      </p:sp>
      <p:sp>
        <p:nvSpPr>
          <p:cNvPr id="18434" name="AutoShape 2" descr="https://chudomama.com/purchases/uploads/c73/73b/0995b7c018707d6c0643cdd045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8436" name="AutoShape 4" descr="https://chudomama.com/purchases/uploads/c73/73b/0995b7c018707d6c0643cdd045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8438" name="AutoShape 6" descr="https://chudomama.com/purchases/uploads/c73/73b/0995b7c018707d6c0643cdd045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8440" name="AutoShape 8" descr="https://arhlib.ru/wp-content/uploads/2017/10/11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8442" name="AutoShape 10" descr="https://arhlib.ru/wp-content/uploads/2017/10/11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8444" name="AutoShape 12" descr="https://arhlib.ru/wp-content/uploads/2017/10/11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8448" name="Picture 16" descr="http://kladraz.ru/images/photos/7009013ce4f4fe6dee54211571cc319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1285860"/>
            <a:ext cx="3214710" cy="4240737"/>
          </a:xfrm>
          <a:prstGeom prst="rect">
            <a:avLst/>
          </a:prstGeom>
          <a:noFill/>
        </p:spPr>
      </p:pic>
      <p:pic>
        <p:nvPicPr>
          <p:cNvPr id="18450" name="Picture 18" descr="http://tetradkin-grad.3dn.ru/099/098/3-18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57818" y="857232"/>
            <a:ext cx="3500430" cy="2341597"/>
          </a:xfrm>
          <a:prstGeom prst="rect">
            <a:avLst/>
          </a:prstGeom>
          <a:noFill/>
        </p:spPr>
      </p:pic>
      <p:sp>
        <p:nvSpPr>
          <p:cNvPr id="18452" name="AutoShape 20" descr="https://knigipochtoi.ru/images/goods/book/big/01-14636.1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8454" name="AutoShape 22" descr="https://knigipochtoi.ru/images/goods/book/big/01-14636.1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8456" name="Picture 24" descr="https://ds04.infourok.ru/uploads/ex/004c/000df683-ac2f3845/hello_html_m7383cdb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29058" y="3143248"/>
            <a:ext cx="2769376" cy="371475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Психологическая готовность</a:t>
            </a:r>
            <a:endParaRPr lang="ru-RU" dirty="0"/>
          </a:p>
        </p:txBody>
      </p:sp>
      <p:pic>
        <p:nvPicPr>
          <p:cNvPr id="4" name="Picture 4" descr="https://im0-tub-ru.yandex.net/i?id=bd81cb63fbe998b1b3ca8081282c5f9d&amp;n=13&amp;exp=1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85720" y="1357298"/>
            <a:ext cx="3786214" cy="3283437"/>
          </a:xfrm>
          <a:prstGeom prst="rect">
            <a:avLst/>
          </a:prstGeom>
          <a:noFill/>
        </p:spPr>
      </p:pic>
      <p:pic>
        <p:nvPicPr>
          <p:cNvPr id="2050" name="Picture 2" descr="http://sch198.minsk.edu.by/ru/sm.aspx?guid=1604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143372" y="3286124"/>
            <a:ext cx="4857750" cy="332422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Физиологическая готовность</a:t>
            </a:r>
            <a:endParaRPr lang="ru-RU" dirty="0"/>
          </a:p>
        </p:txBody>
      </p:sp>
      <p:pic>
        <p:nvPicPr>
          <p:cNvPr id="20484" name="Picture 4" descr="http://razvitiedetei.info/wp-content/uploads/2014/11/krupnay-motorika-doskolnikam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19642" y="1428736"/>
            <a:ext cx="4524358" cy="3005910"/>
          </a:xfrm>
          <a:prstGeom prst="rect">
            <a:avLst/>
          </a:prstGeom>
          <a:noFill/>
        </p:spPr>
      </p:pic>
      <p:pic>
        <p:nvPicPr>
          <p:cNvPr id="20482" name="Picture 2" descr="http://www.o-krohe.ru/images/article/orig/2017/08/razvivayushchie-igrushki-dlya-detej-ot-1-goda-8.jpg"/>
          <p:cNvPicPr>
            <a:picLocks noChangeAspect="1" noChangeArrowheads="1"/>
          </p:cNvPicPr>
          <p:nvPr/>
        </p:nvPicPr>
        <p:blipFill>
          <a:blip r:embed="rId3"/>
          <a:srcRect t="22480" r="4650" b="7752"/>
          <a:stretch>
            <a:fillRect/>
          </a:stretch>
        </p:blipFill>
        <p:spPr bwMode="auto">
          <a:xfrm>
            <a:off x="0" y="3286124"/>
            <a:ext cx="5207037" cy="285752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/>
              <a:t>Успешный ребенок - здоровый ребенок</a:t>
            </a:r>
            <a:r>
              <a:rPr lang="ru-RU" dirty="0" smtClean="0"/>
              <a:t> </a:t>
            </a:r>
            <a:endParaRPr lang="ru-RU" dirty="0"/>
          </a:p>
        </p:txBody>
      </p:sp>
      <p:pic>
        <p:nvPicPr>
          <p:cNvPr id="21506" name="Picture 2" descr="http://chelo-vek.com/wp-content/uploads/2018/01/zdorovii-rebenok-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1857364"/>
            <a:ext cx="7934325" cy="47625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Ребенок должен знать:</a:t>
            </a:r>
            <a:endParaRPr lang="ru-RU" dirty="0"/>
          </a:p>
        </p:txBody>
      </p:sp>
      <p:pic>
        <p:nvPicPr>
          <p:cNvPr id="5" name="Содержимое 4" descr="cd8934035513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022319" y="1600200"/>
            <a:ext cx="7099362" cy="4525963"/>
          </a:xfr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43</TotalTime>
  <Words>80</Words>
  <PresentationFormat>Экран (4:3)</PresentationFormat>
  <Paragraphs>22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Тема Office</vt:lpstr>
      <vt:lpstr>Слайд 1</vt:lpstr>
      <vt:lpstr>Что же ждёт вашего ребенка в школе? </vt:lpstr>
      <vt:lpstr>Слайд 3</vt:lpstr>
      <vt:lpstr>Личностная готовность</vt:lpstr>
      <vt:lpstr>Интеллектуальная готовность</vt:lpstr>
      <vt:lpstr>Психологическая готовность</vt:lpstr>
      <vt:lpstr>Физиологическая готовность</vt:lpstr>
      <vt:lpstr>Успешный ребенок - здоровый ребенок </vt:lpstr>
      <vt:lpstr>Ребенок должен знать:</vt:lpstr>
      <vt:lpstr>Важно, чтобы ребёнок научился сравнивать, обобщать, сопоставлять</vt:lpstr>
      <vt:lpstr>Чтение должно стать неотъемлемой частью жизни каждого ребёнка</vt:lpstr>
      <vt:lpstr>Нужно ли учить ребёнка читать и писать? </vt:lpstr>
      <vt:lpstr>Совместная игра</vt:lpstr>
      <vt:lpstr>Какие требования предъявит учитель к вашему ребёнку?</vt:lpstr>
      <vt:lpstr>Ребенок должен уметь ухаживать за собой</vt:lpstr>
      <vt:lpstr>Письмо — обращение  к самым близким и дорогим людям, моим родителям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cp:lastModifiedBy>Admin</cp:lastModifiedBy>
  <cp:revision>8</cp:revision>
  <dcterms:modified xsi:type="dcterms:W3CDTF">2018-11-21T17:26:44Z</dcterms:modified>
</cp:coreProperties>
</file>