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</p:sldMasterIdLst>
  <p:notesMasterIdLst>
    <p:notesMasterId r:id="rId26"/>
  </p:notesMasterIdLst>
  <p:handoutMasterIdLst>
    <p:handoutMasterId r:id="rId27"/>
  </p:handoutMasterIdLst>
  <p:sldIdLst>
    <p:sldId id="432" r:id="rId2"/>
    <p:sldId id="444" r:id="rId3"/>
    <p:sldId id="378" r:id="rId4"/>
    <p:sldId id="381" r:id="rId5"/>
    <p:sldId id="380" r:id="rId6"/>
    <p:sldId id="382" r:id="rId7"/>
    <p:sldId id="445" r:id="rId8"/>
    <p:sldId id="449" r:id="rId9"/>
    <p:sldId id="398" r:id="rId10"/>
    <p:sldId id="396" r:id="rId11"/>
    <p:sldId id="387" r:id="rId12"/>
    <p:sldId id="388" r:id="rId13"/>
    <p:sldId id="441" r:id="rId14"/>
    <p:sldId id="401" r:id="rId15"/>
    <p:sldId id="402" r:id="rId16"/>
    <p:sldId id="406" r:id="rId17"/>
    <p:sldId id="404" r:id="rId18"/>
    <p:sldId id="317" r:id="rId19"/>
    <p:sldId id="423" r:id="rId20"/>
    <p:sldId id="436" r:id="rId21"/>
    <p:sldId id="452" r:id="rId22"/>
    <p:sldId id="451" r:id="rId23"/>
    <p:sldId id="437" r:id="rId24"/>
    <p:sldId id="44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9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CCFF"/>
    <a:srgbClr val="99FF99"/>
    <a:srgbClr val="66FFCC"/>
    <a:srgbClr val="66FFFF"/>
    <a:srgbClr val="00FFFF"/>
    <a:srgbClr val="FF9900"/>
    <a:srgbClr val="CC99FF"/>
    <a:srgbClr val="FF0066"/>
    <a:srgbClr val="CC0000"/>
    <a:srgbClr val="6012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94671" autoAdjust="0"/>
  </p:normalViewPr>
  <p:slideViewPr>
    <p:cSldViewPr>
      <p:cViewPr>
        <p:scale>
          <a:sx n="73" d="100"/>
          <a:sy n="73" d="100"/>
        </p:scale>
        <p:origin x="-121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7C2E9C-1115-4971-91B0-81239DBFD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585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AFA8F3-974E-4C6E-8106-B6A5362CB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051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Триггер –исчезновение на прямоугольник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6E1AF4-6AD1-464C-87EB-DD22FBE55E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40A57B10-99EC-497C-B8BC-31564AAAD49D}" type="datetimeFigureOut">
              <a:rPr lang="en-US"/>
              <a:pPr>
                <a:defRPr/>
              </a:pPr>
              <a:t>1/30/2020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4F2F-1201-4C6A-A0BD-1C855E04A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078707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56F8-8EE0-475E-936B-2A639F84A917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8AF5-7985-47A1-A33D-6F9B12232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99706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0780-6BAE-4852-BD87-29F0F312564F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B59D-B613-48D4-85D8-7EC8D8EAB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82477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02A1-FECC-4B8D-8AC0-8940ADBA5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9235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88AC-F44E-44DB-80A4-561D78141965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8435-21F6-4B9F-AF6F-89199178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6738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EE21-EF7A-49C8-807B-11E7DC100206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66D5-5A8E-447A-9DEA-80BB2293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824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AF01-4156-4E16-88A1-B9A3BF24E236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4B2B-C1AE-4AA9-A170-47EFBE862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511978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A2E2-D3A6-4FF3-BA34-6ACF45BD459E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C0FF-4B42-45EF-BAA1-EA74D12DB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4673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49EF-8899-4616-AEA4-80821ADB8DE2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EECC6-710B-4F9B-B09D-E0CCC49BF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38484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1C1E-2183-45FA-9D5C-70549F8CEC9E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D371-1818-462E-B30B-3ADCC10DD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920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055E-8DEF-4D38-A8AA-6063F8A7979E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C3B42-8327-4263-A1B4-A9BE58945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5292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5A24-C1AB-459E-9BAE-C9859C54924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5A74-6C0D-4977-A69D-17CB75300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501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4EFBB0-F775-472F-9283-AE76A8547C82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6C8281-CC72-490A-A79A-BCD7073DB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3" r:id="rId2"/>
    <p:sldLayoutId id="2147484128" r:id="rId3"/>
    <p:sldLayoutId id="2147484124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25" r:id="rId10"/>
    <p:sldLayoutId id="2147484134" r:id="rId11"/>
    <p:sldLayoutId id="2147484135" r:id="rId12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91574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ru.wikipedia.org/wiki/%D0%9F%D1%80%D0%B8%D0%B7%D0%BD%D0%B0%D0%B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audio" Target="file:///G:\&#1091;&#1088;&#1086;&#1082;%20&#1085;&#1072;%20&#1082;&#1086;&#1085;&#1082;&#1091;&#1088;&#1089;\Instrumentalnaya_-_Svetlaya_i_radostnaya_melodiya_(iPlayer.fm).mp3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jpeg"/><Relationship Id="rId1" Type="http://schemas.openxmlformats.org/officeDocument/2006/relationships/audio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483" y="2708920"/>
            <a:ext cx="51810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алгебры 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2416398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3857625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ПОЛНЫЕ</a:t>
            </a:r>
            <a:b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КВАДРАТНЫЕ УРАВНЕНИЯ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787900" y="1844675"/>
            <a:ext cx="3927475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НЕПОЛНЫЕ</a:t>
            </a:r>
            <a:b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КВАДРАТНЫЕ УРАВНЕНИЯ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2555875" y="357188"/>
            <a:ext cx="4032250" cy="954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КВАДРАТНЫЕ УРАВНЕНИЯ</a:t>
            </a:r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 flipH="1">
            <a:off x="2071688" y="1341438"/>
            <a:ext cx="1276350" cy="4445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>
            <a:off x="5219700" y="1341438"/>
            <a:ext cx="936625" cy="431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684213" y="3429000"/>
            <a:ext cx="287972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≠ 0,  в ≠ 0,   с ≠ 0</a:t>
            </a: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5364088" y="3429000"/>
            <a:ext cx="280831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000" b="1" i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>
            <a:off x="2411413" y="3141663"/>
            <a:ext cx="576262" cy="28733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684213" y="4221163"/>
            <a:ext cx="2808287" cy="212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2х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+5х-7=0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6х+х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-3=0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-8х-7=0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25-10х+х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92534" name="Text Box 22"/>
          <p:cNvSpPr txBox="1">
            <a:spLocks noChangeArrowheads="1"/>
          </p:cNvSpPr>
          <p:nvPr/>
        </p:nvSpPr>
        <p:spPr bwMode="auto">
          <a:xfrm>
            <a:off x="5364163" y="4221163"/>
            <a:ext cx="2787650" cy="212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3х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-2х=0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2х+х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125+5х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49х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-81=0</a:t>
            </a:r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 flipH="1">
            <a:off x="1979613" y="3789363"/>
            <a:ext cx="792162" cy="3603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H="1">
            <a:off x="7451725" y="3068638"/>
            <a:ext cx="576263" cy="3603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443663" y="3860800"/>
            <a:ext cx="576262" cy="2889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15" name="Формула" r:id="rId3" imgW="114151" imgH="215619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16" name="Формула" r:id="rId4" imgW="114151" imgH="215619" progId="Equation.3">
              <p:embed/>
            </p:oleObj>
          </a:graphicData>
        </a:graphic>
      </p:graphicFrame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214283" y="1643063"/>
            <a:ext cx="435771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6х</a:t>
            </a:r>
            <a:r>
              <a:rPr lang="ru-RU" sz="40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+ 4  =  0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12х - х</a:t>
            </a:r>
            <a:r>
              <a:rPr lang="ru-RU" sz="40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+ 7 =  0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8 + 5х</a:t>
            </a:r>
            <a:r>
              <a:rPr lang="ru-RU" sz="40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6х</a:t>
            </a:r>
            <a:r>
              <a:rPr lang="ru-RU" sz="40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>
              <a:spcBef>
                <a:spcPct val="50000"/>
              </a:spcBef>
              <a:defRPr/>
            </a:pPr>
            <a:endParaRPr lang="ru-RU" sz="2400" dirty="0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4716463" y="1714500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-142908" y="214290"/>
            <a:ext cx="8786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Определите коэффициенты квадратного уравнения и запишите  их в тетради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714876" y="1557338"/>
            <a:ext cx="44291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4000" b="1" i="1" dirty="0">
                <a:latin typeface="Times New Roman" pitchFamily="18" charset="0"/>
              </a:rPr>
              <a:t>а = 6, в = -1, с = </a:t>
            </a:r>
            <a:r>
              <a:rPr lang="ru-RU" sz="4000" b="1" i="1" dirty="0" smtClean="0">
                <a:latin typeface="Times New Roman" pitchFamily="18" charset="0"/>
              </a:rPr>
              <a:t>4</a:t>
            </a:r>
            <a:endParaRPr lang="ru-RU" sz="4000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14876" y="2428868"/>
            <a:ext cx="4253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а = -1, в = 12, с =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00562" y="3429000"/>
            <a:ext cx="41434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а = 5, в = 0, с =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786314" y="4357694"/>
            <a:ext cx="4000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4000" b="1" i="1" dirty="0">
                <a:latin typeface="Times New Roman" pitchFamily="18" charset="0"/>
              </a:rPr>
              <a:t>а = -6, в =1, с = </a:t>
            </a:r>
            <a:r>
              <a:rPr lang="ru-RU" sz="4000" b="1" i="1" dirty="0" smtClean="0">
                <a:latin typeface="Times New Roman" pitchFamily="18" charset="0"/>
              </a:rPr>
              <a:t>0</a:t>
            </a:r>
            <a:endParaRPr lang="ru-RU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51520" y="1412776"/>
            <a:ext cx="420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79388" y="2276475"/>
            <a:ext cx="5041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0" y="2924175"/>
            <a:ext cx="478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214313" y="3573463"/>
            <a:ext cx="442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14313" y="4221163"/>
            <a:ext cx="441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0" y="4724400"/>
            <a:ext cx="432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698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Восстановите квадратное уравнение </a:t>
            </a:r>
          </a:p>
          <a:p>
            <a:pPr algn="ctr" eaLnBrk="0" hangingPunct="0">
              <a:defRPr/>
            </a:pP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его коэффициентам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285720" y="1124744"/>
            <a:ext cx="500066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= 3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-2   с = 1</a:t>
            </a:r>
          </a:p>
          <a:p>
            <a:pPr lvl="0"/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= 1    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    </a:t>
            </a:r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= 3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0    с =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    с = 0     а=-4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84399" y="1785926"/>
            <a:ext cx="3140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+1 = 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5643570" y="2357430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3600" b="0" i="0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</a:t>
            </a:r>
            <a:endParaRPr kumimoji="0" lang="ru-RU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2" name="Rectangle 144"/>
          <p:cNvSpPr>
            <a:spLocks noChangeArrowheads="1"/>
          </p:cNvSpPr>
          <p:nvPr/>
        </p:nvSpPr>
        <p:spPr bwMode="auto">
          <a:xfrm>
            <a:off x="5429256" y="3000372"/>
            <a:ext cx="29912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3x</a:t>
            </a:r>
            <a:r>
              <a:rPr kumimoji="0" lang="en-US" sz="3600" b="0" i="0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+ 4 = 0</a:t>
            </a:r>
            <a:endParaRPr kumimoji="0" lang="en-US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3" name="Rectangle 145"/>
          <p:cNvSpPr>
            <a:spLocks noChangeArrowheads="1"/>
          </p:cNvSpPr>
          <p:nvPr/>
        </p:nvSpPr>
        <p:spPr bwMode="auto">
          <a:xfrm>
            <a:off x="5715008" y="3643314"/>
            <a:ext cx="178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4x</a:t>
            </a:r>
            <a:r>
              <a:rPr kumimoji="0" lang="en-US" sz="3600" b="0" i="0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0</a:t>
            </a:r>
            <a:r>
              <a:rPr kumimoji="0" lang="ru-RU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n-US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4" name="Rectangle 146"/>
          <p:cNvSpPr>
            <a:spLocks noChangeArrowheads="1"/>
          </p:cNvSpPr>
          <p:nvPr/>
        </p:nvSpPr>
        <p:spPr bwMode="auto">
          <a:xfrm>
            <a:off x="5796136" y="4797152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5" name="Rectangle 147"/>
          <p:cNvSpPr>
            <a:spLocks noChangeArrowheads="1"/>
          </p:cNvSpPr>
          <p:nvPr/>
        </p:nvSpPr>
        <p:spPr bwMode="auto">
          <a:xfrm>
            <a:off x="5796136" y="5661248"/>
            <a:ext cx="2195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191" grpId="0"/>
      <p:bldP spid="2192" grpId="0"/>
      <p:bldP spid="2193" grpId="0"/>
      <p:bldP spid="2194" grpId="0"/>
      <p:bldP spid="21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785813" y="428625"/>
            <a:ext cx="6988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Верные и неверные утверждения»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785938"/>
          <a:ext cx="8429684" cy="470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5"/>
                <a:gridCol w="2500330"/>
                <a:gridCol w="11430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Данное уравнение  НЕ является квадратным </a:t>
                      </a:r>
                      <a:endParaRPr lang="ru-RU" sz="2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² - 121=0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Верно ли указаны значения коэффициентов квадратного уравнения</a:t>
                      </a:r>
                      <a:endParaRPr lang="ru-RU" sz="2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5х² -14х +17 =0</a:t>
                      </a:r>
                    </a:p>
                    <a:p>
                      <a:pPr algn="ctr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а=5,   в=-14, с=17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Данное квадратное уравнение имеет два корня</a:t>
                      </a:r>
                      <a:endParaRPr lang="ru-RU" sz="2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² = -36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Данное квадратное уравнение имеет  только один корень, равный </a:t>
                      </a: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х²=0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72" name="TextBox 3"/>
          <p:cNvSpPr txBox="1">
            <a:spLocks noChangeArrowheads="1"/>
          </p:cNvSpPr>
          <p:nvPr/>
        </p:nvSpPr>
        <p:spPr bwMode="auto">
          <a:xfrm>
            <a:off x="4000500" y="1000125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Да/нет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1844824"/>
            <a:ext cx="1071570" cy="8429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15272" y="3071810"/>
            <a:ext cx="1071570" cy="8429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15272" y="4143380"/>
            <a:ext cx="1071570" cy="8429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5357826"/>
            <a:ext cx="1071570" cy="8429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14290"/>
            <a:ext cx="1428750" cy="14287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748464" y="6525344"/>
            <a:ext cx="108024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ошибки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63"/>
            <a:ext cx="5797581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2x</a:t>
            </a:r>
            <a:r>
              <a:rPr lang="ru-RU" sz="3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0    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0 и 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0,5</a:t>
            </a:r>
          </a:p>
          <a:p>
            <a:pPr>
              <a:buFont typeface="Arial" charset="0"/>
              <a:buNone/>
            </a:pPr>
            <a:endParaRPr lang="ru-RU" sz="32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y</a:t>
            </a:r>
            <a:r>
              <a:rPr lang="ru-RU" sz="3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=9                 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0 и у = 3</a:t>
            </a:r>
          </a:p>
          <a:p>
            <a:pPr>
              <a:buFont typeface="Arial" charset="0"/>
              <a:buNone/>
            </a:pPr>
            <a:endParaRPr lang="ru-RU" sz="32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4x</a:t>
            </a:r>
            <a:r>
              <a:rPr lang="ru-RU" sz="3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0               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</a:p>
          <a:p>
            <a:pPr>
              <a:buFont typeface="Arial" charset="0"/>
              <a:buNone/>
            </a:pPr>
            <a:endParaRPr lang="ru-RU" sz="32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x</a:t>
            </a:r>
            <a:r>
              <a:rPr lang="ru-RU" sz="3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 = 0           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endParaRPr lang="ru-RU" sz="4000" b="1" dirty="0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43663" y="1628775"/>
            <a:ext cx="2478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= 0 и х=0,5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8" y="2786058"/>
            <a:ext cx="2359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у= -3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429388" y="3786190"/>
            <a:ext cx="123941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43636" y="5072074"/>
            <a:ext cx="2643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x= -1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 уравнения и сделай вывод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4000" b="1" dirty="0" smtClean="0"/>
              <a:t>  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532090492"/>
              </p:ext>
            </p:extLst>
          </p:nvPr>
        </p:nvGraphicFramePr>
        <p:xfrm>
          <a:off x="1835150" y="1268413"/>
          <a:ext cx="5616575" cy="3702050"/>
        </p:xfrm>
        <a:graphic>
          <a:graphicData uri="http://schemas.openxmlformats.org/presentationml/2006/ole">
            <p:oleObj spid="_x0000_s4141" name="Формула" r:id="rId3" imgW="1117440" imgH="736560" progId="Equation.3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Прямоугольник 11"/>
          <p:cNvSpPr>
            <a:spLocks noChangeArrowheads="1"/>
          </p:cNvSpPr>
          <p:nvPr/>
        </p:nvSpPr>
        <p:spPr bwMode="auto">
          <a:xfrm>
            <a:off x="214313" y="2643188"/>
            <a:ext cx="284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i="1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3357563" y="2212975"/>
            <a:ext cx="43830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-90488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tabLst>
                <a:tab pos="-90488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tabLst>
                <a:tab pos="-90488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/>
          </a:p>
        </p:txBody>
      </p:sp>
      <p:sp>
        <p:nvSpPr>
          <p:cNvPr id="29702" name="Прямоугольник 9"/>
          <p:cNvSpPr>
            <a:spLocks noChangeArrowheads="1"/>
          </p:cNvSpPr>
          <p:nvPr/>
        </p:nvSpPr>
        <p:spPr bwMode="auto">
          <a:xfrm>
            <a:off x="3276600" y="1700213"/>
            <a:ext cx="403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9703" name="Прямоугольник 8"/>
          <p:cNvSpPr>
            <a:spLocks noChangeArrowheads="1"/>
          </p:cNvSpPr>
          <p:nvPr/>
        </p:nvSpPr>
        <p:spPr bwMode="auto">
          <a:xfrm>
            <a:off x="250825" y="1773238"/>
            <a:ext cx="284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i="1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Rectangle 3"/>
          <p:cNvSpPr>
            <a:spLocks noChangeArrowheads="1"/>
          </p:cNvSpPr>
          <p:nvPr/>
        </p:nvSpPr>
        <p:spPr bwMode="auto">
          <a:xfrm>
            <a:off x="3286125" y="998538"/>
            <a:ext cx="47148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-90488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tabLst>
                <a:tab pos="-90488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/>
          </a:p>
        </p:txBody>
      </p:sp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214313" y="968375"/>
            <a:ext cx="8643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-90488" algn="l"/>
              </a:tabLst>
            </a:pPr>
            <a:r>
              <a:rPr lang="ru-RU" sz="2800" i="1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tabLst>
                <a:tab pos="-90488" algn="l"/>
              </a:tabLst>
            </a:pPr>
            <a:r>
              <a:rPr lang="ru-RU" sz="3200" i="1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Rectangle 1"/>
          <p:cNvSpPr>
            <a:spLocks noChangeArrowheads="1"/>
          </p:cNvSpPr>
          <p:nvPr/>
        </p:nvSpPr>
        <p:spPr bwMode="auto">
          <a:xfrm>
            <a:off x="214313" y="571500"/>
            <a:ext cx="864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ru-RU" sz="2800"/>
          </a:p>
        </p:txBody>
      </p:sp>
      <p:sp>
        <p:nvSpPr>
          <p:cNvPr id="25611" name="Прямоугольник 13"/>
          <p:cNvSpPr>
            <a:spLocks noChangeArrowheads="1"/>
          </p:cNvSpPr>
          <p:nvPr/>
        </p:nvSpPr>
        <p:spPr bwMode="auto">
          <a:xfrm>
            <a:off x="1042988" y="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бы это значило?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23850" y="1484313"/>
            <a:ext cx="43926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5400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5400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- 4ac &gt; 0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5400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- 4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 </a:t>
            </a:r>
            <a:r>
              <a:rPr lang="ru-RU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0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5400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- 4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 </a:t>
            </a:r>
            <a:r>
              <a:rPr lang="ru-RU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 0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4572000" y="2546902"/>
            <a:ext cx="424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rgbClr val="002060"/>
                </a:solidFill>
              </a:rPr>
              <a:t>Два одинаковых корня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4471988" y="1338543"/>
            <a:ext cx="42044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</a:rPr>
              <a:t>Два различных корня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635896" y="3716338"/>
            <a:ext cx="65574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Не имеет действительных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    корней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/>
      <p:bldP spid="256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химия\Desktop\зим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Grp="1"/>
          </p:cNvSpPr>
          <p:nvPr>
            <p:ph sz="quarter" idx="1"/>
          </p:nvPr>
        </p:nvSpPr>
        <p:spPr>
          <a:xfrm>
            <a:off x="1286" y="0"/>
            <a:ext cx="9144000" cy="331236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/>
              <a:t>   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Дискриминант и Дискриминация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происходят от одного латинского слова (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3" tooltip="Латинский язык"/>
              </a:rPr>
              <a:t>лат.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discriminatio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«различение») —  различие  по определённому 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4" tooltip="Признак"/>
              </a:rPr>
              <a:t>признаку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49" name="Picture 5" descr="i?id=391041986-47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81429"/>
            <a:ext cx="6769001" cy="295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3509931"/>
              </p:ext>
            </p:extLst>
          </p:nvPr>
        </p:nvGraphicFramePr>
        <p:xfrm>
          <a:off x="0" y="95625"/>
          <a:ext cx="9144000" cy="67623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77843"/>
                <a:gridCol w="4566157"/>
              </a:tblGrid>
              <a:tr h="375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Вариант</a:t>
                      </a:r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I</a:t>
                      </a:r>
                      <a:endParaRPr lang="ru-RU" sz="105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Вариант</a:t>
                      </a:r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II </a:t>
                      </a:r>
                      <a:endParaRPr lang="ru-RU" sz="105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</a:tr>
              <a:tr h="326358">
                <a:tc gridSpan="2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1.</a:t>
                      </a:r>
                      <a:r>
                        <a:rPr lang="ru-RU" sz="20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Какое из выражений является квадратным  </a:t>
                      </a:r>
                      <a:r>
                        <a:rPr lang="ru-RU" sz="20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уравнением?</a:t>
                      </a:r>
                      <a:endParaRPr lang="ru-RU" sz="1050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</a:t>
                      </a:r>
                      <a:r>
                        <a:rPr lang="ru-RU" sz="24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а</a:t>
                      </a:r>
                      <a:r>
                        <a:rPr lang="ru-RU" sz="24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) 3х + 1 = 0 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б) 5х + 4х</a:t>
                      </a:r>
                      <a:r>
                        <a:rPr lang="ru-RU" sz="2400" kern="1200" baseline="30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ru-RU" sz="24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=0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</a:t>
                      </a:r>
                      <a:r>
                        <a:rPr lang="ru-RU" sz="24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в</a:t>
                      </a:r>
                      <a:r>
                        <a:rPr lang="ru-RU" sz="24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) 4х</a:t>
                      </a:r>
                      <a:r>
                        <a:rPr lang="ru-RU" sz="2400" kern="1200" baseline="30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ru-RU" sz="24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+ х – 1                                                                             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  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а) 5х</a:t>
                      </a:r>
                      <a:r>
                        <a:rPr lang="ru-RU" sz="2400" baseline="30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+ х – 4 =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  б) 4х – 3 =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  в) х</a:t>
                      </a:r>
                      <a:r>
                        <a:rPr lang="ru-RU" sz="2400" baseline="30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– х –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12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</a:tr>
              <a:tr h="38929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2. Какие из чисел являются корнями уравнения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?</a:t>
                      </a:r>
                      <a:endParaRPr lang="ru-RU" sz="1050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3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х</a:t>
                      </a:r>
                      <a:r>
                        <a:rPr lang="ru-RU" sz="240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+ 3х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= 0                                   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а) 0</a:t>
                      </a:r>
                      <a:r>
                        <a:rPr lang="ru-RU" sz="24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и 3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                                 </a:t>
                      </a:r>
                    </a:p>
                    <a:p>
                      <a:pPr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б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)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0  и  -3                                              </a:t>
                      </a:r>
                    </a:p>
                    <a:p>
                      <a:pPr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в) -2  и  1                                       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х</a:t>
                      </a:r>
                      <a:r>
                        <a:rPr lang="ru-RU" sz="240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–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6х  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= 0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а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)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0</a:t>
                      </a:r>
                      <a:r>
                        <a:rPr lang="ru-RU" sz="24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и 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-6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б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)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0   и  6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в</a:t>
                      </a: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) 4   и  2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</a:tr>
              <a:tr h="38302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3.Не решая уравнения, определите, сколько корней оно имеет:</a:t>
                      </a:r>
                      <a:endParaRPr lang="ru-RU" sz="1050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5х</a:t>
                      </a:r>
                      <a:r>
                        <a:rPr lang="ru-RU" sz="160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ru-RU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– 6х + 2 = 0                                     </a:t>
                      </a:r>
                      <a:endParaRPr lang="ru-RU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а</a:t>
                      </a:r>
                      <a:r>
                        <a:rPr lang="ru-RU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) 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ru-RU" sz="16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одинаковых  корня</a:t>
                      </a:r>
                      <a:endParaRPr lang="ru-RU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</a:t>
                      </a:r>
                      <a:r>
                        <a:rPr lang="ru-RU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б) 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ru-RU" sz="16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различных корня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                                    </a:t>
                      </a:r>
                      <a:endParaRPr lang="ru-RU" sz="16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       в</a:t>
                      </a:r>
                      <a:r>
                        <a:rPr lang="ru-RU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) 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нет</a:t>
                      </a:r>
                      <a:r>
                        <a:rPr lang="ru-RU" sz="16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действительных корней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 </a:t>
                      </a:r>
                      <a:endParaRPr lang="ru-RU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х</a:t>
                      </a:r>
                      <a:r>
                        <a:rPr lang="ru-RU" sz="160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+ 10х + 9 =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а) 2</a:t>
                      </a:r>
                      <a:r>
                        <a:rPr lang="ru-RU" sz="16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одинаковых  корня</a:t>
                      </a:r>
                      <a:endParaRPr lang="ru-RU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б) 2</a:t>
                      </a:r>
                      <a:r>
                        <a:rPr lang="ru-RU" sz="16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различных корня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       в) нет</a:t>
                      </a:r>
                      <a:r>
                        <a:rPr lang="ru-RU" sz="16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действительных корней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                            </a:t>
                      </a:r>
                      <a:endParaRPr lang="ru-RU" sz="16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47630" marR="4763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C:\Users\химия\Desktop\зим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/>
          </p:cNvSpPr>
          <p:nvPr>
            <p:ph type="title"/>
          </p:nvPr>
        </p:nvSpPr>
        <p:spPr>
          <a:xfrm>
            <a:off x="428596" y="-315416"/>
            <a:ext cx="8412564" cy="15298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График квадратичной функции</a:t>
            </a:r>
          </a:p>
        </p:txBody>
      </p:sp>
      <p:graphicFrame>
        <p:nvGraphicFramePr>
          <p:cNvPr id="76970" name="Object 17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9388" y="1484313"/>
          <a:ext cx="3271837" cy="4525962"/>
        </p:xfrm>
        <a:graphic>
          <a:graphicData uri="http://schemas.openxmlformats.org/presentationml/2006/ole">
            <p:oleObj spid="_x0000_s5209" name="GraphC" r:id="rId5" imgW="3724275" imgH="5153025" progId="">
              <p:embed/>
            </p:oleObj>
          </a:graphicData>
        </a:graphic>
      </p:graphicFrame>
      <p:graphicFrame>
        <p:nvGraphicFramePr>
          <p:cNvPr id="5123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4062557126"/>
              </p:ext>
            </p:extLst>
          </p:nvPr>
        </p:nvGraphicFramePr>
        <p:xfrm>
          <a:off x="5462114" y="1408858"/>
          <a:ext cx="3507954" cy="4853086"/>
        </p:xfrm>
        <a:graphic>
          <a:graphicData uri="http://schemas.openxmlformats.org/presentationml/2006/ole">
            <p:oleObj spid="_x0000_s5210" name="GraphC" r:id="rId6" imgW="3724275" imgH="5153025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3251201"/>
            <a:ext cx="20097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парабола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nstrumentalnaya_-_Svetlaya_i_radostnaya_melodiy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Заголовок 1"/>
          <p:cNvSpPr txBox="1">
            <a:spLocks/>
          </p:cNvSpPr>
          <p:nvPr/>
        </p:nvSpPr>
        <p:spPr bwMode="auto">
          <a:xfrm>
            <a:off x="-9991" y="0"/>
            <a:ext cx="915399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Заголовок 1"/>
          <p:cNvSpPr txBox="1">
            <a:spLocks/>
          </p:cNvSpPr>
          <p:nvPr/>
        </p:nvSpPr>
        <p:spPr bwMode="auto">
          <a:xfrm>
            <a:off x="1000100" y="285728"/>
            <a:ext cx="764386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Траектории струй воды близки к параболе</a:t>
            </a:r>
          </a:p>
        </p:txBody>
      </p:sp>
      <p:pic>
        <p:nvPicPr>
          <p:cNvPr id="2" name="Instrumentalnaya_-_Svetlaya_i_radostnaya_melodiya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045627" y="5915744"/>
            <a:ext cx="609600" cy="609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71678"/>
            <a:ext cx="3919490" cy="4525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3" y="2094950"/>
            <a:ext cx="3377828" cy="4502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C:\Documents and Settings\All Users\Документы\Мои рисунки\Образцы рисунков\Рисунок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29672"/>
            <a:ext cx="8964488" cy="7001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00166" y="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Параболы в архитектуре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 t="6912"/>
          <a:stretch>
            <a:fillRect/>
          </a:stretch>
        </p:blipFill>
        <p:spPr bwMode="auto">
          <a:xfrm>
            <a:off x="214282" y="642918"/>
            <a:ext cx="8712968" cy="641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28604"/>
            <a:ext cx="9143999" cy="661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image01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87795" y="427670"/>
            <a:ext cx="9237233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1142976" y="714356"/>
            <a:ext cx="6500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красивые мосты- вантовые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4" descr="n0810_22_2b-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-223914" y="453919"/>
            <a:ext cx="9144000" cy="676875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38" name="Picture 5" descr="1019_zhiv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512151" y="353514"/>
            <a:ext cx="9144000" cy="67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Прямоугольник 41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Параболы в природе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5" descr="img_25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911613"/>
            <a:ext cx="8643966" cy="6284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Прямоугольник 44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Параболы в животном мире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785794"/>
            <a:ext cx="9144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Траектории прыжков животных близки к параболе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332688">
            <a:off x="-172692" y="1394055"/>
            <a:ext cx="6036220" cy="4528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" descr="C:\Documents and Settings\All Users\Документы\Мои рисунки\Образцы рисунков\Рисунок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235040">
            <a:off x="4620335" y="1388030"/>
            <a:ext cx="4816354" cy="3181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745432"/>
            <a:ext cx="6052835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1054886">
            <a:off x="4962164" y="1095907"/>
            <a:ext cx="4420301" cy="6197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67103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53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0"/>
                            </p:stCondLst>
                            <p:childTnLst>
                              <p:par>
                                <p:cTn id="86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6000"/>
                            </p:stCondLst>
                            <p:childTnLst>
                              <p:par>
                                <p:cTn id="92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1000"/>
                            </p:stCondLst>
                            <p:childTnLst>
                              <p:par>
                                <p:cTn id="98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35" grpId="0"/>
      <p:bldP spid="42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9607" cy="201622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rgbClr val="002060"/>
                </a:solidFill>
              </a:rPr>
              <a:t>Цель урока</a:t>
            </a:r>
            <a:r>
              <a:rPr lang="ru-RU" sz="2700" dirty="0" smtClean="0">
                <a:solidFill>
                  <a:srgbClr val="002060"/>
                </a:solidFill>
              </a:rPr>
              <a:t> : организация продуктивной деятельности обучающихся , направленной на достижение ими следующих целей</a:t>
            </a:r>
            <a:r>
              <a:rPr lang="ru-RU" sz="4000" dirty="0" smtClean="0">
                <a:solidFill>
                  <a:srgbClr val="002060"/>
                </a:solidFill>
              </a:rPr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sz="quarter" idx="1"/>
          </p:nvPr>
        </p:nvSpPr>
        <p:spPr>
          <a:xfrm>
            <a:off x="500063" y="1484784"/>
            <a:ext cx="8229600" cy="5373216"/>
          </a:xfrm>
        </p:spPr>
        <p:txBody>
          <a:bodyPr>
            <a:normAutofit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0066"/>
              </a:solidFill>
            </a:endParaRPr>
          </a:p>
          <a:p>
            <a:pPr marL="274320" indent="0" fontAlgn="auto">
              <a:spcAft>
                <a:spcPts val="0"/>
              </a:spcAft>
              <a:buNone/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Личностных: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1) 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легко и уверенно выполнять математические операции;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2 )Не бояться делать ошибки;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Формировать  познавательную активность;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4)Развивать умение рассуждать логически ;</a:t>
            </a:r>
          </a:p>
          <a:p>
            <a:pPr marL="27432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0000" indent="-609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28596" y="214290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 уравнения</a:t>
            </a:r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4743432"/>
              </p:ext>
            </p:extLst>
          </p:nvPr>
        </p:nvGraphicFramePr>
        <p:xfrm>
          <a:off x="1258888" y="1103200"/>
          <a:ext cx="6626224" cy="4169477"/>
        </p:xfrm>
        <a:graphic>
          <a:graphicData uri="http://schemas.openxmlformats.org/drawingml/2006/table">
            <a:tbl>
              <a:tblPr/>
              <a:tblGrid>
                <a:gridCol w="724743"/>
                <a:gridCol w="3524473"/>
                <a:gridCol w="2377008"/>
              </a:tblGrid>
              <a:tr h="1384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Уравнение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Корни уравнения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3200" b="1" i="0" u="none" strike="noStrike" cap="none" normalizeH="0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х</a:t>
                      </a:r>
                      <a:r>
                        <a:rPr kumimoji="0" lang="ru-RU" sz="3200" b="1" i="0" u="none" strike="noStrike" cap="none" normalizeH="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– 2020)(х-75)=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7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2х</a:t>
                      </a:r>
                      <a:r>
                        <a:rPr kumimoji="0" lang="ru-RU" sz="3600" b="1" i="0" u="none" strike="noStrike" cap="none" normalizeH="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=80000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62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</a:t>
                      </a:r>
                      <a:r>
                        <a:rPr kumimoji="0" lang="ru-RU" sz="3600" b="1" i="0" u="none" strike="noStrike" cap="none" normalizeH="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-46у+45=0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62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(у-150)</a:t>
                      </a:r>
                      <a:r>
                        <a:rPr kumimoji="0" lang="ru-RU" sz="3600" b="1" i="0" u="none" strike="noStrike" cap="none" normalizeH="0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у=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5219700" y="2565400"/>
            <a:ext cx="24486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rgbClr val="FF3300"/>
                </a:solidFill>
                <a:latin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2020   и 75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5093493" y="3357562"/>
            <a:ext cx="2455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200 и -200</a:t>
            </a:r>
            <a:endParaRPr lang="ru-RU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226" name="Text Box 106"/>
          <p:cNvSpPr txBox="1">
            <a:spLocks noChangeArrowheads="1"/>
          </p:cNvSpPr>
          <p:nvPr/>
        </p:nvSpPr>
        <p:spPr bwMode="auto">
          <a:xfrm>
            <a:off x="5076824" y="4076700"/>
            <a:ext cx="2663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45 и 1</a:t>
            </a:r>
            <a:endParaRPr lang="ru-RU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234" name="Text Box 114"/>
          <p:cNvSpPr txBox="1">
            <a:spLocks noChangeArrowheads="1"/>
          </p:cNvSpPr>
          <p:nvPr/>
        </p:nvSpPr>
        <p:spPr bwMode="auto">
          <a:xfrm>
            <a:off x="5730498" y="4685506"/>
            <a:ext cx="1865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smtClean="0">
                <a:solidFill>
                  <a:srgbClr val="FF3300"/>
                </a:solidFill>
                <a:latin typeface="Times New Roman" pitchFamily="18" charset="0"/>
              </a:rPr>
              <a:t>150 и 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0</a:t>
            </a:r>
            <a:endParaRPr lang="ru-RU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241" name="Text Box 121"/>
          <p:cNvSpPr txBox="1">
            <a:spLocks noChangeArrowheads="1"/>
          </p:cNvSpPr>
          <p:nvPr/>
        </p:nvSpPr>
        <p:spPr bwMode="auto">
          <a:xfrm>
            <a:off x="5724525" y="2924175"/>
            <a:ext cx="2447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49" name="Text Box 129"/>
          <p:cNvSpPr txBox="1">
            <a:spLocks noChangeArrowheads="1"/>
          </p:cNvSpPr>
          <p:nvPr/>
        </p:nvSpPr>
        <p:spPr bwMode="auto">
          <a:xfrm>
            <a:off x="5940424" y="3933825"/>
            <a:ext cx="2087959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50" name="Text Box 130"/>
          <p:cNvSpPr txBox="1">
            <a:spLocks noChangeArrowheads="1"/>
          </p:cNvSpPr>
          <p:nvPr/>
        </p:nvSpPr>
        <p:spPr bwMode="auto">
          <a:xfrm>
            <a:off x="7146925" y="3886200"/>
            <a:ext cx="6254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254" name="Text Box 134"/>
          <p:cNvSpPr txBox="1">
            <a:spLocks noChangeArrowheads="1"/>
          </p:cNvSpPr>
          <p:nvPr/>
        </p:nvSpPr>
        <p:spPr bwMode="auto">
          <a:xfrm>
            <a:off x="5715000" y="4929198"/>
            <a:ext cx="304800" cy="117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70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" grpId="0" autoUpdateAnimBg="0"/>
      <p:bldP spid="5225" grpId="0" autoUpdateAnimBg="0"/>
      <p:bldP spid="5226" grpId="0" autoUpdateAnimBg="0"/>
      <p:bldP spid="5234" grpId="0" autoUpdateAnimBg="0"/>
      <p:bldP spid="5241" grpId="0" autoUpdateAnimBg="0"/>
      <p:bldP spid="5249" grpId="0" autoUpdateAnimBg="0"/>
      <p:bldP spid="5250" grpId="0" autoUpdateAnimBg="0"/>
      <p:bldP spid="525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28596" y="214290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 уравнения</a:t>
            </a:r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4743432"/>
              </p:ext>
            </p:extLst>
          </p:nvPr>
        </p:nvGraphicFramePr>
        <p:xfrm>
          <a:off x="1258888" y="1103200"/>
          <a:ext cx="6626224" cy="5661249"/>
        </p:xfrm>
        <a:graphic>
          <a:graphicData uri="http://schemas.openxmlformats.org/drawingml/2006/table">
            <a:tbl>
              <a:tblPr/>
              <a:tblGrid>
                <a:gridCol w="724743"/>
                <a:gridCol w="3623716"/>
                <a:gridCol w="2277765"/>
              </a:tblGrid>
              <a:tr h="1384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Уравнение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Корни уравнения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х</a:t>
                      </a:r>
                      <a:r>
                        <a:rPr kumimoji="0" lang="ru-RU" sz="3600" b="1" i="0" u="none" strike="noStrike" cap="none" normalizeH="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 </a:t>
                      </a:r>
                      <a:r>
                        <a:rPr kumimoji="0" lang="ru-RU" sz="3600" b="1" i="0" u="none" strike="noStrike" cap="none" normalizeH="0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х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–12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7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х</a:t>
                      </a:r>
                      <a:r>
                        <a:rPr kumimoji="0" lang="ru-RU" sz="3600" b="1" i="0" u="none" strike="noStrike" cap="none" normalizeH="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– 16=0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62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10у</a:t>
                      </a:r>
                      <a:r>
                        <a:rPr kumimoji="0" lang="ru-RU" sz="3600" b="1" i="0" u="none" strike="noStrike" cap="none" normalizeH="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62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</a:t>
                      </a:r>
                      <a:r>
                        <a:rPr kumimoji="0" lang="ru-RU" sz="3600" b="1" i="0" u="none" strike="noStrike" cap="none" normalizeH="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- 5у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+6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62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-10z +21 = 0</a:t>
                      </a:r>
                      <a:endParaRPr kumimoji="0" lang="ru-RU" sz="36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29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91434" marR="91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3z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= 0</a:t>
                      </a:r>
                      <a:endParaRPr kumimoji="0" lang="ru-RU" sz="36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5219700" y="2565400"/>
            <a:ext cx="1600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rgbClr val="FF3300"/>
                </a:solidFill>
                <a:latin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</a:rPr>
              <a:t>3 </a:t>
            </a: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</a:rPr>
              <a:t>и –4</a:t>
            </a:r>
            <a:r>
              <a:rPr lang="ru-RU" sz="2800" dirty="0">
                <a:solidFill>
                  <a:srgbClr val="FF33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5093493" y="3357562"/>
            <a:ext cx="2455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4 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и -4</a:t>
            </a:r>
          </a:p>
        </p:txBody>
      </p:sp>
      <p:sp>
        <p:nvSpPr>
          <p:cNvPr id="5226" name="Text Box 106"/>
          <p:cNvSpPr txBox="1">
            <a:spLocks noChangeArrowheads="1"/>
          </p:cNvSpPr>
          <p:nvPr/>
        </p:nvSpPr>
        <p:spPr bwMode="auto">
          <a:xfrm>
            <a:off x="5076825" y="40767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0</a:t>
            </a:r>
            <a:endParaRPr lang="ru-RU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231" name="Text Box 111"/>
          <p:cNvSpPr txBox="1">
            <a:spLocks noChangeArrowheads="1"/>
          </p:cNvSpPr>
          <p:nvPr/>
        </p:nvSpPr>
        <p:spPr bwMode="auto">
          <a:xfrm>
            <a:off x="5550045" y="5373216"/>
            <a:ext cx="1333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3 и 7</a:t>
            </a:r>
          </a:p>
        </p:txBody>
      </p:sp>
      <p:sp>
        <p:nvSpPr>
          <p:cNvPr id="5234" name="Text Box 114"/>
          <p:cNvSpPr txBox="1">
            <a:spLocks noChangeArrowheads="1"/>
          </p:cNvSpPr>
          <p:nvPr/>
        </p:nvSpPr>
        <p:spPr bwMode="auto">
          <a:xfrm>
            <a:off x="5730498" y="4685506"/>
            <a:ext cx="1198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2 и 3</a:t>
            </a:r>
          </a:p>
        </p:txBody>
      </p:sp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5765134" y="6088495"/>
            <a:ext cx="1401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0 и 3</a:t>
            </a:r>
          </a:p>
        </p:txBody>
      </p:sp>
      <p:sp>
        <p:nvSpPr>
          <p:cNvPr id="5241" name="Text Box 121"/>
          <p:cNvSpPr txBox="1">
            <a:spLocks noChangeArrowheads="1"/>
          </p:cNvSpPr>
          <p:nvPr/>
        </p:nvSpPr>
        <p:spPr bwMode="auto">
          <a:xfrm>
            <a:off x="5724525" y="2924175"/>
            <a:ext cx="7524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49" name="Text Box 129"/>
          <p:cNvSpPr txBox="1">
            <a:spLocks noChangeArrowheads="1"/>
          </p:cNvSpPr>
          <p:nvPr/>
        </p:nvSpPr>
        <p:spPr bwMode="auto">
          <a:xfrm>
            <a:off x="5940425" y="3933825"/>
            <a:ext cx="381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50" name="Text Box 130"/>
          <p:cNvSpPr txBox="1">
            <a:spLocks noChangeArrowheads="1"/>
          </p:cNvSpPr>
          <p:nvPr/>
        </p:nvSpPr>
        <p:spPr bwMode="auto">
          <a:xfrm>
            <a:off x="7146925" y="3886200"/>
            <a:ext cx="6254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254" name="Text Box 134"/>
          <p:cNvSpPr txBox="1">
            <a:spLocks noChangeArrowheads="1"/>
          </p:cNvSpPr>
          <p:nvPr/>
        </p:nvSpPr>
        <p:spPr bwMode="auto">
          <a:xfrm>
            <a:off x="5715000" y="4929198"/>
            <a:ext cx="304800" cy="117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70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" grpId="0" autoUpdateAnimBg="0"/>
      <p:bldP spid="5225" grpId="0" autoUpdateAnimBg="0"/>
      <p:bldP spid="5226" grpId="0" autoUpdateAnimBg="0"/>
      <p:bldP spid="5231" grpId="0" autoUpdateAnimBg="0"/>
      <p:bldP spid="5234" grpId="0" autoUpdateAnimBg="0"/>
      <p:bldP spid="5236" grpId="0" autoUpdateAnimBg="0"/>
      <p:bldP spid="5241" grpId="0" autoUpdateAnimBg="0"/>
      <p:bldP spid="5249" grpId="0" autoUpdateAnimBg="0"/>
      <p:bldP spid="5250" grpId="0" autoUpdateAnimBg="0"/>
      <p:bldP spid="525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9607" cy="201622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rgbClr val="002060"/>
                </a:solidFill>
              </a:rPr>
              <a:t>Цель урока</a:t>
            </a:r>
            <a:r>
              <a:rPr lang="ru-RU" sz="2700" dirty="0" smtClean="0">
                <a:solidFill>
                  <a:srgbClr val="002060"/>
                </a:solidFill>
              </a:rPr>
              <a:t> : организация продуктивной деятельности обучающихся , направленной на достижение ими следующих целей</a:t>
            </a:r>
            <a:r>
              <a:rPr lang="ru-RU" sz="4000" dirty="0" smtClean="0">
                <a:solidFill>
                  <a:srgbClr val="002060"/>
                </a:solidFill>
              </a:rPr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sz="quarter" idx="1"/>
          </p:nvPr>
        </p:nvSpPr>
        <p:spPr>
          <a:xfrm>
            <a:off x="500063" y="1484784"/>
            <a:ext cx="8229600" cy="5373216"/>
          </a:xfrm>
        </p:spPr>
        <p:txBody>
          <a:bodyPr>
            <a:normAutofit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0066"/>
              </a:solidFill>
            </a:endParaRPr>
          </a:p>
          <a:p>
            <a:pPr marL="274320" indent="0" fontAlgn="auto">
              <a:spcAft>
                <a:spcPts val="0"/>
              </a:spcAft>
              <a:buNone/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Личностных: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1) 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легко и уверенно выполнять математические операции;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2 )Не бояться делать ошибки;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Формировать  познавательную активность;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4)Развивать умение рассуждать логически ….</a:t>
            </a:r>
          </a:p>
          <a:p>
            <a:pPr marL="27432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0000" indent="-609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Заголовок 2"/>
          <p:cNvSpPr>
            <a:spLocks noGrp="1"/>
          </p:cNvSpPr>
          <p:nvPr>
            <p:ph type="title" sz="quarter"/>
          </p:nvPr>
        </p:nvSpPr>
        <p:spPr>
          <a:xfrm>
            <a:off x="611188" y="-315416"/>
            <a:ext cx="8229600" cy="1143000"/>
          </a:xfrm>
        </p:spPr>
        <p:txBody>
          <a:bodyPr/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Я</a:t>
            </a:r>
            <a:r>
              <a:rPr lang="ru-RU" sz="4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- на уроке</a:t>
            </a:r>
          </a:p>
        </p:txBody>
      </p:sp>
      <p:sp>
        <p:nvSpPr>
          <p:cNvPr id="43012" name="Содержимое 3"/>
          <p:cNvSpPr>
            <a:spLocks noGrp="1"/>
          </p:cNvSpPr>
          <p:nvPr>
            <p:ph sz="quarter" idx="1"/>
          </p:nvPr>
        </p:nvSpPr>
        <p:spPr>
          <a:xfrm>
            <a:off x="469922" y="1412776"/>
            <a:ext cx="4038600" cy="218598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43013" name="Содержимое 4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7921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</p:txBody>
      </p:sp>
      <p:sp>
        <p:nvSpPr>
          <p:cNvPr id="43014" name="Содержимое 5"/>
          <p:cNvSpPr>
            <a:spLocks noGrp="1"/>
          </p:cNvSpPr>
          <p:nvPr>
            <p:ph sz="quarter" idx="3"/>
          </p:nvPr>
        </p:nvSpPr>
        <p:spPr>
          <a:xfrm>
            <a:off x="0" y="3938588"/>
            <a:ext cx="4427538" cy="2187575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все получилось…</a:t>
            </a:r>
          </a:p>
        </p:txBody>
      </p:sp>
      <p:sp>
        <p:nvSpPr>
          <p:cNvPr id="43015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4000500"/>
            <a:ext cx="4038600" cy="218757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       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</p:txBody>
      </p:sp>
      <p:pic>
        <p:nvPicPr>
          <p:cNvPr id="43016" name="Picture 11" descr="https://im1-tub-ru.yandex.net/i?id=c458f48531765adb1f2eb15fc6a93daa&amp;n=33&amp;h=190&amp;w=28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61"/>
          <a:stretch/>
        </p:blipFill>
        <p:spPr bwMode="auto">
          <a:xfrm>
            <a:off x="469922" y="2071687"/>
            <a:ext cx="2273011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3" descr="http://wildskid.ru/uploads/posts/2015-10/1443981905_depositphotos_2396046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49022"/>
            <a:ext cx="2515121" cy="193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5" descr="http://www.pouted.com/wp-content/uploads/2015/08/o-CHILD-READING-fac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82" t="7042" r="19939"/>
          <a:stretch>
            <a:fillRect/>
          </a:stretch>
        </p:blipFill>
        <p:spPr bwMode="auto">
          <a:xfrm>
            <a:off x="401332" y="4433742"/>
            <a:ext cx="2410190" cy="2239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9" descr="http://thumbs.dreamstime.com/z/schoolchild-classroom-near-blackboard-206861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111"/>
          <a:stretch/>
        </p:blipFill>
        <p:spPr bwMode="auto">
          <a:xfrm>
            <a:off x="5363197" y="4532164"/>
            <a:ext cx="2678792" cy="2137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81129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WordArt 4"/>
          <p:cNvSpPr>
            <a:spLocks noChangeArrowheads="1" noChangeShapeType="1" noTextEdit="1"/>
          </p:cNvSpPr>
          <p:nvPr/>
        </p:nvSpPr>
        <p:spPr bwMode="auto">
          <a:xfrm rot="-1081112">
            <a:off x="900113" y="1268413"/>
            <a:ext cx="6840537" cy="3887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8111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урок!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flipH="1">
            <a:off x="571472" y="1571612"/>
            <a:ext cx="95177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72302" y="3497981"/>
            <a:ext cx="79939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1214422"/>
            <a:ext cx="1171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7095740" y="3428999"/>
            <a:ext cx="100013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0492" name="Picture 14" descr="http://xreferat.com/image/71/1306545390_3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143116"/>
            <a:ext cx="5040313" cy="1008062"/>
          </a:xfrm>
          <a:prstGeom prst="rect">
            <a:avLst/>
          </a:prstGeom>
          <a:ln>
            <a:solidFill>
              <a:srgbClr val="002060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71472" y="4714884"/>
            <a:ext cx="1053815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4282" y="2500306"/>
            <a:ext cx="1889431" cy="1931277"/>
          </a:xfrm>
          <a:prstGeom prst="ellips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 rot="18349655">
            <a:off x="2976376" y="3940296"/>
            <a:ext cx="1562201" cy="1138783"/>
          </a:xfrm>
          <a:prstGeom prst="parallelogram">
            <a:avLst>
              <a:gd name="adj" fmla="val 30737"/>
            </a:avLst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91470" y="5610595"/>
            <a:ext cx="1164934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ромб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1730" y="4500570"/>
            <a:ext cx="1368152" cy="1327749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51857" y="5933761"/>
            <a:ext cx="1687898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0"/>
            <a:ext cx="5479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ЧТО ЛИШНЕЕ?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4660917" cy="1196975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 ЛОГИКА?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785926"/>
            <a:ext cx="3714750" cy="76993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3х+5=2(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</a:p>
        </p:txBody>
      </p:sp>
      <p:pic>
        <p:nvPicPr>
          <p:cNvPr id="21510" name="Picture 4" descr="C:\Users\химия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071942"/>
            <a:ext cx="169545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 flipH="1">
            <a:off x="1357290" y="1714488"/>
            <a:ext cx="9517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4929198"/>
            <a:ext cx="79939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1142984"/>
            <a:ext cx="250033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7572396" y="3500438"/>
            <a:ext cx="100013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500306"/>
            <a:ext cx="35057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286248" y="3429000"/>
            <a:ext cx="236731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корень</a:t>
            </a:r>
            <a:endParaRPr lang="ru-RU" sz="54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5715016"/>
            <a:ext cx="602594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елень, зелёный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Дуга 21"/>
          <p:cNvSpPr/>
          <p:nvPr/>
        </p:nvSpPr>
        <p:spPr>
          <a:xfrm>
            <a:off x="4214810" y="5786454"/>
            <a:ext cx="1785950" cy="357190"/>
          </a:xfrm>
          <a:prstGeom prst="arc">
            <a:avLst>
              <a:gd name="adj1" fmla="val 10800920"/>
              <a:gd name="adj2" fmla="val 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1857356" y="5786454"/>
            <a:ext cx="1785950" cy="357190"/>
          </a:xfrm>
          <a:prstGeom prst="arc">
            <a:avLst>
              <a:gd name="adj1" fmla="val 10800920"/>
              <a:gd name="adj2" fmla="val 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 txBox="1">
            <a:spLocks noGrp="1"/>
          </p:cNvSpPr>
          <p:nvPr/>
        </p:nvSpPr>
        <p:spPr>
          <a:xfrm>
            <a:off x="7242175" y="6245225"/>
            <a:ext cx="1901825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8C5491-DED9-40C1-8F8B-48E4FE6F0627}" type="slidenum">
              <a:rPr lang="ru-RU" sz="120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404813"/>
            <a:ext cx="85344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99FF66"/>
              </a:buClr>
              <a:buFont typeface="Wingdings" pitchFamily="2" charset="2"/>
              <a:buNone/>
            </a:pPr>
            <a:endParaRPr lang="ru-RU" sz="4800" b="1" i="1" dirty="0">
              <a:solidFill>
                <a:srgbClr val="663300"/>
              </a:solidFill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99FF66"/>
              </a:buClr>
              <a:buFont typeface="Wingdings" pitchFamily="2" charset="2"/>
              <a:buNone/>
            </a:pPr>
            <a:endParaRPr lang="ru-RU" sz="4800" b="1" i="1" dirty="0"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99FF66"/>
              </a:buClr>
              <a:buFont typeface="Wingdings" pitchFamily="2" charset="2"/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квадратных 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уравнений.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4211638" y="4437063"/>
            <a:ext cx="4572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99FF66"/>
              </a:buClr>
              <a:buFont typeface="Wingdings" pitchFamily="2" charset="2"/>
              <a:buNone/>
            </a:pPr>
            <a:endParaRPr lang="ru-RU" b="1" i="1">
              <a:solidFill>
                <a:srgbClr val="604A7B"/>
              </a:solidFill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99FF66"/>
              </a:buClr>
              <a:buFont typeface="Wingdings" pitchFamily="2" charset="2"/>
              <a:buNone/>
            </a:pPr>
            <a:endParaRPr lang="ru-RU" sz="2800" b="1" i="1">
              <a:solidFill>
                <a:srgbClr val="604A7B"/>
              </a:solidFill>
              <a:latin typeface="Monotype Corsiva" pitchFamily="66" charset="0"/>
            </a:endParaRPr>
          </a:p>
        </p:txBody>
      </p:sp>
      <p:sp>
        <p:nvSpPr>
          <p:cNvPr id="19462" name="WordArt 5"/>
          <p:cNvSpPr>
            <a:spLocks noChangeArrowheads="1" noChangeShapeType="1" noTextEdit="1"/>
          </p:cNvSpPr>
          <p:nvPr/>
        </p:nvSpPr>
        <p:spPr bwMode="auto">
          <a:xfrm>
            <a:off x="3635375" y="1052513"/>
            <a:ext cx="2016125" cy="720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pitchFamily="34" charset="0"/>
              </a:rPr>
              <a:t>:</a:t>
            </a:r>
            <a:endParaRPr lang="ru-RU" sz="32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Impact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9607" cy="201622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rgbClr val="002060"/>
                </a:solidFill>
              </a:rPr>
              <a:t>Цель урока</a:t>
            </a:r>
            <a:r>
              <a:rPr lang="ru-RU" sz="2700" dirty="0" smtClean="0">
                <a:solidFill>
                  <a:srgbClr val="002060"/>
                </a:solidFill>
              </a:rPr>
              <a:t> : организация продуктивной деятельности обучающихся , направленной на достижение ими следующих целей</a:t>
            </a:r>
            <a:r>
              <a:rPr lang="ru-RU" sz="4000" dirty="0" smtClean="0">
                <a:solidFill>
                  <a:srgbClr val="002060"/>
                </a:solidFill>
              </a:rPr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sz="quarter" idx="1"/>
          </p:nvPr>
        </p:nvSpPr>
        <p:spPr>
          <a:xfrm>
            <a:off x="500063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0066"/>
              </a:solidFill>
            </a:endParaRPr>
          </a:p>
          <a:p>
            <a:pPr marL="27432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Предметных:</a:t>
            </a:r>
          </a:p>
          <a:p>
            <a:pPr marL="274320" indent="0" fontAlgn="auto"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-обобщение и систематизация имеющихся математических знаний и опыта математической деятельности по теме «Квадратные уравнения»;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освоение способов познавательной деятельности;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-сравнение, сопоставление, классификация по одному или нескольким признакам;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отражение в устной или письменной форме  результатов своей деятельности;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представлять конкретное содержание и сообщать его в устной и письменной форме;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-вступать в диалог, а также участвовать в коллективном обсуждении проблем;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0" fontAlgn="auto">
              <a:spcAft>
                <a:spcPts val="0"/>
              </a:spcAft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Личностных: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легко и уверенно выполнять математические операции;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бояться делать ошибки;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 познавательную активность;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коммуникативные способности 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познавательный  интерес к предмету.</a:t>
            </a:r>
          </a:p>
          <a:p>
            <a:pPr marL="27432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0000" indent="-609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 txBox="1">
            <a:spLocks noGrp="1"/>
          </p:cNvSpPr>
          <p:nvPr/>
        </p:nvSpPr>
        <p:spPr>
          <a:xfrm>
            <a:off x="7242175" y="6245225"/>
            <a:ext cx="1901825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8C5491-DED9-40C1-8F8B-48E4FE6F0627}" type="slidenum">
              <a:rPr lang="ru-RU" sz="120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404813"/>
            <a:ext cx="85344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99FF66"/>
              </a:buClr>
              <a:buFont typeface="Wingdings" pitchFamily="2" charset="2"/>
              <a:buNone/>
            </a:pPr>
            <a:endParaRPr lang="ru-RU" sz="4800" b="1" i="1" dirty="0">
              <a:solidFill>
                <a:srgbClr val="663300"/>
              </a:solidFill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99FF66"/>
              </a:buClr>
              <a:buFont typeface="Wingdings" pitchFamily="2" charset="2"/>
              <a:buNone/>
            </a:pPr>
            <a:endParaRPr lang="ru-RU" sz="4800" b="1" i="1" dirty="0"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99FF66"/>
              </a:buClr>
              <a:buFont typeface="Wingdings" pitchFamily="2" charset="2"/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квадратных уравнений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4211638" y="4437063"/>
            <a:ext cx="4572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99FF66"/>
              </a:buClr>
              <a:buFont typeface="Wingdings" pitchFamily="2" charset="2"/>
              <a:buNone/>
            </a:pPr>
            <a:endParaRPr lang="ru-RU" b="1" i="1">
              <a:solidFill>
                <a:srgbClr val="604A7B"/>
              </a:solidFill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99FF66"/>
              </a:buClr>
              <a:buFont typeface="Wingdings" pitchFamily="2" charset="2"/>
              <a:buNone/>
            </a:pPr>
            <a:endParaRPr lang="ru-RU" sz="2800" b="1" i="1">
              <a:solidFill>
                <a:srgbClr val="604A7B"/>
              </a:solidFill>
              <a:latin typeface="Monotype Corsiva" pitchFamily="66" charset="0"/>
            </a:endParaRPr>
          </a:p>
        </p:txBody>
      </p:sp>
      <p:sp>
        <p:nvSpPr>
          <p:cNvPr id="19462" name="WordArt 5"/>
          <p:cNvSpPr>
            <a:spLocks noChangeArrowheads="1" noChangeShapeType="1" noTextEdit="1"/>
          </p:cNvSpPr>
          <p:nvPr/>
        </p:nvSpPr>
        <p:spPr bwMode="auto">
          <a:xfrm>
            <a:off x="2843809" y="620688"/>
            <a:ext cx="3600400" cy="144015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200" b="1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8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pitchFamily="34" charset="0"/>
              </a:rPr>
              <a:t>:</a:t>
            </a:r>
            <a:endParaRPr lang="ru-RU" sz="32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Impact"/>
              <a:cs typeface="Arial" pitchFamily="34" charset="0"/>
            </a:endParaRPr>
          </a:p>
        </p:txBody>
      </p:sp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077072"/>
            <a:ext cx="2304256" cy="230425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Объедини по признаку: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44824"/>
            <a:ext cx="56521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- 5x = 0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2)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-3x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2x = 0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3)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25x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- 16 = 0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4)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- 12x +36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</a:p>
          <a:p>
            <a:pPr>
              <a:buFont typeface="Arial" charset="0"/>
              <a:buNone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013176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+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2285984" y="1857364"/>
            <a:ext cx="3929062" cy="14398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ЛОГИКА?</a:t>
            </a:r>
          </a:p>
        </p:txBody>
      </p:sp>
      <p:sp>
        <p:nvSpPr>
          <p:cNvPr id="26628" name="Содержимое 14"/>
          <p:cNvSpPr>
            <a:spLocks noGrp="1"/>
          </p:cNvSpPr>
          <p:nvPr>
            <p:ph sz="quarter" idx="1"/>
          </p:nvPr>
        </p:nvSpPr>
        <p:spPr>
          <a:xfrm>
            <a:off x="539750" y="476250"/>
            <a:ext cx="8229600" cy="1223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188" y="1143000"/>
            <a:ext cx="37147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4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285720" y="571480"/>
            <a:ext cx="42862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571480"/>
            <a:ext cx="250033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632" name="Прямоугольник 12"/>
          <p:cNvSpPr>
            <a:spLocks noChangeArrowheads="1"/>
          </p:cNvSpPr>
          <p:nvPr/>
        </p:nvSpPr>
        <p:spPr bwMode="auto">
          <a:xfrm>
            <a:off x="5857884" y="4214818"/>
            <a:ext cx="25717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3х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-2х=0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2х+х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125+5х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49х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-81=0</a:t>
            </a:r>
          </a:p>
        </p:txBody>
      </p:sp>
      <p:sp>
        <p:nvSpPr>
          <p:cNvPr id="26633" name="Прямоугольник 13"/>
          <p:cNvSpPr>
            <a:spLocks noChangeArrowheads="1"/>
          </p:cNvSpPr>
          <p:nvPr/>
        </p:nvSpPr>
        <p:spPr bwMode="auto">
          <a:xfrm rot="10800000" flipV="1">
            <a:off x="500034" y="4143380"/>
            <a:ext cx="221483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2х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+5х-7=0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6х+х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-3=0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-8х-7=0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25-10х+х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pic>
        <p:nvPicPr>
          <p:cNvPr id="26634" name="Picture 12" descr="https://im1-tub-ru.yandex.net/i?id=b9f953c31778e1d9bfd4671aaa719dc8&amp;n=33&amp;h=190&amp;w=3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71" r="31702"/>
          <a:stretch>
            <a:fillRect/>
          </a:stretch>
        </p:blipFill>
        <p:spPr bwMode="auto">
          <a:xfrm>
            <a:off x="6000760" y="357166"/>
            <a:ext cx="2214578" cy="37147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2" descr="https://im1-tub-ru.yandex.net/i?id=b9f953c31778e1d9bfd4671aaa719dc8&amp;n=33&amp;h=190&amp;w=3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942"/>
          <a:stretch>
            <a:fillRect/>
          </a:stretch>
        </p:blipFill>
        <p:spPr bwMode="auto">
          <a:xfrm>
            <a:off x="428596" y="214290"/>
            <a:ext cx="2415921" cy="3857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3540</TotalTime>
  <Words>987</Words>
  <Application>Microsoft Office PowerPoint</Application>
  <PresentationFormat>Экран (4:3)</PresentationFormat>
  <Paragraphs>275</Paragraphs>
  <Slides>24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Начальная</vt:lpstr>
      <vt:lpstr>Формула</vt:lpstr>
      <vt:lpstr>GraphC</vt:lpstr>
      <vt:lpstr>Слайд 1</vt:lpstr>
      <vt:lpstr>Цель урока : организация продуктивной деятельности обучающихся , направленной на достижение ими следующих целей: </vt:lpstr>
      <vt:lpstr>Слайд 3</vt:lpstr>
      <vt:lpstr>ГДЕ  ЛОГИКА?</vt:lpstr>
      <vt:lpstr>Слайд 5</vt:lpstr>
      <vt:lpstr>Цель урока : организация продуктивной деятельности обучающихся , направленной на достижение ими следующих целей: </vt:lpstr>
      <vt:lpstr>Слайд 7</vt:lpstr>
      <vt:lpstr>Слайд 8</vt:lpstr>
      <vt:lpstr>       ГДЕ ЛОГИКА?</vt:lpstr>
      <vt:lpstr>Слайд 10</vt:lpstr>
      <vt:lpstr>Слайд 11</vt:lpstr>
      <vt:lpstr>Слайд 12</vt:lpstr>
      <vt:lpstr>Слайд 13</vt:lpstr>
      <vt:lpstr>Найди ошибки </vt:lpstr>
      <vt:lpstr>Реши уравнения и сделай вывод   </vt:lpstr>
      <vt:lpstr>Слайд 16</vt:lpstr>
      <vt:lpstr>Слайд 17</vt:lpstr>
      <vt:lpstr>График квадратичной функции</vt:lpstr>
      <vt:lpstr>Слайд 19</vt:lpstr>
      <vt:lpstr>Слайд 20</vt:lpstr>
      <vt:lpstr>Слайд 21</vt:lpstr>
      <vt:lpstr>Цель урока : организация продуктивной деятельности обучающихся , направленной на достижение ими следующих целей: </vt:lpstr>
      <vt:lpstr>Я - на уроке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ануш</cp:lastModifiedBy>
  <cp:revision>314</cp:revision>
  <dcterms:created xsi:type="dcterms:W3CDTF">2011-01-29T11:50:49Z</dcterms:created>
  <dcterms:modified xsi:type="dcterms:W3CDTF">2020-01-30T17:22:58Z</dcterms:modified>
</cp:coreProperties>
</file>