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media/image5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61" r:id="rId6"/>
    <p:sldId id="263" r:id="rId7"/>
    <p:sldId id="259" r:id="rId8"/>
    <p:sldId id="262" r:id="rId9"/>
    <p:sldId id="264" r:id="rId10"/>
    <p:sldId id="266" r:id="rId11"/>
    <p:sldId id="265" r:id="rId12"/>
    <p:sldId id="267" r:id="rId13"/>
    <p:sldId id="268" r:id="rId14"/>
    <p:sldId id="270" r:id="rId15"/>
    <p:sldId id="269" r:id="rId16"/>
    <p:sldId id="271" r:id="rId17"/>
    <p:sldId id="272" r:id="rId18"/>
    <p:sldId id="275" r:id="rId19"/>
    <p:sldId id="274" r:id="rId20"/>
    <p:sldId id="278" r:id="rId21"/>
    <p:sldId id="277" r:id="rId22"/>
    <p:sldId id="276" r:id="rId23"/>
    <p:sldId id="273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оглавления" id="{6F1E02DE-5352-4DE3-97B6-5ED843F21916}">
          <p14:sldIdLst/>
        </p14:section>
        <p14:section name="Гиа 2025 Всё о егэ 11 класс" id="{EED1CA81-7B73-43A6-A45E-EC4CAA0FDAD7}">
          <p14:sldIdLst>
            <p14:sldId id="256"/>
          </p14:sldIdLst>
        </p14:section>
        <p14:section name="Нормативная база" id="{F590E4C6-42F9-4677-9B86-4B26651AE542}">
          <p14:sldIdLst>
            <p14:sldId id="257"/>
          </p14:sldIdLst>
        </p14:section>
        <p14:section name="Обязательно нужно сдавать ГИА?" id="{44D8AB5E-ACB3-4D72-BBAD-5380E1075460}">
          <p14:sldIdLst>
            <p14:sldId id="260"/>
          </p14:sldIdLst>
        </p14:section>
        <p14:section name="Формы проведения гиа 11" id="{E3CA861E-A39B-45EE-9607-C511CF040143}">
          <p14:sldIdLst>
            <p14:sldId id="258"/>
          </p14:sldIdLst>
        </p14:section>
        <p14:section name="Когда пройдут экзамены в 2025 г?" id="{8115BA62-1E0F-4F86-9E37-EDBCFF17B5EF}">
          <p14:sldIdLst>
            <p14:sldId id="261"/>
          </p14:sldIdLst>
        </p14:section>
        <p14:section name="Когда пройдут экзамены в 2025 г?" id="{57FE5E7F-5724-4021-A116-BA7C8776836C}">
          <p14:sldIdLst>
            <p14:sldId id="263"/>
          </p14:sldIdLst>
        </p14:section>
        <p14:section name="Когда подавать заявление? " id="{1C3A8A9F-B314-4843-BD95-1482736ADB46}">
          <p14:sldIdLst>
            <p14:sldId id="259"/>
          </p14:sldIdLst>
        </p14:section>
        <p14:section name="Итоговое сочинение" id="{8317152B-3A0A-4A3D-98AA-FEAC40A46018}">
          <p14:sldIdLst>
            <p14:sldId id="262"/>
          </p14:sldIdLst>
        </p14:section>
        <p14:section name="Раздел 9" id="{A32451AF-F6D2-4C3B-9772-E3B2CDB992E1}">
          <p14:sldIdLst>
            <p14:sldId id="264"/>
          </p14:sldIdLst>
        </p14:section>
        <p14:section name="Минимальные баллы!" id="{7B280E7E-92D9-4D55-97EA-CD331A9B3082}">
          <p14:sldIdLst>
            <p14:sldId id="266"/>
          </p14:sldIdLst>
        </p14:section>
        <p14:section name="Раздел 11" id="{319C3F19-FFA6-4C65-A951-7357B53F146E}">
          <p14:sldIdLst>
            <p14:sldId id="265"/>
          </p14:sldIdLst>
        </p14:section>
        <p14:section name="Раздел 12" id="{9E098817-C3A4-4642-A2F1-3513FD3444E3}">
          <p14:sldIdLst>
            <p14:sldId id="267"/>
          </p14:sldIdLst>
        </p14:section>
        <p14:section name="Об апелляции" id="{90352AC8-175F-4CF0-909F-04E9B125FCEC}">
          <p14:sldIdLst>
            <p14:sldId id="268"/>
          </p14:sldIdLst>
        </p14:section>
        <p14:section name="Как ЕГЭ влияет на аттестат? " id="{3550F190-6D62-43BC-865C-C04EC9D512B3}">
          <p14:sldIdLst>
            <p14:sldId id="270"/>
          </p14:sldIdLst>
        </p14:section>
        <p14:section name="Какая оценка идёт в аттестат?" id="{92CADC65-0D8E-415D-8407-1F099A9D8C30}">
          <p14:sldIdLst>
            <p14:sldId id="269"/>
          </p14:sldIdLst>
        </p14:section>
        <p14:section name="Как готовиться?" id="{93738779-4463-402E-B88F-6D6208D4CA35}">
          <p14:sldIdLst>
            <p14:sldId id="271"/>
            <p14:sldId id="272"/>
            <p14:sldId id="275"/>
            <p14:sldId id="274"/>
            <p14:sldId id="278"/>
            <p14:sldId id="277"/>
            <p14:sldId id="276"/>
            <p14:sldId id="27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9144" y="4882896"/>
            <a:ext cx="4050792" cy="1197864"/>
          </a:xfrm>
          <a:noFill/>
        </p:spPr>
        <p:txBody>
          <a:bodyPr wrap="square" rtlCol="0">
            <a:spAutoFit/>
          </a:bodyPr>
          <a:lstStyle>
            <a:lvl1pPr>
              <a:defRPr lang="en-US" sz="5400" dirty="0"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7636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107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4677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0195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9804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6353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003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301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108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46660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3583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071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907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174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0188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477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851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64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943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A375C3F-6362-47A0-B378-2E21E8BA8D65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598E74E-CA88-4CB2-880D-1F438D596F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12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  <p:sldLayoutId id="2147483750" r:id="rId18"/>
    <p:sldLayoutId id="2147483751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>
              <a:lumMod val="60000"/>
              <a:lumOff val="4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>
            <a:lumMod val="60000"/>
            <a:lumOff val="40000"/>
          </a:schemeClr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stest.ru/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3AA3F5-3616-4A1A-92AC-73CD23034A7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2025</a:t>
            </a:r>
            <a:b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егэ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 класс</a:t>
            </a:r>
          </a:p>
        </p:txBody>
      </p:sp>
    </p:spTree>
    <p:extLst>
      <p:ext uri="{BB962C8B-B14F-4D97-AF65-F5344CB8AC3E}">
        <p14:creationId xmlns:p14="http://schemas.microsoft.com/office/powerpoint/2010/main" val="9505148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A04AB7-505D-40BD-9FD6-20E8E96801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885" y="411481"/>
            <a:ext cx="10396882" cy="710738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Минимальные баллы!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AB29461D-5006-4401-9039-20F2E3F0F3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8408071"/>
              </p:ext>
            </p:extLst>
          </p:nvPr>
        </p:nvGraphicFramePr>
        <p:xfrm>
          <a:off x="696885" y="1122219"/>
          <a:ext cx="10396882" cy="455164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65464">
                  <a:extLst>
                    <a:ext uri="{9D8B030D-6E8A-4147-A177-3AD203B41FA5}">
                      <a16:colId xmlns:a16="http://schemas.microsoft.com/office/drawing/2014/main" val="3735565281"/>
                    </a:ext>
                  </a:extLst>
                </a:gridCol>
                <a:gridCol w="2011680">
                  <a:extLst>
                    <a:ext uri="{9D8B030D-6E8A-4147-A177-3AD203B41FA5}">
                      <a16:colId xmlns:a16="http://schemas.microsoft.com/office/drawing/2014/main" val="1069710261"/>
                    </a:ext>
                  </a:extLst>
                </a:gridCol>
                <a:gridCol w="2659453">
                  <a:extLst>
                    <a:ext uri="{9D8B030D-6E8A-4147-A177-3AD203B41FA5}">
                      <a16:colId xmlns:a16="http://schemas.microsoft.com/office/drawing/2014/main" val="3093076103"/>
                    </a:ext>
                  </a:extLst>
                </a:gridCol>
                <a:gridCol w="3560285">
                  <a:extLst>
                    <a:ext uri="{9D8B030D-6E8A-4147-A177-3AD203B41FA5}">
                      <a16:colId xmlns:a16="http://schemas.microsoft.com/office/drawing/2014/main" val="664634635"/>
                    </a:ext>
                  </a:extLst>
                </a:gridCol>
              </a:tblGrid>
              <a:tr h="441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Предмет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Для аттестата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Для поступления в ВУЗ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ВУЗы, подведомствованные ОУ Минобрнауки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extLst>
                  <a:ext uri="{0D108BD9-81ED-4DB2-BD59-A6C34878D82A}">
                    <a16:rowId xmlns:a16="http://schemas.microsoft.com/office/drawing/2014/main" val="1872636882"/>
                  </a:ext>
                </a:extLst>
              </a:tr>
              <a:tr h="215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Русский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24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36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40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extLst>
                  <a:ext uri="{0D108BD9-81ED-4DB2-BD59-A6C34878D82A}">
                    <a16:rowId xmlns:a16="http://schemas.microsoft.com/office/drawing/2014/main" val="2117094379"/>
                  </a:ext>
                </a:extLst>
              </a:tr>
              <a:tr h="5321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Математика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3 оценка (база), 27 баллов (профиль)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27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39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extLst>
                  <a:ext uri="{0D108BD9-81ED-4DB2-BD59-A6C34878D82A}">
                    <a16:rowId xmlns:a16="http://schemas.microsoft.com/office/drawing/2014/main" val="644100415"/>
                  </a:ext>
                </a:extLst>
              </a:tr>
              <a:tr h="215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Физика 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36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39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extLst>
                  <a:ext uri="{0D108BD9-81ED-4DB2-BD59-A6C34878D82A}">
                    <a16:rowId xmlns:a16="http://schemas.microsoft.com/office/drawing/2014/main" val="4147799568"/>
                  </a:ext>
                </a:extLst>
              </a:tr>
              <a:tr h="215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Химия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36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39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extLst>
                  <a:ext uri="{0D108BD9-81ED-4DB2-BD59-A6C34878D82A}">
                    <a16:rowId xmlns:a16="http://schemas.microsoft.com/office/drawing/2014/main" val="597364990"/>
                  </a:ext>
                </a:extLst>
              </a:tr>
              <a:tr h="215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Биология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 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36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39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extLst>
                  <a:ext uri="{0D108BD9-81ED-4DB2-BD59-A6C34878D82A}">
                    <a16:rowId xmlns:a16="http://schemas.microsoft.com/office/drawing/2014/main" val="2243666040"/>
                  </a:ext>
                </a:extLst>
              </a:tr>
              <a:tr h="215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География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37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40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extLst>
                  <a:ext uri="{0D108BD9-81ED-4DB2-BD59-A6C34878D82A}">
                    <a16:rowId xmlns:a16="http://schemas.microsoft.com/office/drawing/2014/main" val="2720697902"/>
                  </a:ext>
                </a:extLst>
              </a:tr>
              <a:tr h="441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Обществознание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42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45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extLst>
                  <a:ext uri="{0D108BD9-81ED-4DB2-BD59-A6C34878D82A}">
                    <a16:rowId xmlns:a16="http://schemas.microsoft.com/office/drawing/2014/main" val="1737874208"/>
                  </a:ext>
                </a:extLst>
              </a:tr>
              <a:tr h="215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История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32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35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extLst>
                  <a:ext uri="{0D108BD9-81ED-4DB2-BD59-A6C34878D82A}">
                    <a16:rowId xmlns:a16="http://schemas.microsoft.com/office/drawing/2014/main" val="1163429485"/>
                  </a:ext>
                </a:extLst>
              </a:tr>
              <a:tr h="2155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Литература 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32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40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extLst>
                  <a:ext uri="{0D108BD9-81ED-4DB2-BD59-A6C34878D82A}">
                    <a16:rowId xmlns:a16="http://schemas.microsoft.com/office/drawing/2014/main" val="3683269528"/>
                  </a:ext>
                </a:extLst>
              </a:tr>
              <a:tr h="441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Информатика и ИКТ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40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44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extLst>
                  <a:ext uri="{0D108BD9-81ED-4DB2-BD59-A6C34878D82A}">
                    <a16:rowId xmlns:a16="http://schemas.microsoft.com/office/drawing/2014/main" val="4246564642"/>
                  </a:ext>
                </a:extLst>
              </a:tr>
              <a:tr h="4410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Иностранный язык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 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>
                          <a:effectLst/>
                        </a:rPr>
                        <a:t>22</a:t>
                      </a:r>
                      <a:endParaRPr lang="ru-RU" sz="18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kern="100" dirty="0">
                          <a:effectLst/>
                        </a:rPr>
                        <a:t>30</a:t>
                      </a:r>
                      <a:endParaRPr lang="ru-RU" sz="18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Kokila" panose="01010601010101010101" pitchFamily="2"/>
                      </a:endParaRPr>
                    </a:p>
                  </a:txBody>
                  <a:tcPr marL="55533" marR="55533" marT="0" marB="0"/>
                </a:tc>
                <a:extLst>
                  <a:ext uri="{0D108BD9-81ED-4DB2-BD59-A6C34878D82A}">
                    <a16:rowId xmlns:a16="http://schemas.microsoft.com/office/drawing/2014/main" val="2622051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4966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182">
            <a:extLst>
              <a:ext uri="{FF2B5EF4-FFF2-40B4-BE49-F238E27FC236}">
                <a16:creationId xmlns:a16="http://schemas.microsoft.com/office/drawing/2014/main" id="{D0C23D03-177C-4B0F-8AB7-6EAA388EE767}"/>
              </a:ext>
            </a:extLst>
          </p:cNvPr>
          <p:cNvSpPr txBox="1"/>
          <p:nvPr/>
        </p:nvSpPr>
        <p:spPr>
          <a:xfrm>
            <a:off x="922884" y="1257128"/>
            <a:ext cx="4981923" cy="3215120"/>
          </a:xfrm>
          <a:prstGeom prst="wedgeRoundRectCallout">
            <a:avLst>
              <a:gd name="adj1" fmla="val -45526"/>
              <a:gd name="adj2" fmla="val 65049"/>
              <a:gd name="adj3" fmla="val 16667"/>
            </a:avLst>
          </a:prstGeom>
          <a:solidFill>
            <a:srgbClr val="D1E0FF"/>
          </a:solidFill>
          <a:ln w="285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выбрать Вуз?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1.Определить цель и желание.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Оценить свои возможности.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3.Сккорректировать свои ожидания.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Изучить условия зачисления и обучения.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Каждый ВУЗ имеет право установить дополнительные экзамены для поступления.</a:t>
            </a:r>
            <a:endParaRPr lang="ru-RU" sz="20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 </a:t>
            </a:r>
            <a:endParaRPr lang="ru-RU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3" name="Надпись 189">
            <a:extLst>
              <a:ext uri="{FF2B5EF4-FFF2-40B4-BE49-F238E27FC236}">
                <a16:creationId xmlns:a16="http://schemas.microsoft.com/office/drawing/2014/main" id="{05434942-508F-4204-8C20-74489AA5E005}"/>
              </a:ext>
            </a:extLst>
          </p:cNvPr>
          <p:cNvSpPr txBox="1"/>
          <p:nvPr/>
        </p:nvSpPr>
        <p:spPr>
          <a:xfrm>
            <a:off x="6226578" y="1323282"/>
            <a:ext cx="4604905" cy="3273656"/>
          </a:xfrm>
          <a:prstGeom prst="wedgeRoundRectCallout">
            <a:avLst>
              <a:gd name="adj1" fmla="val -46081"/>
              <a:gd name="adj2" fmla="val 62135"/>
              <a:gd name="adj3" fmla="val 16667"/>
            </a:avLst>
          </a:prstGeom>
          <a:solidFill>
            <a:srgbClr val="D1E0FF"/>
          </a:solidFill>
          <a:ln w="285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tabLst>
                <a:tab pos="154940" algn="l"/>
              </a:tabLst>
            </a:pPr>
            <a:r>
              <a:rPr lang="ru-RU" b="1" kern="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необходимо для поступления в ВУЗ?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54940" algn="l"/>
              </a:tabLst>
            </a:pPr>
            <a:r>
              <a:rPr lang="ru-RU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1.Аттестат о среднем общем образовании.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54940" algn="l"/>
              </a:tabLst>
            </a:pPr>
            <a:r>
              <a:rPr lang="ru-RU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2.Результаты ЕГЭ.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154940" algn="l"/>
              </a:tabLst>
            </a:pPr>
            <a:r>
              <a:rPr lang="ru-RU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Результаты олимпиад, ГТО, портфолио, при наличии и подтверждённые образовательным учреждением.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0494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дпись 251">
            <a:extLst>
              <a:ext uri="{FF2B5EF4-FFF2-40B4-BE49-F238E27FC236}">
                <a16:creationId xmlns:a16="http://schemas.microsoft.com/office/drawing/2014/main" id="{750D5CAD-4EAB-4AEA-AA64-293E056EE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361" y="454429"/>
            <a:ext cx="4497879" cy="1403668"/>
          </a:xfrm>
          <a:prstGeom prst="rect">
            <a:avLst/>
          </a:prstGeom>
          <a:solidFill>
            <a:srgbClr val="D1E0FF"/>
          </a:solidFill>
          <a:ln w="190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Вход в ППЭ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с 9.00 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экзамена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 10.00 ч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Длительность: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ЕГЭ – от 15 до 235 мин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i-IN" altLang="ru-RU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7" name="Надпись 256">
            <a:extLst>
              <a:ext uri="{FF2B5EF4-FFF2-40B4-BE49-F238E27FC236}">
                <a16:creationId xmlns:a16="http://schemas.microsoft.com/office/drawing/2014/main" id="{543FA27E-4061-4127-9C35-26363D837B32}"/>
              </a:ext>
            </a:extLst>
          </p:cNvPr>
          <p:cNvSpPr txBox="1"/>
          <p:nvPr/>
        </p:nvSpPr>
        <p:spPr>
          <a:xfrm>
            <a:off x="4114800" y="876300"/>
            <a:ext cx="853440" cy="5638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" name="Надпись 259">
            <a:extLst>
              <a:ext uri="{FF2B5EF4-FFF2-40B4-BE49-F238E27FC236}">
                <a16:creationId xmlns:a16="http://schemas.microsoft.com/office/drawing/2014/main" id="{C35B299F-B9E7-4C88-9F19-E665B98F5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47281" y="434340"/>
            <a:ext cx="6216217" cy="1447800"/>
          </a:xfrm>
          <a:prstGeom prst="rect">
            <a:avLst/>
          </a:prstGeom>
          <a:solidFill>
            <a:srgbClr val="D1E0FF"/>
          </a:solidFill>
          <a:ln w="190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768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8" algn="l"/>
              </a:tabLst>
            </a:pPr>
            <a:r>
              <a:rPr kumimoji="0" lang="ru-RU" altLang="ru-RU" sz="1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Вы опоздали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8" algn="l"/>
              </a:tabLs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Имеете право сдавать экзамены, даже если опоздали.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8" algn="l"/>
              </a:tabLs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экзамена не продлят.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8" algn="l"/>
              </a:tabLs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не проведут инструктаж.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7688" algn="l"/>
              </a:tabLst>
            </a:pP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Организаторы ознакомят с правилами оформления бланков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Надпись 261">
            <a:extLst>
              <a:ext uri="{FF2B5EF4-FFF2-40B4-BE49-F238E27FC236}">
                <a16:creationId xmlns:a16="http://schemas.microsoft.com/office/drawing/2014/main" id="{D3C5EE32-3EFC-4A9C-BDE1-A747AEBB85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9580" y="2007265"/>
            <a:ext cx="4497879" cy="3412634"/>
          </a:xfrm>
          <a:prstGeom prst="rect">
            <a:avLst/>
          </a:prstGeom>
          <a:solidFill>
            <a:srgbClr val="D1E0FF"/>
          </a:solidFill>
          <a:ln w="190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нельзя делать на экзамене!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Выносить экзаменационные материалы из аудитории;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КИМ, черновик и собственные письменные заметки.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Фотографировать экзаменационное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материалы, общаться с другими    участниками экзамена.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Свободно перемещаться по аудитории.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Изменять рабочее место.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Покидать аудиторию без разрешения.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Надпись 262">
            <a:extLst>
              <a:ext uri="{FF2B5EF4-FFF2-40B4-BE49-F238E27FC236}">
                <a16:creationId xmlns:a16="http://schemas.microsoft.com/office/drawing/2014/main" id="{2238C307-AEF5-49B2-A15B-21A62520B1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2170" y="2007265"/>
            <a:ext cx="6131328" cy="3412634"/>
          </a:xfrm>
          <a:prstGeom prst="rect">
            <a:avLst/>
          </a:prstGeom>
          <a:solidFill>
            <a:srgbClr val="D1E0FF"/>
          </a:solidFill>
          <a:ln w="19050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можно делать на экзамене.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Попросить дополнительный бланк ответов и черновик.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Заменить бракованный экзаменационный материал.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Прослушать аудиозапись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ответа устной части экзамена.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Сдать работу и покинуть аудиторию до окончания экзамена.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Выйти в туалет или медицинский пункт с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разрешения организатора.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49275" algn="l"/>
              </a:tabLst>
            </a:pPr>
            <a:r>
              <a:rPr kumimoji="0" lang="ru-RU" altLang="ru-RU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Досрочно завершить экзамен, если плохое самочувствие.</a:t>
            </a: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endParaRPr kumimoji="0" lang="ru-RU" altLang="ru-RU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AEE11499-EEE3-481A-96BE-05B71A80AA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72CB8CA-F4D3-4C6F-B430-BFCD39638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Rectangle 17">
            <a:extLst>
              <a:ext uri="{FF2B5EF4-FFF2-40B4-BE49-F238E27FC236}">
                <a16:creationId xmlns:a16="http://schemas.microsoft.com/office/drawing/2014/main" id="{7F54BA65-2F7D-4720-92C2-1B7EACFB2C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683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3621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AC08B0-03A1-4AA0-A30F-6D667D64E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860367"/>
          </a:xfrm>
        </p:spPr>
        <p:txBody>
          <a:bodyPr>
            <a:norm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апелляции</a:t>
            </a:r>
          </a:p>
        </p:txBody>
      </p:sp>
      <p:sp>
        <p:nvSpPr>
          <p:cNvPr id="3" name="Облачко с текстом: прямоугольное со скругленными углами 2">
            <a:extLst>
              <a:ext uri="{FF2B5EF4-FFF2-40B4-BE49-F238E27FC236}">
                <a16:creationId xmlns:a16="http://schemas.microsoft.com/office/drawing/2014/main" id="{E1FFFBD8-C905-4CBD-9498-7EB55EFE28D2}"/>
              </a:ext>
            </a:extLst>
          </p:cNvPr>
          <p:cNvSpPr/>
          <p:nvPr/>
        </p:nvSpPr>
        <p:spPr>
          <a:xfrm>
            <a:off x="685801" y="1741430"/>
            <a:ext cx="4318461" cy="3375140"/>
          </a:xfrm>
          <a:prstGeom prst="wedgeRoundRectCallout">
            <a:avLst>
              <a:gd name="adj1" fmla="val -41100"/>
              <a:gd name="adj2" fmla="val 53558"/>
              <a:gd name="adj3" fmla="val 16667"/>
            </a:avLst>
          </a:prstGeom>
          <a:solidFill>
            <a:srgbClr val="D1E0FF"/>
          </a:solidFill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0805" algn="ctr">
              <a:spcBef>
                <a:spcPts val="36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Апелляция</a:t>
            </a:r>
            <a:r>
              <a:rPr lang="ru-RU" sz="2000" b="1" spc="-8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2000" b="1" spc="-8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нарушении </a:t>
            </a:r>
            <a:r>
              <a:rPr lang="ru-RU" sz="20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установленного</a:t>
            </a:r>
            <a:r>
              <a:rPr lang="ru-RU" sz="2000" b="1" spc="3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spc="-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порядка</a:t>
            </a:r>
            <a:endParaRPr lang="ru-RU" sz="20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378460" lvl="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8640" algn="l"/>
                <a:tab pos="549275" algn="l"/>
              </a:tabLst>
            </a:pP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Подается</a:t>
            </a:r>
            <a:r>
              <a:rPr lang="ru-RU" kern="100" spc="-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</a:t>
            </a:r>
            <a:r>
              <a:rPr lang="ru-RU" kern="100" spc="-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день</a:t>
            </a:r>
            <a:r>
              <a:rPr lang="ru-RU" kern="100" spc="-6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проведения экзамена до выхода из ППЭ</a:t>
            </a:r>
            <a:endParaRPr lang="ru-RU" kern="1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342900" marR="415290" lvl="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8640" algn="l"/>
                <a:tab pos="549275" algn="l"/>
              </a:tabLst>
            </a:pP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Подается</a:t>
            </a:r>
            <a:r>
              <a:rPr lang="ru-RU" kern="100" spc="-9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уполномоченному представителю ГЭК в ППЭ</a:t>
            </a:r>
            <a:endParaRPr lang="ru-RU" kern="1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342900" marR="163830" lvl="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8640" algn="l"/>
                <a:tab pos="549275" algn="l"/>
              </a:tabLst>
            </a:pP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При</a:t>
            </a:r>
            <a:r>
              <a:rPr lang="ru-RU" kern="100" spc="-9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удовлетворении</a:t>
            </a:r>
            <a:r>
              <a:rPr lang="ru-RU" kern="100" spc="-9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участнику предоставляется возможность сдать экзамен в другой день</a:t>
            </a:r>
            <a:endParaRPr lang="ru-RU" kern="1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 </a:t>
            </a:r>
          </a:p>
        </p:txBody>
      </p:sp>
      <p:sp>
        <p:nvSpPr>
          <p:cNvPr id="4" name="Облачко с текстом: прямоугольное со скругленными углами 3">
            <a:extLst>
              <a:ext uri="{FF2B5EF4-FFF2-40B4-BE49-F238E27FC236}">
                <a16:creationId xmlns:a16="http://schemas.microsoft.com/office/drawing/2014/main" id="{6BEAEE96-F501-46A1-90EF-C3EBE46603D4}"/>
              </a:ext>
            </a:extLst>
          </p:cNvPr>
          <p:cNvSpPr/>
          <p:nvPr/>
        </p:nvSpPr>
        <p:spPr>
          <a:xfrm>
            <a:off x="5320144" y="1741429"/>
            <a:ext cx="5951913" cy="3300325"/>
          </a:xfrm>
          <a:prstGeom prst="wedgeRoundRectCallout">
            <a:avLst>
              <a:gd name="adj1" fmla="val 45761"/>
              <a:gd name="adj2" fmla="val 53523"/>
              <a:gd name="adj3" fmla="val 16667"/>
            </a:avLst>
          </a:prstGeom>
          <a:solidFill>
            <a:srgbClr val="D1E0FF"/>
          </a:solidFill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92075" algn="ctr">
              <a:spcBef>
                <a:spcPts val="35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Апелляция</a:t>
            </a:r>
            <a:r>
              <a:rPr lang="ru-RU" sz="2000" b="1" spc="-65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о</a:t>
            </a:r>
            <a:r>
              <a:rPr lang="ru-RU" sz="2000" b="1" spc="-7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несогласии</a:t>
            </a:r>
            <a:r>
              <a:rPr lang="ru-RU" sz="2000" b="1" spc="-70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2000" b="1" dirty="0">
                <a:solidFill>
                  <a:srgbClr val="FF0000"/>
                </a:solidFill>
                <a:effectLst/>
                <a:ea typeface="Calibri" panose="020F0502020204030204" pitchFamily="34" charset="0"/>
              </a:rPr>
              <a:t>с выставленными баллами</a:t>
            </a:r>
            <a:endParaRPr lang="ru-RU" sz="2000" b="1" dirty="0">
              <a:effectLst/>
              <a:ea typeface="Calibri" panose="020F0502020204030204" pitchFamily="34" charset="0"/>
            </a:endParaRPr>
          </a:p>
          <a:p>
            <a:pPr marL="342900" marR="758825" lvl="0" indent="-342900">
              <a:lnSpc>
                <a:spcPct val="107000"/>
              </a:lnSpc>
              <a:spcBef>
                <a:spcPts val="5"/>
              </a:spcBef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9275" algn="l"/>
                <a:tab pos="549910" algn="l"/>
              </a:tabLst>
            </a:pP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Подается</a:t>
            </a:r>
            <a:r>
              <a:rPr lang="ru-RU" kern="100" spc="-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в</a:t>
            </a:r>
            <a:r>
              <a:rPr lang="ru-RU" kern="100" spc="-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течение</a:t>
            </a:r>
            <a:r>
              <a:rPr lang="ru-RU" kern="100" spc="-7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двух рабочих дней после</a:t>
            </a:r>
            <a:endParaRPr lang="ru-RU" kern="1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320675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официального</a:t>
            </a:r>
            <a:r>
              <a:rPr lang="ru-RU" kern="100" spc="-9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дня</a:t>
            </a:r>
            <a:r>
              <a:rPr lang="ru-RU" kern="100" spc="-9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объявления </a:t>
            </a:r>
            <a:r>
              <a:rPr lang="ru-RU" kern="1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результатов</a:t>
            </a:r>
            <a:endParaRPr lang="ru-RU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50495" lvl="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9275" algn="l"/>
                <a:tab pos="549910" algn="l"/>
              </a:tabLst>
            </a:pP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Подается в образовательную организацию</a:t>
            </a:r>
            <a:r>
              <a:rPr lang="ru-RU" kern="100" spc="-9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или</a:t>
            </a:r>
            <a:r>
              <a:rPr lang="ru-RU" kern="100" spc="-9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конфликтную </a:t>
            </a:r>
            <a:r>
              <a:rPr lang="ru-RU" kern="1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комиссию</a:t>
            </a:r>
            <a:endParaRPr lang="ru-RU" kern="1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marL="342900" marR="121920" lvl="0" indent="-342900">
              <a:lnSpc>
                <a:spcPct val="107000"/>
              </a:lnSpc>
              <a:spcAft>
                <a:spcPts val="800"/>
              </a:spcAft>
              <a:buSzPts val="1600"/>
              <a:buFont typeface="Symbol" panose="05050102010706020507" pitchFamily="18" charset="2"/>
              <a:buChar char=""/>
              <a:tabLst>
                <a:tab pos="549275" algn="l"/>
                <a:tab pos="549910" algn="l"/>
              </a:tabLst>
            </a:pP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При удовлетворении баллы могут</a:t>
            </a:r>
            <a:r>
              <a:rPr lang="ru-RU" kern="100" spc="-95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измениться</a:t>
            </a:r>
            <a:r>
              <a:rPr lang="ru-RU" kern="100" spc="-9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 </a:t>
            </a:r>
            <a:r>
              <a:rPr lang="ru-RU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(увеличиться, уменьшиться) или остаться без </a:t>
            </a:r>
            <a:r>
              <a:rPr lang="ru-RU" kern="100" spc="-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ymbol" panose="05050102010706020507" pitchFamily="18" charset="2"/>
                <a:cs typeface="Times New Roman" panose="02020603050405020304" pitchFamily="18" charset="0"/>
              </a:rPr>
              <a:t>изменений.</a:t>
            </a:r>
            <a:endParaRPr lang="ru-RU" kern="100" dirty="0">
              <a:effectLst/>
              <a:latin typeface="Times New Roman" panose="02020603050405020304" pitchFamily="18" charset="0"/>
              <a:ea typeface="Symbol" panose="05050102010706020507" pitchFamily="18" charset="2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kern="100" dirty="0">
                <a:effectLst/>
                <a:ea typeface="Calibri" panose="020F0502020204030204" pitchFamily="34" charset="0"/>
                <a:cs typeface="Kokila" panose="01010601010101010101" pitchFamily="2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8561257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8900B-8304-4901-9581-6F763A8F54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88530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ЕГЭ влияет на аттестат?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CD9FF-5284-4C58-9080-CD3772BDC6D3}"/>
              </a:ext>
            </a:extLst>
          </p:cNvPr>
          <p:cNvSpPr txBox="1"/>
          <p:nvPr/>
        </p:nvSpPr>
        <p:spPr>
          <a:xfrm>
            <a:off x="685801" y="1571105"/>
            <a:ext cx="10771908" cy="34470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сдать ЕГЭ, не ниже минимальных баллов по  русскому языку и математике.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их сдавать три раза.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не сдали три раза хотя бы один из обязательных предметов, то получаете 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справку об окончании школы, </a:t>
            </a:r>
            <a:r>
              <a:rPr lang="ru-RU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ЕГЭ можно будет сдать через год!</a:t>
            </a:r>
          </a:p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Минимум баллов для аттестата: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русский язык — 24, профильная математика — 27,  математика-база — оценка «‎3»‎‎.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не влияют на аттестат!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 влияют на получение золотой и серебряной медалей, получим: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Золотая медаль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«‎5» по всем предметам в аттестате, минимум 70 баллов на ЕГЭ по русскому </a:t>
            </a:r>
          </a:p>
          <a:p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профильной математике или «‎5»‎ по базовой математике;</a:t>
            </a:r>
          </a:p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серебряная медаль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двух оценок «‎4»‎‎ в аттестате, минимум 60 баллов на ЕГЭ по русскому и другому предмету.</a:t>
            </a:r>
          </a:p>
        </p:txBody>
      </p:sp>
    </p:spTree>
    <p:extLst>
      <p:ext uri="{BB962C8B-B14F-4D97-AF65-F5344CB8AC3E}">
        <p14:creationId xmlns:p14="http://schemas.microsoft.com/office/powerpoint/2010/main" val="27141109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A6308C-19DC-432C-BEA7-D3926997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60267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Какая оценка идёт в аттестат?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4898989-6773-4EF4-A005-74A64483A111}"/>
              </a:ext>
            </a:extLst>
          </p:cNvPr>
          <p:cNvSpPr txBox="1"/>
          <p:nvPr/>
        </p:nvSpPr>
        <p:spPr>
          <a:xfrm>
            <a:off x="1338349" y="1638127"/>
            <a:ext cx="924674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Итоговые отметки за 11 класс определяются как среднее арифметическое полугодовых и годовых отметок обучающегося за 10 и 11 классы (6 отметок) и разделить на 6 и округлить до целых (Приказ Минобрнауки России от 14 февраля 2014 г. № 115).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ЕГЭ или ГВЭ не влияют на итоговые оценки в аттестате. 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предметам «Изобразительное искусство», «Музыка» и «Физическая культура» допускается указание отметки «зачтено»</a:t>
            </a:r>
          </a:p>
        </p:txBody>
      </p:sp>
    </p:spTree>
    <p:extLst>
      <p:ext uri="{BB962C8B-B14F-4D97-AF65-F5344CB8AC3E}">
        <p14:creationId xmlns:p14="http://schemas.microsoft.com/office/powerpoint/2010/main" val="239713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3E7C31-9A0A-48B2-B9D9-D52020D7B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готовиться?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A876F8B-3F81-4E42-8FD9-03FE7D3CF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систематичность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2E6EC8C-CEB7-4B95-AAE0-1957B46A1961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/>
              <a:t>Не оставляй на последний день, начинай готовиться сейчас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/>
              <a:t>Повторяй темы с наиболее трудных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/>
              <a:t>Повторяй каждый день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58A4AD-ECCF-4693-B74C-F809D899E5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Режим дня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CEF7DEC-A0AD-4E54-A66D-ED499212A072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/>
              <a:t>Просыпайся и ложись в одно и то же время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/>
              <a:t>Между подготовкой делай перерывы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/>
              <a:t>Обязательно выходи на свежий воздух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6BDA890D-9E43-408A-ABF2-7E8E97F403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/>
              <a:t>Режим питания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1B2B491-A314-4A25-B0C9-6025BCBE9157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/>
              <a:t>Полноценное питание залог твоего здоровья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/>
              <a:t>Не волнуйся, у тебя всё получится</a:t>
            </a:r>
          </a:p>
          <a:p>
            <a:pPr marL="285750" indent="-285750" algn="l">
              <a:buFont typeface="Wingdings" panose="05000000000000000000" pitchFamily="2" charset="2"/>
              <a:buChar char="Ø"/>
            </a:pPr>
            <a:r>
              <a:rPr lang="ru-RU" sz="1800" dirty="0"/>
              <a:t>Всегда придут на помощь учителя и твои родители</a:t>
            </a:r>
          </a:p>
        </p:txBody>
      </p:sp>
    </p:spTree>
    <p:extLst>
      <p:ext uri="{BB962C8B-B14F-4D97-AF65-F5344CB8AC3E}">
        <p14:creationId xmlns:p14="http://schemas.microsoft.com/office/powerpoint/2010/main" val="3706875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134599" cy="464127"/>
          </a:xfrm>
        </p:spPr>
        <p:txBody>
          <a:bodyPr>
            <a:normAutofit fontScale="90000"/>
          </a:bodyPr>
          <a:lstStyle/>
          <a:p>
            <a:pPr algn="ctr"/>
            <a:r>
              <a:rPr lang="ru-RU" u="heavy" spc="-800" dirty="0"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lang="ru-RU" sz="4000" b="1" u="sng" spc="-10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САЙТЫ    </a:t>
            </a:r>
            <a:r>
              <a:rPr lang="ru-RU" sz="4000" b="1" u="sng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В  П</a:t>
            </a:r>
            <a:r>
              <a:rPr lang="ru-RU" sz="4000" b="1" u="sng" spc="-8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Times New Roman"/>
                <a:cs typeface="Times New Roman"/>
              </a:rPr>
              <a:t>ОМОЩЬ</a:t>
            </a:r>
            <a:endParaRPr lang="ru-RU" sz="4000" b="1" u="sng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10145" y="1470772"/>
            <a:ext cx="9310255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50"/>
              </a:spcBef>
            </a:pPr>
            <a:r>
              <a:rPr lang="ru-RU" altLang="ru-RU" sz="2000" b="1" u="sng" dirty="0">
                <a:solidFill>
                  <a:srgbClr val="800000"/>
                </a:solidFill>
                <a:latin typeface="Georgia" panose="02040502050405020303" pitchFamily="18" charset="0"/>
              </a:rPr>
              <a:t>fipi.ru</a:t>
            </a:r>
            <a:r>
              <a:rPr lang="ru-RU" altLang="ru-RU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b="1" dirty="0">
                <a:solidFill>
                  <a:srgbClr val="404040"/>
                </a:solidFill>
                <a:latin typeface="Georgia" panose="02040502050405020303" pitchFamily="18" charset="0"/>
              </a:rPr>
              <a:t>- Федеральный институт педагогических измерений</a:t>
            </a:r>
            <a:endParaRPr lang="ru-RU" altLang="ru-RU" sz="2000" dirty="0">
              <a:latin typeface="Georgia" panose="02040502050405020303" pitchFamily="18" charset="0"/>
            </a:endParaRPr>
          </a:p>
          <a:p>
            <a:pPr algn="ctr">
              <a:spcBef>
                <a:spcPts val="963"/>
              </a:spcBef>
            </a:pPr>
            <a:r>
              <a:rPr lang="ru-RU" altLang="ru-RU" sz="2000" b="1" u="sng" dirty="0">
                <a:solidFill>
                  <a:srgbClr val="800000"/>
                </a:solidFill>
                <a:latin typeface="Georgia" panose="02040502050405020303" pitchFamily="18" charset="0"/>
              </a:rPr>
              <a:t>ege.edu.ru</a:t>
            </a:r>
            <a:r>
              <a:rPr lang="ru-RU" altLang="ru-RU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  </a:t>
            </a:r>
            <a:r>
              <a:rPr lang="ru-RU" altLang="ru-RU" sz="2000" b="1" dirty="0">
                <a:solidFill>
                  <a:srgbClr val="404040"/>
                </a:solidFill>
                <a:latin typeface="Georgia" panose="02040502050405020303" pitchFamily="18" charset="0"/>
              </a:rPr>
              <a:t>- Официальный информационный	портал ЕГЭ</a:t>
            </a:r>
            <a:endParaRPr lang="ru-RU" altLang="ru-RU" sz="2000" dirty="0">
              <a:latin typeface="Georgia" panose="02040502050405020303" pitchFamily="18" charset="0"/>
            </a:endParaRPr>
          </a:p>
          <a:p>
            <a:pPr algn="ctr">
              <a:spcBef>
                <a:spcPts val="1075"/>
              </a:spcBef>
            </a:pPr>
            <a:r>
              <a:rPr lang="ru-RU" altLang="ru-RU" sz="2000" b="1" u="sng" dirty="0">
                <a:solidFill>
                  <a:srgbClr val="800000"/>
                </a:solidFill>
                <a:latin typeface="Georgia" panose="02040502050405020303" pitchFamily="18" charset="0"/>
              </a:rPr>
              <a:t>obrnadzor.gov.ru</a:t>
            </a:r>
            <a:r>
              <a:rPr lang="ru-RU" altLang="ru-RU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b="1" dirty="0">
                <a:solidFill>
                  <a:srgbClr val="404040"/>
                </a:solidFill>
                <a:latin typeface="Georgia" panose="02040502050405020303" pitchFamily="18" charset="0"/>
              </a:rPr>
              <a:t>- Федеральная служба  по надзору	в сфере  образования и науки</a:t>
            </a:r>
            <a:endParaRPr lang="ru-RU" altLang="ru-RU" sz="2000" dirty="0">
              <a:latin typeface="Georgia" panose="02040502050405020303" pitchFamily="18" charset="0"/>
            </a:endParaRPr>
          </a:p>
          <a:p>
            <a:pPr algn="ctr">
              <a:spcBef>
                <a:spcPts val="1075"/>
              </a:spcBef>
            </a:pPr>
            <a:r>
              <a:rPr lang="ru-RU" altLang="ru-RU" sz="2000" b="1" u="sng" dirty="0">
                <a:solidFill>
                  <a:srgbClr val="C00000"/>
                </a:solidFill>
                <a:latin typeface="Georgia" panose="02040502050405020303" pitchFamily="18" charset="0"/>
                <a:hlinkClick r:id="rId2"/>
              </a:rPr>
              <a:t>www.rustest.ru</a:t>
            </a:r>
            <a:r>
              <a:rPr lang="ru-RU" altLang="ru-RU" sz="2000" b="1" dirty="0">
                <a:solidFill>
                  <a:srgbClr val="800000"/>
                </a:solidFill>
                <a:latin typeface="Georgia" panose="02040502050405020303" pitchFamily="18" charset="0"/>
                <a:hlinkClick r:id="rId2"/>
              </a:rPr>
              <a:t> </a:t>
            </a:r>
            <a:r>
              <a:rPr lang="ru-RU" altLang="ru-RU" sz="2000" b="1" dirty="0">
                <a:solidFill>
                  <a:srgbClr val="404040"/>
                </a:solidFill>
                <a:latin typeface="Georgia" panose="02040502050405020303" pitchFamily="18" charset="0"/>
              </a:rPr>
              <a:t>- Официальный сайт Федерального центра</a:t>
            </a:r>
            <a:endParaRPr lang="ru-RU" altLang="ru-RU" sz="2000" dirty="0">
              <a:latin typeface="Georgia" panose="02040502050405020303" pitchFamily="18" charset="0"/>
            </a:endParaRPr>
          </a:p>
          <a:p>
            <a:pPr algn="ctr"/>
            <a:r>
              <a:rPr lang="ru-RU" altLang="ru-RU" sz="2000" b="1" dirty="0">
                <a:solidFill>
                  <a:srgbClr val="404040"/>
                </a:solidFill>
                <a:latin typeface="Georgia" panose="02040502050405020303" pitchFamily="18" charset="0"/>
              </a:rPr>
              <a:t>Тестирования</a:t>
            </a:r>
            <a:endParaRPr lang="ru-RU" altLang="ru-RU" sz="2000" dirty="0">
              <a:latin typeface="Georgia" panose="02040502050405020303" pitchFamily="18" charset="0"/>
            </a:endParaRPr>
          </a:p>
          <a:p>
            <a:pPr algn="ctr">
              <a:spcBef>
                <a:spcPts val="725"/>
              </a:spcBef>
            </a:pPr>
            <a:r>
              <a:rPr lang="ru-RU" altLang="ru-RU" sz="2000" b="1" u="sng" dirty="0">
                <a:solidFill>
                  <a:srgbClr val="800000"/>
                </a:solidFill>
                <a:latin typeface="Georgia" panose="02040502050405020303" pitchFamily="18" charset="0"/>
              </a:rPr>
              <a:t>mon.gov.ru</a:t>
            </a:r>
            <a:r>
              <a:rPr lang="ru-RU" altLang="ru-RU" sz="2000" b="1" dirty="0">
                <a:solidFill>
                  <a:srgbClr val="800000"/>
                </a:solidFill>
                <a:latin typeface="Georgia" panose="02040502050405020303" pitchFamily="18" charset="0"/>
              </a:rPr>
              <a:t> </a:t>
            </a:r>
            <a:r>
              <a:rPr lang="ru-RU" altLang="ru-RU" sz="2000" b="1" dirty="0">
                <a:solidFill>
                  <a:srgbClr val="404040"/>
                </a:solidFill>
                <a:latin typeface="Georgia" panose="02040502050405020303" pitchFamily="18" charset="0"/>
              </a:rPr>
              <a:t>-  Министерство образования и науки	Российской</a:t>
            </a:r>
            <a:endParaRPr lang="ru-RU" altLang="ru-RU" sz="2000" dirty="0">
              <a:latin typeface="Georgia" panose="02040502050405020303" pitchFamily="18" charset="0"/>
            </a:endParaRPr>
          </a:p>
          <a:p>
            <a:pPr algn="ctr"/>
            <a:r>
              <a:rPr lang="ru-RU" altLang="ru-RU" sz="2000" b="1" dirty="0">
                <a:solidFill>
                  <a:srgbClr val="404040"/>
                </a:solidFill>
                <a:latin typeface="Georgia" panose="02040502050405020303" pitchFamily="18" charset="0"/>
              </a:rPr>
              <a:t>Федерации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760763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0" y="1"/>
            <a:ext cx="9144000" cy="685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635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38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76B3C7D8-ECB2-498A-AA11-870194AF3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918556"/>
            <a:ext cx="10394706" cy="44473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Нормативная база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70415474-6A33-42C1-B512-C4CE113A1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8864" y="1654232"/>
            <a:ext cx="3310128" cy="98542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endParaRPr lang="ru-RU" sz="2000" dirty="0">
              <a:solidFill>
                <a:schemeClr val="tx1"/>
              </a:solidFill>
            </a:endParaRPr>
          </a:p>
          <a:p>
            <a:r>
              <a:rPr lang="ru-RU" sz="2000" dirty="0">
                <a:solidFill>
                  <a:schemeClr val="tx1"/>
                </a:solidFill>
              </a:rPr>
              <a:t>Приказ </a:t>
            </a:r>
            <a:r>
              <a:rPr lang="ru-RU" sz="2000" dirty="0" err="1">
                <a:solidFill>
                  <a:schemeClr val="tx1"/>
                </a:solidFill>
              </a:rPr>
              <a:t>Минпросвещения</a:t>
            </a:r>
            <a:r>
              <a:rPr lang="ru-RU" sz="2000" dirty="0">
                <a:solidFill>
                  <a:schemeClr val="tx1"/>
                </a:solidFill>
              </a:rPr>
              <a:t> России и Рособрнадзора от 04.04.2023 г. №233/552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5311AD4E-DB65-4125-A09B-811EF02B892D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ru-RU" sz="1800" dirty="0"/>
              <a:t>О Порядке проведения государственной итоговой аттестации по образовательным программам среднего общего образования, утвержденным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1BDD5706-48AF-405B-BA47-F8EE9BD525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4622" y="1654232"/>
            <a:ext cx="3310128" cy="98542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300" dirty="0">
                <a:solidFill>
                  <a:srgbClr val="FF0000"/>
                </a:solidFill>
              </a:rPr>
              <a:t>федеральный закон от 29.12.2012 № 273-ФЗ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39482C39-20B5-4D16-98AB-C0D1CD63A6B5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400" dirty="0"/>
              <a:t>«Об образовании в Российской Федерации»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1DD9CCB5-377E-494B-A124-278D82331F4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0380" y="1654232"/>
            <a:ext cx="3310128" cy="985425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</a:rPr>
              <a:t>Приказ </a:t>
            </a:r>
            <a:r>
              <a:rPr lang="ru-RU" sz="2000" dirty="0" err="1">
                <a:solidFill>
                  <a:schemeClr val="tx1"/>
                </a:solidFill>
              </a:rPr>
              <a:t>Минпросвещения</a:t>
            </a:r>
            <a:r>
              <a:rPr lang="ru-RU" sz="2000" dirty="0">
                <a:solidFill>
                  <a:schemeClr val="tx1"/>
                </a:solidFill>
              </a:rPr>
              <a:t> России и Рособрнадзора от 09.02.2024 № 89/208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6EDA18E-AA40-463E-AAA8-B5D2030EA695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ru-RU" sz="2000" dirty="0"/>
              <a:t>об особенностях проведения ГИА, формы проведения ГИА и условий допуска к ней в 2023/24, 2024/25, 2025/26 учебных годах</a:t>
            </a:r>
          </a:p>
        </p:txBody>
      </p:sp>
    </p:spTree>
    <p:extLst>
      <p:ext uri="{BB962C8B-B14F-4D97-AF65-F5344CB8AC3E}">
        <p14:creationId xmlns:p14="http://schemas.microsoft.com/office/powerpoint/2010/main" val="39730074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11381" y="52217"/>
            <a:ext cx="9365673" cy="1243289"/>
          </a:xfrm>
          <a:prstGeom prst="rect">
            <a:avLst/>
          </a:prstGeom>
        </p:spPr>
        <p:txBody>
          <a:bodyPr vert="horz" wrap="square" lIns="0" tIns="12065" rIns="0" bIns="0" rtlCol="0" anchor="ctr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95"/>
              </a:spcBef>
            </a:pPr>
            <a:r>
              <a:rPr sz="4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Медаль</a:t>
            </a:r>
          </a:p>
          <a:p>
            <a:pPr algn="ctr">
              <a:lnSpc>
                <a:spcPct val="100000"/>
              </a:lnSpc>
            </a:pPr>
            <a:r>
              <a:rPr sz="4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</a:t>
            </a:r>
            <a:r>
              <a:rPr sz="40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</a:t>
            </a:r>
            <a:r>
              <a:rPr sz="4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успехи</a:t>
            </a:r>
            <a:r>
              <a:rPr sz="4000" b="1" spc="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40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учении»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731962" y="1551051"/>
          <a:ext cx="8930640" cy="493763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404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02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85873">
                <a:tc>
                  <a:txBody>
                    <a:bodyPr/>
                    <a:lstStyle/>
                    <a:p>
                      <a:pPr marL="90805" marR="11938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Медаль</a:t>
                      </a:r>
                      <a:r>
                        <a:rPr sz="24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«За</a:t>
                      </a:r>
                      <a:r>
                        <a:rPr sz="2400" b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особые </a:t>
                      </a:r>
                      <a:r>
                        <a:rPr sz="2400" b="1" spc="-6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успехи</a:t>
                      </a:r>
                      <a:r>
                        <a:rPr sz="24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4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учении»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2400" b="1" spc="-6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степени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2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Итоговые</a:t>
                      </a:r>
                      <a:r>
                        <a:rPr sz="2400" b="1" spc="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оценки</a:t>
                      </a:r>
                      <a:r>
                        <a:rPr sz="24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«Отлично»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 marR="633730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Не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менее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70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баллов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 </a:t>
                      </a:r>
                      <a:r>
                        <a:rPr sz="24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русскому </a:t>
                      </a:r>
                      <a:r>
                        <a:rPr sz="2400" b="1" spc="-6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языку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1440" marR="478155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2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менее</a:t>
                      </a:r>
                      <a:r>
                        <a:rPr sz="24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70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баллов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одному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из </a:t>
                      </a:r>
                      <a:r>
                        <a:rPr sz="2400" b="1" spc="-6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сдаваемых</a:t>
                      </a:r>
                      <a:r>
                        <a:rPr sz="24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предметов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1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BADFE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51760">
                <a:tc>
                  <a:txBody>
                    <a:bodyPr/>
                    <a:lstStyle/>
                    <a:p>
                      <a:pPr marL="90805" marR="1193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Медаль</a:t>
                      </a:r>
                      <a:r>
                        <a:rPr sz="24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«За</a:t>
                      </a:r>
                      <a:r>
                        <a:rPr sz="2400" b="1" spc="-4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особые </a:t>
                      </a:r>
                      <a:r>
                        <a:rPr sz="2400" b="1" spc="-6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успехи</a:t>
                      </a:r>
                      <a:r>
                        <a:rPr sz="24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в</a:t>
                      </a:r>
                      <a:r>
                        <a:rPr sz="24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учении»</a:t>
                      </a:r>
                      <a:endParaRPr sz="2400">
                        <a:latin typeface="Arial"/>
                        <a:cs typeface="Arial"/>
                      </a:endParaRPr>
                    </a:p>
                    <a:p>
                      <a:pPr marL="90805">
                        <a:lnSpc>
                          <a:spcPct val="100000"/>
                        </a:lnSpc>
                      </a:pP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II</a:t>
                      </a:r>
                      <a:r>
                        <a:rPr sz="2400" b="1" spc="-5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степени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52197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2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Итоговые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оценки </a:t>
                      </a:r>
                      <a:r>
                        <a:rPr sz="2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«Отлично»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 не </a:t>
                      </a:r>
                      <a:r>
                        <a:rPr sz="2400" b="1" spc="-6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более</a:t>
                      </a:r>
                      <a:r>
                        <a:rPr sz="2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двух</a:t>
                      </a:r>
                      <a:r>
                        <a:rPr sz="2400" b="1" spc="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оценок</a:t>
                      </a:r>
                      <a:r>
                        <a:rPr sz="2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«хорошо»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2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менее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2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баллов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2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3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русскому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9144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языку</a:t>
                      </a:r>
                      <a:endParaRPr sz="2400" dirty="0">
                        <a:latin typeface="Arial"/>
                        <a:cs typeface="Arial"/>
                      </a:endParaRPr>
                    </a:p>
                    <a:p>
                      <a:pPr marL="91440" marR="478155">
                        <a:lnSpc>
                          <a:spcPct val="100000"/>
                        </a:lnSpc>
                      </a:pP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Не</a:t>
                      </a:r>
                      <a:r>
                        <a:rPr sz="2400" b="1" spc="-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менее</a:t>
                      </a:r>
                      <a:r>
                        <a:rPr sz="2400" b="1" spc="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60</a:t>
                      </a:r>
                      <a:r>
                        <a:rPr sz="2400" b="1" spc="-1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баллов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по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2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одному</a:t>
                      </a:r>
                      <a:r>
                        <a:rPr sz="2400" b="1" spc="-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из </a:t>
                      </a:r>
                      <a:r>
                        <a:rPr sz="2400" b="1" spc="-65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сдаваемых</a:t>
                      </a:r>
                      <a:r>
                        <a:rPr sz="2400" b="1" spc="20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2400" b="1" spc="-15" dirty="0">
                          <a:solidFill>
                            <a:srgbClr val="001F5F"/>
                          </a:solidFill>
                          <a:latin typeface="Arial"/>
                          <a:cs typeface="Arial"/>
                        </a:rPr>
                        <a:t>предметов</a:t>
                      </a:r>
                      <a:endParaRPr sz="2400" dirty="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51532" y="2708149"/>
            <a:ext cx="1799844" cy="96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883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07333" y="147691"/>
            <a:ext cx="4576445" cy="1367682"/>
          </a:xfrm>
          <a:prstGeom prst="rect">
            <a:avLst/>
          </a:prstGeom>
        </p:spPr>
        <p:txBody>
          <a:bodyPr vert="horz" wrap="square" lIns="0" tIns="13335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Результаты</a:t>
            </a:r>
            <a:r>
              <a:rPr sz="4400" spc="-80" dirty="0"/>
              <a:t> </a:t>
            </a:r>
            <a:r>
              <a:rPr sz="4400" dirty="0"/>
              <a:t>ЕГЭ</a:t>
            </a:r>
            <a:endParaRPr sz="44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29345" y="789709"/>
            <a:ext cx="5250873" cy="1213588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39688" y="2003297"/>
            <a:ext cx="4754880" cy="352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6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46199" y="1648461"/>
            <a:ext cx="7898765" cy="4049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spcBef>
                <a:spcPts val="95"/>
              </a:spcBef>
            </a:pPr>
            <a:r>
              <a:rPr sz="4000" b="1" spc="-5" dirty="0">
                <a:solidFill>
                  <a:srgbClr val="212168"/>
                </a:solidFill>
                <a:latin typeface="Arial"/>
                <a:cs typeface="Arial"/>
              </a:rPr>
              <a:t>Лица,</a:t>
            </a:r>
            <a:r>
              <a:rPr sz="4000" b="1" spc="10" dirty="0">
                <a:solidFill>
                  <a:srgbClr val="212168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212168"/>
                </a:solidFill>
                <a:latin typeface="Arial"/>
                <a:cs typeface="Arial"/>
              </a:rPr>
              <a:t>допустившие</a:t>
            </a:r>
            <a:r>
              <a:rPr sz="4000" b="1" spc="25" dirty="0">
                <a:solidFill>
                  <a:srgbClr val="212168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212168"/>
                </a:solidFill>
                <a:latin typeface="Arial"/>
                <a:cs typeface="Arial"/>
              </a:rPr>
              <a:t>нарушение </a:t>
            </a:r>
            <a:r>
              <a:rPr sz="4000" b="1" spc="-1100" dirty="0">
                <a:solidFill>
                  <a:srgbClr val="212168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212168"/>
                </a:solidFill>
                <a:latin typeface="Arial"/>
                <a:cs typeface="Arial"/>
              </a:rPr>
              <a:t>устанавливаемого</a:t>
            </a:r>
            <a:r>
              <a:rPr sz="4000" b="1" spc="25" dirty="0">
                <a:solidFill>
                  <a:srgbClr val="212168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212168"/>
                </a:solidFill>
                <a:latin typeface="Arial"/>
                <a:cs typeface="Arial"/>
              </a:rPr>
              <a:t>порядка </a:t>
            </a:r>
            <a:r>
              <a:rPr sz="4000" b="1" spc="-5" dirty="0">
                <a:solidFill>
                  <a:srgbClr val="212168"/>
                </a:solidFill>
                <a:latin typeface="Arial"/>
                <a:cs typeface="Arial"/>
              </a:rPr>
              <a:t> проведения</a:t>
            </a:r>
            <a:r>
              <a:rPr sz="4000" b="1" spc="30" dirty="0">
                <a:solidFill>
                  <a:srgbClr val="212168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212168"/>
                </a:solidFill>
                <a:latin typeface="Arial"/>
                <a:cs typeface="Arial"/>
              </a:rPr>
              <a:t>ГИА,</a:t>
            </a:r>
            <a:endParaRPr sz="4000">
              <a:latin typeface="Arial"/>
              <a:cs typeface="Arial"/>
            </a:endParaRPr>
          </a:p>
          <a:p>
            <a:pPr algn="ctr">
              <a:spcBef>
                <a:spcPts val="960"/>
              </a:spcBef>
            </a:pPr>
            <a:r>
              <a:rPr sz="4000" b="1" spc="-10" dirty="0">
                <a:solidFill>
                  <a:srgbClr val="C00000"/>
                </a:solidFill>
                <a:latin typeface="Arial"/>
                <a:cs typeface="Arial"/>
              </a:rPr>
              <a:t>удаляются</a:t>
            </a:r>
            <a:r>
              <a:rPr sz="4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Arial"/>
                <a:cs typeface="Arial"/>
              </a:rPr>
              <a:t>с </a:t>
            </a:r>
            <a:r>
              <a:rPr sz="4000" b="1" spc="-10" dirty="0">
                <a:solidFill>
                  <a:srgbClr val="C00000"/>
                </a:solidFill>
                <a:latin typeface="Arial"/>
                <a:cs typeface="Arial"/>
              </a:rPr>
              <a:t>экзамена!</a:t>
            </a:r>
            <a:endParaRPr sz="4000">
              <a:latin typeface="Arial"/>
              <a:cs typeface="Arial"/>
            </a:endParaRPr>
          </a:p>
          <a:p>
            <a:pPr marL="1272540" marR="1262380" algn="ctr">
              <a:lnSpc>
                <a:spcPct val="120000"/>
              </a:lnSpc>
              <a:spcBef>
                <a:spcPts val="5"/>
              </a:spcBef>
            </a:pPr>
            <a:r>
              <a:rPr sz="4000" b="1" spc="-10" dirty="0">
                <a:solidFill>
                  <a:srgbClr val="C00000"/>
                </a:solidFill>
                <a:latin typeface="Arial"/>
                <a:cs typeface="Arial"/>
              </a:rPr>
              <a:t>Пересдача </a:t>
            </a:r>
            <a:r>
              <a:rPr sz="4000" b="1" spc="-5" dirty="0">
                <a:solidFill>
                  <a:srgbClr val="C00000"/>
                </a:solidFill>
                <a:latin typeface="Arial"/>
                <a:cs typeface="Arial"/>
              </a:rPr>
              <a:t>возможна </a:t>
            </a:r>
            <a:r>
              <a:rPr sz="4000" b="1" spc="-110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-10" dirty="0">
                <a:solidFill>
                  <a:srgbClr val="C00000"/>
                </a:solidFill>
                <a:latin typeface="Arial"/>
                <a:cs typeface="Arial"/>
              </a:rPr>
              <a:t>ТОЛЬКО</a:t>
            </a:r>
            <a:r>
              <a:rPr sz="4000" b="1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Arial"/>
                <a:cs typeface="Arial"/>
              </a:rPr>
              <a:t>через</a:t>
            </a:r>
            <a:r>
              <a:rPr sz="4000" b="1" spc="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4000" b="1" spc="-5" dirty="0">
                <a:solidFill>
                  <a:srgbClr val="C00000"/>
                </a:solidFill>
                <a:latin typeface="Arial"/>
                <a:cs typeface="Arial"/>
              </a:rPr>
              <a:t>год!</a:t>
            </a:r>
            <a:endParaRPr sz="40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67471" y="0"/>
            <a:ext cx="2531364" cy="1449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9178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Успешной сдачи экзаменов! Каждый, кто, сдает экзамены, независимо от их результата, постигает самую важную в жизни науку – умение не сдаваться в трудной ситуации, а провалившись - вдохнуть полной грудью и идти дальше.</a:t>
            </a:r>
          </a:p>
          <a:p>
            <a:endParaRPr lang="ru-RU" dirty="0"/>
          </a:p>
        </p:txBody>
      </p:sp>
      <p:pic>
        <p:nvPicPr>
          <p:cNvPr id="6" name="Рисунок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365" y="1731818"/>
            <a:ext cx="3991194" cy="386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5234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4CF397-67E7-4DB5-913F-5A0552A9B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7559" y="1059873"/>
            <a:ext cx="10396882" cy="793865"/>
          </a:xfrm>
        </p:spPr>
        <p:txBody>
          <a:bodyPr>
            <a:normAutofit fontScale="90000"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 нужно сдавать ГИА?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A397F7-CFE1-4AC3-9107-BC436B816F27}"/>
              </a:ext>
            </a:extLst>
          </p:cNvPr>
          <p:cNvSpPr txBox="1"/>
          <p:nvPr/>
        </p:nvSpPr>
        <p:spPr>
          <a:xfrm>
            <a:off x="979733" y="1853738"/>
            <a:ext cx="952638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итоговая аттестация по образовательным программам среднего общего образования (ГИА-11), является </a:t>
            </a:r>
            <a:r>
              <a:rPr lang="ru-RU" sz="24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обязательной</a:t>
            </a: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ru-RU" sz="2400" dirty="0" smtClean="0">
              <a:solidFill>
                <a:srgbClr val="1A1A1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получения аттестата о среднем общем образовании необходимо сдать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математику и русский язык</a:t>
            </a:r>
            <a:r>
              <a:rPr lang="ru-RU" sz="24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4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продолжения обучения в высшем учебном заведении необходимо выбрать учебные предметы</a:t>
            </a:r>
            <a:r>
              <a:rPr lang="ru-RU" sz="2400" b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необходимые для поступления , сдать их в форме ЕГЭ.</a:t>
            </a:r>
            <a:endParaRPr lang="ru-RU" sz="2400" b="1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4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Экзамены по всем учебным предметам (за исключением иностранных языков) проводятся на русском языке.</a:t>
            </a:r>
          </a:p>
        </p:txBody>
      </p:sp>
    </p:spTree>
    <p:extLst>
      <p:ext uri="{BB962C8B-B14F-4D97-AF65-F5344CB8AC3E}">
        <p14:creationId xmlns:p14="http://schemas.microsoft.com/office/powerpoint/2010/main" val="771503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33C5C1-780A-4969-B30B-181946F1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880741"/>
            <a:ext cx="10394706" cy="60267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проведения </a:t>
            </a:r>
            <a:r>
              <a:rPr lang="ru-RU" sz="4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</a:t>
            </a:r>
            <a:r>
              <a:rPr lang="ru-RU" sz="4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CD8199E-4D59-4EE1-89D7-46EF2CEFEE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2" y="1687484"/>
            <a:ext cx="3106108" cy="95217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b="0" i="0" dirty="0">
                <a:solidFill>
                  <a:srgbClr val="1A1A1A"/>
                </a:solidFill>
                <a:effectLst/>
                <a:latin typeface="Calibri" panose="020F0502020204030204" pitchFamily="34" charset="0"/>
              </a:rPr>
              <a:t>Единый государственный экзамен (</a:t>
            </a:r>
            <a:r>
              <a:rPr lang="ru-RU" sz="2000" b="1" i="0" dirty="0">
                <a:solidFill>
                  <a:srgbClr val="1A1A1A"/>
                </a:solidFill>
                <a:effectLst/>
                <a:latin typeface="Calibri" panose="020F0502020204030204" pitchFamily="34" charset="0"/>
              </a:rPr>
              <a:t>ЕГЭ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Calibri" panose="020F0502020204030204" pitchFamily="34" charset="0"/>
              </a:rPr>
              <a:t>)</a:t>
            </a:r>
            <a:endParaRPr lang="ru-RU" sz="200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5C329-9636-4C6B-8AA6-48D98AF5C24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106108" cy="27349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1800" dirty="0"/>
              <a:t>сдают обучающиеся, не имеющие академической задолженности, в том числе за итоговое сочинение (изложение), и  выполнившие учебный план полностью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485B793-2641-4150-AEA1-10A9477D7C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928358" y="1687484"/>
            <a:ext cx="3729206" cy="95217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b="0" i="0" dirty="0">
                <a:solidFill>
                  <a:srgbClr val="1A1A1A"/>
                </a:solidFill>
                <a:effectLst/>
                <a:latin typeface="Calibri" panose="020F0502020204030204" pitchFamily="34" charset="0"/>
              </a:rPr>
              <a:t>государственный выпускной экзамен (</a:t>
            </a:r>
            <a:r>
              <a:rPr lang="ru-RU" sz="2000" b="1" i="0" dirty="0">
                <a:solidFill>
                  <a:srgbClr val="1A1A1A"/>
                </a:solidFill>
                <a:effectLst/>
                <a:latin typeface="Calibri" panose="020F0502020204030204" pitchFamily="34" charset="0"/>
              </a:rPr>
              <a:t>ГВЭ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Calibri" panose="020F0502020204030204" pitchFamily="34" charset="0"/>
              </a:rPr>
              <a:t>)</a:t>
            </a:r>
            <a:endParaRPr lang="ru-RU" sz="200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8A72A089-BC37-4BFE-943E-4D5AA7A83A71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3928358" y="2639658"/>
            <a:ext cx="3729207" cy="273492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ru-RU" sz="2000" dirty="0">
                <a:solidFill>
                  <a:srgbClr val="1A1A1A"/>
                </a:solidFill>
                <a:latin typeface="Calibri" panose="020F0502020204030204" pitchFamily="34" charset="0"/>
              </a:rPr>
              <a:t>Сдают лица с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Calibri" panose="020F0502020204030204" pitchFamily="34" charset="0"/>
              </a:rPr>
              <a:t> ограниченными возможностями здоровья, дети-инвалиды. результаты ГВЭ</a:t>
            </a:r>
            <a:r>
              <a:rPr lang="ru-RU" sz="2000" b="1" i="0" dirty="0">
                <a:solidFill>
                  <a:srgbClr val="1A1A1A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не учитываются при поступлении в 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Calibri" panose="020F0502020204030204" pitchFamily="34" charset="0"/>
              </a:rPr>
              <a:t>организации высшего образования 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B14950A-9C6D-4D3F-8218-438191765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0380" y="1687484"/>
            <a:ext cx="3310128" cy="95217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Важно!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7DAB153D-C11F-4FB8-B674-727A80B9414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algn="l"/>
            <a:r>
              <a:rPr lang="ru-RU" sz="2000" b="0" i="0" dirty="0">
                <a:solidFill>
                  <a:srgbClr val="1A1A1A"/>
                </a:solidFill>
                <a:effectLst/>
                <a:latin typeface="Calibri" panose="020F0502020204030204" pitchFamily="34" charset="0"/>
              </a:rPr>
              <a:t>Для лиц с ограниченными возможностями здоровья, детей-инвалидов ГИА-11 по их желанию проводится </a:t>
            </a:r>
          </a:p>
          <a:p>
            <a:pPr algn="l"/>
            <a:r>
              <a:rPr lang="ru-RU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в форме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егэ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или </a:t>
            </a:r>
            <a:r>
              <a:rPr lang="ru-RU" sz="2000" b="1" i="0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гиа</a:t>
            </a:r>
            <a:endParaRPr lang="ru-RU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647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3E7D70-8D22-4F57-B04D-B96ABAC7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86036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Когда пройдут экзамены в 2025 г?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309B88-2996-4E57-8F40-267AE8F4E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Досрочный период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F7C3752-306D-4A59-A365-78BD5FEFFC4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algn="l"/>
            <a:r>
              <a:rPr lang="ru-RU" sz="2400" dirty="0"/>
              <a:t>С 21 марта по 11 апреля 2025 года</a:t>
            </a:r>
          </a:p>
          <a:p>
            <a:pPr algn="l"/>
            <a:r>
              <a:rPr lang="ru-RU" sz="2400" b="1" i="1" dirty="0"/>
              <a:t>Резервные дни:</a:t>
            </a:r>
          </a:p>
          <a:p>
            <a:pPr algn="l"/>
            <a:r>
              <a:rPr lang="ru-RU" sz="2400" dirty="0"/>
              <a:t>С 14 апреля по 21 апреля 2025 года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294D10-AB46-45F7-8EB5-CD6356B02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Основной период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9EC384B-A2A3-4483-9D1D-BF089BD6054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sz="1800" dirty="0"/>
              <a:t>С 23 мая по 11 июня 2025 года</a:t>
            </a:r>
          </a:p>
          <a:p>
            <a:pPr algn="l">
              <a:lnSpc>
                <a:spcPct val="100000"/>
              </a:lnSpc>
            </a:pPr>
            <a:r>
              <a:rPr lang="ru-RU" sz="1800" b="1" i="1" dirty="0"/>
              <a:t>Резервные дни:</a:t>
            </a:r>
          </a:p>
          <a:p>
            <a:pPr algn="l">
              <a:lnSpc>
                <a:spcPct val="100000"/>
              </a:lnSpc>
            </a:pPr>
            <a:r>
              <a:rPr lang="ru-RU" sz="1800" dirty="0"/>
              <a:t>С 16 июня по 23 июня.</a:t>
            </a:r>
          </a:p>
          <a:p>
            <a:pPr algn="l">
              <a:lnSpc>
                <a:spcPct val="100000"/>
              </a:lnSpc>
            </a:pPr>
            <a:r>
              <a:rPr lang="ru-RU" sz="1800" b="1" i="1" dirty="0"/>
              <a:t>Дополнительный период:</a:t>
            </a:r>
          </a:p>
          <a:p>
            <a:pPr algn="l">
              <a:lnSpc>
                <a:spcPct val="100000"/>
              </a:lnSpc>
            </a:pPr>
            <a:r>
              <a:rPr lang="ru-RU" sz="1800" dirty="0"/>
              <a:t>С 4 сентября по 23 сентября 2025 года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C5898A5-A761-4CA9-9907-1CB8F99E1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Итоговое сочинение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F4FAB1A-F3AC-4256-BB98-0898D3588A7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2400" dirty="0"/>
              <a:t>(изложение)</a:t>
            </a:r>
          </a:p>
          <a:p>
            <a:r>
              <a:rPr lang="ru-RU" sz="2400" dirty="0"/>
              <a:t>04.12.2024 </a:t>
            </a:r>
          </a:p>
          <a:p>
            <a:r>
              <a:rPr lang="ru-RU" sz="2400" b="1" i="1" dirty="0"/>
              <a:t>Резервные дни</a:t>
            </a:r>
          </a:p>
          <a:p>
            <a:r>
              <a:rPr lang="ru-RU" sz="2400" dirty="0"/>
              <a:t>05.02.2025 </a:t>
            </a:r>
          </a:p>
          <a:p>
            <a:r>
              <a:rPr lang="ru-RU" sz="2400" dirty="0"/>
              <a:t>09.04.2025</a:t>
            </a:r>
          </a:p>
        </p:txBody>
      </p:sp>
      <p:sp>
        <p:nvSpPr>
          <p:cNvPr id="10" name="Управляющая кнопка: &quot;Вперед&quot; или &quot;Следующий&quot; 9">
            <a:hlinkClick r:id="" action="ppaction://hlinkshowjump?jump=nextslide" highlightClick="1"/>
            <a:extLst>
              <a:ext uri="{FF2B5EF4-FFF2-40B4-BE49-F238E27FC236}">
                <a16:creationId xmlns:a16="http://schemas.microsoft.com/office/drawing/2014/main" id="{1A0122E4-34F1-4D4F-ADC3-C60993E056E6}"/>
              </a:ext>
            </a:extLst>
          </p:cNvPr>
          <p:cNvSpPr/>
          <p:nvPr/>
        </p:nvSpPr>
        <p:spPr>
          <a:xfrm>
            <a:off x="9318567" y="5791287"/>
            <a:ext cx="2078182" cy="473825"/>
          </a:xfrm>
          <a:prstGeom prst="actionButtonForwardNex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Полное расписание</a:t>
            </a:r>
          </a:p>
        </p:txBody>
      </p:sp>
    </p:spTree>
    <p:extLst>
      <p:ext uri="{BB962C8B-B14F-4D97-AF65-F5344CB8AC3E}">
        <p14:creationId xmlns:p14="http://schemas.microsoft.com/office/powerpoint/2010/main" val="245152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A23E7D70-8D22-4F57-B04D-B96ABAC72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860367"/>
          </a:xfrm>
        </p:spPr>
        <p:txBody>
          <a:bodyPr>
            <a:normAutofit/>
          </a:bodyPr>
          <a:lstStyle/>
          <a:p>
            <a:r>
              <a:rPr lang="ru-RU" sz="4800" dirty="0">
                <a:solidFill>
                  <a:schemeClr val="tx1"/>
                </a:solidFill>
              </a:rPr>
              <a:t>Когда пройдут экзамены в 2025 г?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7309B88-2996-4E57-8F40-267AE8F4EB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2" y="1505597"/>
            <a:ext cx="3310128" cy="57626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Досрочный период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4F7C3752-306D-4A59-A365-78BD5FEFFC43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98862" y="2103006"/>
            <a:ext cx="3310128" cy="3577357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</a:rPr>
              <a:t>21 марта (пятница) — география, литература;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25 марта (вторник) — русский язык;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28 марта (пятница) — математика (базовый и профильный уровни);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1 апреля (вторник) — биология, иностранные языки (письменная часть), физика;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4 апреля (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пт</a:t>
            </a:r>
            <a:r>
              <a:rPr lang="ru-RU" b="0" i="0" dirty="0">
                <a:solidFill>
                  <a:srgbClr val="000000"/>
                </a:solidFill>
                <a:effectLst/>
              </a:rPr>
              <a:t>) — ин </a:t>
            </a:r>
            <a:r>
              <a:rPr lang="ru-RU" b="0" i="0" dirty="0" err="1">
                <a:solidFill>
                  <a:srgbClr val="000000"/>
                </a:solidFill>
                <a:effectLst/>
              </a:rPr>
              <a:t>яз</a:t>
            </a:r>
            <a:r>
              <a:rPr lang="ru-RU" b="0" i="0" dirty="0">
                <a:solidFill>
                  <a:srgbClr val="000000"/>
                </a:solidFill>
                <a:effectLst/>
              </a:rPr>
              <a:t> (устная часть);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8 апреля (вторник) — информатика, обществознание;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11 апреля (пятница) — история, химия.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5294D10-AB46-45F7-8EB5-CD6356B027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234621" y="1505597"/>
            <a:ext cx="3310128" cy="57626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Основной период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9EC384B-A2A3-4483-9D1D-BF089BD60547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4234621" y="2103007"/>
            <a:ext cx="3310128" cy="375746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</a:pPr>
            <a:r>
              <a:rPr lang="ru-RU" b="0" i="0" dirty="0">
                <a:solidFill>
                  <a:srgbClr val="000000"/>
                </a:solidFill>
                <a:effectLst/>
              </a:rPr>
              <a:t>23 мая (пятница) — история, литература, химия;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27 мая (вторник) — математика базового и профильного уровней;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30 мая (пятница) — русский язык;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2 июня (понедельник) — обществознание, физика;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5 июня (четверг) — биология, география, иностранные языки (письменная часть);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10 июня (вторник) — иностранные (устная часть), информатика;</a:t>
            </a:r>
            <a:r>
              <a:rPr lang="ru-RU" dirty="0"/>
              <a:t/>
            </a:r>
            <a:br>
              <a:rPr lang="ru-RU" dirty="0"/>
            </a:br>
            <a:r>
              <a:rPr lang="ru-RU" b="0" i="0" dirty="0">
                <a:solidFill>
                  <a:srgbClr val="000000"/>
                </a:solidFill>
                <a:effectLst/>
              </a:rPr>
              <a:t>11 июня (среда) — иностранные языки (устная часть), информатика.</a:t>
            </a:r>
            <a:endParaRPr lang="ru-RU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0C5898A5-A761-4CA9-9907-1CB8F99E165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0380" y="1526745"/>
            <a:ext cx="3310128" cy="576262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Резервные дни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BF4FAB1A-F3AC-4256-BB98-0898D3588A7D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7770380" y="2103007"/>
            <a:ext cx="3310128" cy="3577356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16 июня (</a:t>
            </a:r>
            <a:r>
              <a:rPr lang="ru-RU" dirty="0" err="1"/>
              <a:t>пн</a:t>
            </a:r>
            <a:r>
              <a:rPr lang="ru-RU" dirty="0"/>
              <a:t>) — география, литература, обществознание, физика;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17 июня (</a:t>
            </a:r>
            <a:r>
              <a:rPr lang="ru-RU" dirty="0" err="1"/>
              <a:t>вт</a:t>
            </a:r>
            <a:r>
              <a:rPr lang="ru-RU" dirty="0"/>
              <a:t>) — русский язык;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18 июня (ср) — иностранные языки (устная часть), история, химия;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19 июня (</a:t>
            </a:r>
            <a:r>
              <a:rPr lang="ru-RU" dirty="0" err="1"/>
              <a:t>чт</a:t>
            </a:r>
            <a:r>
              <a:rPr lang="ru-RU" dirty="0"/>
              <a:t>) — биология, иностранные языки (письменная часть), информатика;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20 июня (</a:t>
            </a:r>
            <a:r>
              <a:rPr lang="ru-RU" dirty="0" err="1"/>
              <a:t>пт</a:t>
            </a:r>
            <a:r>
              <a:rPr lang="ru-RU" dirty="0"/>
              <a:t>) — математика базового и профильного уровней;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23 июня (</a:t>
            </a:r>
            <a:r>
              <a:rPr lang="ru-RU" dirty="0" err="1"/>
              <a:t>пн</a:t>
            </a:r>
            <a:r>
              <a:rPr lang="ru-RU" dirty="0"/>
              <a:t>) — все учебные предметы.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dirty="0"/>
              <a:t>Пересдачи по одному из выбранных предметов - 3 и 4 июля</a:t>
            </a:r>
          </a:p>
        </p:txBody>
      </p:sp>
    </p:spTree>
    <p:extLst>
      <p:ext uri="{BB962C8B-B14F-4D97-AF65-F5344CB8AC3E}">
        <p14:creationId xmlns:p14="http://schemas.microsoft.com/office/powerpoint/2010/main" val="739005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A2050A-FF82-4A6B-ABAC-B74722231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277091"/>
            <a:ext cx="10120744" cy="789709"/>
          </a:xfrm>
        </p:spPr>
        <p:txBody>
          <a:bodyPr>
            <a:noAutofit/>
          </a:bodyPr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Когда подавать заявление?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0CEB22-A0FC-44A0-928E-87BB637B78DE}"/>
              </a:ext>
            </a:extLst>
          </p:cNvPr>
          <p:cNvSpPr txBox="1"/>
          <p:nvPr/>
        </p:nvSpPr>
        <p:spPr>
          <a:xfrm>
            <a:off x="221674" y="1228397"/>
            <a:ext cx="1130530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ru-RU" sz="20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допуска к ЕГЭ необходимо написать итоговое сочинение </a:t>
            </a:r>
            <a:r>
              <a:rPr lang="ru-RU" sz="2000" b="1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ru-RU" sz="2000" b="1" i="0" dirty="0" smtClean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</a:t>
            </a:r>
            <a:r>
              <a:rPr lang="ru-RU" sz="20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итоговое сочинение надо подать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 20 ноября 2024 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sz="2000" b="1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Для участия в ГИА-11 необходимо подать заявление с указанием выбранных учебных предметов, формой (формами) ГИА-11, сроков участия в ГИА-11 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февраля 2025 года </a:t>
            </a:r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включительно</a:t>
            </a:r>
            <a:endParaRPr lang="ru-RU" sz="20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1" i="1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Кто подаёт заявление?</a:t>
            </a:r>
          </a:p>
          <a:p>
            <a:pPr algn="l"/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ыпускники 11 классов </a:t>
            </a:r>
            <a:endParaRPr lang="ru-RU" sz="2000" b="0" i="0" dirty="0" smtClean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dirty="0" smtClean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</a:t>
            </a:r>
            <a:r>
              <a:rPr lang="ru-RU" sz="2000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подают обучающиеся либо их законные представители!</a:t>
            </a:r>
            <a:endParaRPr lang="ru-RU" sz="2000" b="0" i="0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rgbClr val="1A1A1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изменить данные?</a:t>
            </a:r>
            <a:endParaRPr lang="ru-RU" sz="2000" b="1" i="1" dirty="0">
              <a:solidFill>
                <a:srgbClr val="1A1A1A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ru-RU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ГИА-11 </a:t>
            </a:r>
            <a:r>
              <a:rPr lang="ru-RU" sz="2000" b="1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после 1 февраля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имеют право изменить(дополнить</a:t>
            </a:r>
            <a:r>
              <a:rPr lang="ru-RU" sz="2000" b="0" i="0" dirty="0">
                <a:solidFill>
                  <a:srgbClr val="1A1A1A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 выбранные учебные предметы, а также изменить форму ГИА-11 и сроки участия в ГИА-11 при наличии уважительных причин, подтвержденных документально. Для этого подают в ГЭК заявления </a:t>
            </a:r>
            <a:r>
              <a:rPr lang="ru-RU" sz="20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чем за две недели до начала выбранного экзамена.</a:t>
            </a:r>
          </a:p>
        </p:txBody>
      </p:sp>
    </p:spTree>
    <p:extLst>
      <p:ext uri="{BB962C8B-B14F-4D97-AF65-F5344CB8AC3E}">
        <p14:creationId xmlns:p14="http://schemas.microsoft.com/office/powerpoint/2010/main" val="589548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D239AF-3EC4-4E46-BAF1-90339884E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2" y="685801"/>
            <a:ext cx="10394706" cy="45304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AB4A22-BED9-49E5-8763-E854CEF6A6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взять с собой?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FE01B09-EE82-4482-8138-0F93D05DF5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нельзя брать?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F319FD9-43A3-4220-B037-D3940C0944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/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Где узнать результат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FAA6887-BF02-40A6-A071-B3BFECED848B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документ, удостоверяющий личность;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ручка (</a:t>
            </a:r>
            <a:r>
              <a:rPr lang="ru-RU" sz="1800" b="0" i="0" u="none" strike="noStrike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гелевая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или капиллярная) с черными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чернилами;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лекарства и питание (если это необходимо);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ru-RU" sz="180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37559F55-FED2-4C12-8A56-544727EE837C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связи;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справочные </a:t>
            </a: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заметки и другие средства хранения и передачи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информации;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b="0" i="0" u="none" strike="noStrike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тексты литературных произведений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FC4F2839-61E8-4B8E-A706-0613A40216B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ln>
            <a:solidFill>
              <a:schemeClr val="accent1"/>
            </a:solidFill>
          </a:ln>
        </p:spPr>
        <p:txBody>
          <a:bodyPr/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образовательной организации или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регистрации на экзамен;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региональных сайтах или по телефону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горячей линии</a:t>
            </a:r>
          </a:p>
          <a:p>
            <a:pPr algn="l"/>
            <a:endParaRPr lang="ru-RU" dirty="0"/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7A60A655-276C-4A2A-8BA1-BEE34301F43B}"/>
              </a:ext>
            </a:extLst>
          </p:cNvPr>
          <p:cNvSpPr txBox="1">
            <a:spLocks/>
          </p:cNvSpPr>
          <p:nvPr/>
        </p:nvSpPr>
        <p:spPr>
          <a:xfrm>
            <a:off x="990601" y="1138845"/>
            <a:ext cx="10394705" cy="5762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400" b="0" kern="1200" cap="all" baseline="0">
                <a:solidFill>
                  <a:schemeClr val="accent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20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8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>
                  <a:lumMod val="60000"/>
                  <a:lumOff val="40000"/>
                </a:schemeClr>
              </a:buClr>
              <a:buSzPct val="160000"/>
              <a:buFont typeface="Arial" panose="020B0604020202020204" pitchFamily="34" charset="0"/>
              <a:buNone/>
              <a:defRPr sz="1600" b="1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 в </a:t>
            </a:r>
            <a:r>
              <a:rPr lang="ru-RU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ппэ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9 ч, начало экзамена в 10.00 ч, длительность - 3ч 55 мин</a:t>
            </a:r>
          </a:p>
        </p:txBody>
      </p:sp>
    </p:spTree>
    <p:extLst>
      <p:ext uri="{BB962C8B-B14F-4D97-AF65-F5344CB8AC3E}">
        <p14:creationId xmlns:p14="http://schemas.microsoft.com/office/powerpoint/2010/main" val="780257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Надпись 123">
            <a:extLst>
              <a:ext uri="{FF2B5EF4-FFF2-40B4-BE49-F238E27FC236}">
                <a16:creationId xmlns:a16="http://schemas.microsoft.com/office/drawing/2014/main" id="{E3F63E1E-0667-46D3-9FFD-54DCF9EA8EA1}"/>
              </a:ext>
            </a:extLst>
          </p:cNvPr>
          <p:cNvSpPr txBox="1"/>
          <p:nvPr/>
        </p:nvSpPr>
        <p:spPr>
          <a:xfrm>
            <a:off x="491490" y="1607820"/>
            <a:ext cx="62484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40" name="Надпись 132">
            <a:extLst>
              <a:ext uri="{FF2B5EF4-FFF2-40B4-BE49-F238E27FC236}">
                <a16:creationId xmlns:a16="http://schemas.microsoft.com/office/drawing/2014/main" id="{EB568005-10AD-4BEC-9456-6A9565ADEF0F}"/>
              </a:ext>
            </a:extLst>
          </p:cNvPr>
          <p:cNvSpPr txBox="1"/>
          <p:nvPr/>
        </p:nvSpPr>
        <p:spPr>
          <a:xfrm>
            <a:off x="4168140" y="1318260"/>
            <a:ext cx="57912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41" name="Надпись 135">
            <a:extLst>
              <a:ext uri="{FF2B5EF4-FFF2-40B4-BE49-F238E27FC236}">
                <a16:creationId xmlns:a16="http://schemas.microsoft.com/office/drawing/2014/main" id="{ECA6E349-67F3-41B2-9C0C-34CCD6964A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825" y="460694"/>
            <a:ext cx="2346326" cy="1631632"/>
          </a:xfrm>
          <a:prstGeom prst="wedgeRoundRectCallout">
            <a:avLst>
              <a:gd name="adj1" fmla="val -33954"/>
              <a:gd name="adj2" fmla="val 59056"/>
              <a:gd name="adj3" fmla="val 16667"/>
            </a:avLst>
          </a:prstGeom>
          <a:solidFill>
            <a:srgbClr val="D1E0FF"/>
          </a:solidFill>
          <a:ln w="28575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Предмет по выбору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Физика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3 часа 55 минут </a:t>
            </a:r>
            <a:r>
              <a:rPr kumimoji="0" lang="hi-IN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Непрограммируемый калькулятор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  Линейка 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2" name="Надпись 136">
            <a:extLst>
              <a:ext uri="{FF2B5EF4-FFF2-40B4-BE49-F238E27FC236}">
                <a16:creationId xmlns:a16="http://schemas.microsoft.com/office/drawing/2014/main" id="{83B811B1-3B15-414D-ADEA-36DBB8BDA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18283" y="2523809"/>
            <a:ext cx="2094157" cy="1576388"/>
          </a:xfrm>
          <a:prstGeom prst="wedgeRoundRectCallout">
            <a:avLst>
              <a:gd name="adj1" fmla="val -33125"/>
              <a:gd name="adj2" fmla="val 62991"/>
              <a:gd name="adj3" fmla="val 16667"/>
            </a:avLst>
          </a:prstGeom>
          <a:solidFill>
            <a:srgbClr val="D1E0FF"/>
          </a:solidFill>
          <a:ln w="28575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Предмет по выбору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Обществознание  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3 часа 30 мин 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Не предусмотрено 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3" name="Надпись 137">
            <a:extLst>
              <a:ext uri="{FF2B5EF4-FFF2-40B4-BE49-F238E27FC236}">
                <a16:creationId xmlns:a16="http://schemas.microsoft.com/office/drawing/2014/main" id="{232BF39D-9879-451C-948D-755FFC8013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9920" y="444243"/>
            <a:ext cx="2217102" cy="1726666"/>
          </a:xfrm>
          <a:prstGeom prst="wedgeRoundRectCallout">
            <a:avLst>
              <a:gd name="adj1" fmla="val -33681"/>
              <a:gd name="adj2" fmla="val 60472"/>
              <a:gd name="adj3" fmla="val 16667"/>
            </a:avLst>
          </a:prstGeom>
          <a:solidFill>
            <a:srgbClr val="D1E0FF"/>
          </a:solidFill>
          <a:ln w="28575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Предмет по выбору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Биология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3 часа 55 минут</a:t>
            </a: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Непрограммируемый калькулятор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Линейка</a:t>
            </a: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4" name="Надпись 138">
            <a:extLst>
              <a:ext uri="{FF2B5EF4-FFF2-40B4-BE49-F238E27FC236}">
                <a16:creationId xmlns:a16="http://schemas.microsoft.com/office/drawing/2014/main" id="{3942C64B-086F-480B-9E84-93C7F4A7E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4900" y="2582859"/>
            <a:ext cx="1809325" cy="1442416"/>
          </a:xfrm>
          <a:prstGeom prst="wedgeRoundRectCallout">
            <a:avLst>
              <a:gd name="adj1" fmla="val -37838"/>
              <a:gd name="adj2" fmla="val 62556"/>
              <a:gd name="adj3" fmla="val 16667"/>
            </a:avLst>
          </a:prstGeom>
          <a:solidFill>
            <a:srgbClr val="D1E0FF"/>
          </a:solidFill>
          <a:ln w="28575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Предмет по выбору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История 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3 часа 30 мин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Не предусмотрено</a:t>
            </a:r>
            <a:endParaRPr kumimoji="0" lang="hi-IN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5" name="Надпись 139">
            <a:extLst>
              <a:ext uri="{FF2B5EF4-FFF2-40B4-BE49-F238E27FC236}">
                <a16:creationId xmlns:a16="http://schemas.microsoft.com/office/drawing/2014/main" id="{FA1D4F8A-4D6D-4591-AED9-EED84B529C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6775" y="7292975"/>
            <a:ext cx="2332038" cy="2206625"/>
          </a:xfrm>
          <a:prstGeom prst="wedgeRoundRectCallout">
            <a:avLst>
              <a:gd name="adj1" fmla="val -45051"/>
              <a:gd name="adj2" fmla="val 64972"/>
              <a:gd name="adj3" fmla="val 16667"/>
            </a:avLst>
          </a:prstGeom>
          <a:solidFill>
            <a:srgbClr val="D1E0FF"/>
          </a:solidFill>
          <a:ln w="28575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Предмет по выбору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Химия 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3 часа 30 мин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r>
              <a:rPr kumimoji="0" lang="hi-IN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Непрограммируемый калькулятор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55575" algn="l"/>
              </a:tabLst>
            </a:pPr>
            <a:r>
              <a:rPr kumimoji="0" lang="hi-IN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линейка</a:t>
            </a:r>
            <a:endParaRPr kumimoji="0" lang="hi-IN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6" name="Надпись 140">
            <a:extLst>
              <a:ext uri="{FF2B5EF4-FFF2-40B4-BE49-F238E27FC236}">
                <a16:creationId xmlns:a16="http://schemas.microsoft.com/office/drawing/2014/main" id="{5AD963E3-BED0-4F7A-A579-3FD8FA2402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2563" y="7323138"/>
            <a:ext cx="2201863" cy="2125662"/>
          </a:xfrm>
          <a:prstGeom prst="wedgeRoundRectCallout">
            <a:avLst>
              <a:gd name="adj1" fmla="val -45051"/>
              <a:gd name="adj2" fmla="val 64972"/>
              <a:gd name="adj3" fmla="val 16667"/>
            </a:avLst>
          </a:prstGeom>
          <a:solidFill>
            <a:srgbClr val="D1E0FF"/>
          </a:solidFill>
          <a:ln w="28575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Предмет по выбору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Информатика и ИКТ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3 часа 55 минут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Не предусмотрено</a:t>
            </a:r>
            <a:endParaRPr kumimoji="0" lang="hi-IN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7" name="Надпись 141">
            <a:extLst>
              <a:ext uri="{FF2B5EF4-FFF2-40B4-BE49-F238E27FC236}">
                <a16:creationId xmlns:a16="http://schemas.microsoft.com/office/drawing/2014/main" id="{FCD9C6A2-3973-4F10-A142-1BC4430565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60888" y="7237413"/>
            <a:ext cx="2305050" cy="2282825"/>
          </a:xfrm>
          <a:prstGeom prst="wedgeRoundRectCallout">
            <a:avLst>
              <a:gd name="adj1" fmla="val -45051"/>
              <a:gd name="adj2" fmla="val 64972"/>
              <a:gd name="adj3" fmla="val 16667"/>
            </a:avLst>
          </a:prstGeom>
          <a:solidFill>
            <a:srgbClr val="D1E0FF"/>
          </a:solidFill>
          <a:ln w="28575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492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Предмет по выбору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Литература 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r>
              <a:rPr kumimoji="0" lang="hi-IN" altLang="ru-RU" sz="16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3 часа 55 мин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r>
              <a:rPr kumimoji="0" lang="hi-IN" altLang="ru-RU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Полные тексты художественных произведений.</a:t>
            </a:r>
            <a:endParaRPr kumimoji="0" lang="en-US" altLang="ru-RU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49275" algn="l"/>
              </a:tabLst>
            </a:pP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8" name="Надпись 142">
            <a:extLst>
              <a:ext uri="{FF2B5EF4-FFF2-40B4-BE49-F238E27FC236}">
                <a16:creationId xmlns:a16="http://schemas.microsoft.com/office/drawing/2014/main" id="{A43A3C14-2999-497E-AF02-4F45E3050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74692" y="2427717"/>
            <a:ext cx="2122057" cy="1579727"/>
          </a:xfrm>
          <a:prstGeom prst="wedgeRoundRectCallout">
            <a:avLst>
              <a:gd name="adj1" fmla="val -33681"/>
              <a:gd name="adj2" fmla="val 60472"/>
              <a:gd name="adj3" fmla="val 16667"/>
            </a:avLst>
          </a:prstGeom>
          <a:solidFill>
            <a:srgbClr val="D1E0FF"/>
          </a:solidFill>
          <a:ln w="28575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Предмет по выбору</a:t>
            </a:r>
            <a:endParaRPr kumimoji="0" lang="en-US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География </a:t>
            </a:r>
            <a:endParaRPr kumimoji="0" lang="en-US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3 часа </a:t>
            </a:r>
            <a:r>
              <a:rPr kumimoji="0" lang="hi-IN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endParaRPr kumimoji="0" lang="en-US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Непрограммируемый калькулятор</a:t>
            </a:r>
            <a:endParaRPr kumimoji="0" lang="en-US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Линейка</a:t>
            </a:r>
            <a:r>
              <a:rPr lang="ru-RU" altLang="ru-RU" sz="800" dirty="0"/>
              <a:t> </a:t>
            </a:r>
            <a:r>
              <a:rPr kumimoji="0" lang="hi-IN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Транспортир </a:t>
            </a:r>
            <a:endParaRPr kumimoji="0" lang="en-US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9" name="Надпись 143">
            <a:extLst>
              <a:ext uri="{FF2B5EF4-FFF2-40B4-BE49-F238E27FC236}">
                <a16:creationId xmlns:a16="http://schemas.microsoft.com/office/drawing/2014/main" id="{02E42AF4-E2C4-449F-8A92-0A035FB8A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7906" y="2468880"/>
            <a:ext cx="2332037" cy="1780064"/>
          </a:xfrm>
          <a:prstGeom prst="wedgeRoundRectCallout">
            <a:avLst>
              <a:gd name="adj1" fmla="val -33681"/>
              <a:gd name="adj2" fmla="val 60472"/>
              <a:gd name="adj3" fmla="val 16667"/>
            </a:avLst>
          </a:prstGeom>
          <a:solidFill>
            <a:srgbClr val="D1E0FF"/>
          </a:solidFill>
          <a:ln w="28575">
            <a:solidFill>
              <a:srgbClr val="4472C4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Предмет по выбору</a:t>
            </a:r>
            <a:endParaRPr kumimoji="0" lang="en-US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Иностранный язык</a:t>
            </a:r>
            <a:endParaRPr kumimoji="0" lang="en-US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кроме китайского яз</a:t>
            </a:r>
            <a:endParaRPr kumimoji="0" lang="en-US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3 ч 10 мин + 17 минут</a:t>
            </a:r>
            <a:r>
              <a:rPr kumimoji="0" lang="hi-IN" altLang="ru-R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endParaRPr kumimoji="0" lang="en-US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Китайский </a:t>
            </a:r>
            <a:endParaRPr kumimoji="0" lang="en-US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3часа + 10 мин</a:t>
            </a:r>
            <a:endParaRPr kumimoji="0" lang="en-US" altLang="ru-RU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i-IN" altLang="ru-RU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(устная часть)</a:t>
            </a:r>
            <a:endParaRPr kumimoji="0" lang="hi-IN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0" name="Надпись 145">
            <a:extLst>
              <a:ext uri="{FF2B5EF4-FFF2-40B4-BE49-F238E27FC236}">
                <a16:creationId xmlns:a16="http://schemas.microsoft.com/office/drawing/2014/main" id="{AED40D9F-C7E0-4F28-8592-12B6463A4989}"/>
              </a:ext>
            </a:extLst>
          </p:cNvPr>
          <p:cNvSpPr txBox="1"/>
          <p:nvPr/>
        </p:nvSpPr>
        <p:spPr>
          <a:xfrm>
            <a:off x="167640" y="3512820"/>
            <a:ext cx="57912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1" name="Надпись 148">
            <a:extLst>
              <a:ext uri="{FF2B5EF4-FFF2-40B4-BE49-F238E27FC236}">
                <a16:creationId xmlns:a16="http://schemas.microsoft.com/office/drawing/2014/main" id="{CEFCA1B3-4A8C-4796-BC14-28A899C539EA}"/>
              </a:ext>
            </a:extLst>
          </p:cNvPr>
          <p:cNvSpPr txBox="1"/>
          <p:nvPr/>
        </p:nvSpPr>
        <p:spPr>
          <a:xfrm>
            <a:off x="2594610" y="3688080"/>
            <a:ext cx="57912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2" name="Надпись 151">
            <a:extLst>
              <a:ext uri="{FF2B5EF4-FFF2-40B4-BE49-F238E27FC236}">
                <a16:creationId xmlns:a16="http://schemas.microsoft.com/office/drawing/2014/main" id="{EC6D9256-F5B7-43B7-BC2A-41DEDE908C0F}"/>
              </a:ext>
            </a:extLst>
          </p:cNvPr>
          <p:cNvSpPr txBox="1"/>
          <p:nvPr/>
        </p:nvSpPr>
        <p:spPr>
          <a:xfrm>
            <a:off x="4960620" y="3665220"/>
            <a:ext cx="57912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3" name="Надпись 154">
            <a:extLst>
              <a:ext uri="{FF2B5EF4-FFF2-40B4-BE49-F238E27FC236}">
                <a16:creationId xmlns:a16="http://schemas.microsoft.com/office/drawing/2014/main" id="{7C6EFABE-F5AC-431C-8CFA-6B45BCD4094F}"/>
              </a:ext>
            </a:extLst>
          </p:cNvPr>
          <p:cNvSpPr txBox="1"/>
          <p:nvPr/>
        </p:nvSpPr>
        <p:spPr>
          <a:xfrm>
            <a:off x="228600" y="5821680"/>
            <a:ext cx="57912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4" name="Надпись 157">
            <a:extLst>
              <a:ext uri="{FF2B5EF4-FFF2-40B4-BE49-F238E27FC236}">
                <a16:creationId xmlns:a16="http://schemas.microsoft.com/office/drawing/2014/main" id="{3DC7ECFC-FFB2-474D-A031-B65D5BF9137D}"/>
              </a:ext>
            </a:extLst>
          </p:cNvPr>
          <p:cNvSpPr txBox="1"/>
          <p:nvPr/>
        </p:nvSpPr>
        <p:spPr>
          <a:xfrm>
            <a:off x="2606040" y="5798820"/>
            <a:ext cx="563880" cy="53340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6" name="Надпись 163">
            <a:extLst>
              <a:ext uri="{FF2B5EF4-FFF2-40B4-BE49-F238E27FC236}">
                <a16:creationId xmlns:a16="http://schemas.microsoft.com/office/drawing/2014/main" id="{1DA19FB7-3900-496F-B03A-B2B9FA9A09D1}"/>
              </a:ext>
            </a:extLst>
          </p:cNvPr>
          <p:cNvSpPr txBox="1"/>
          <p:nvPr/>
        </p:nvSpPr>
        <p:spPr>
          <a:xfrm>
            <a:off x="228600" y="8458200"/>
            <a:ext cx="57912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7" name="Надпись 166">
            <a:extLst>
              <a:ext uri="{FF2B5EF4-FFF2-40B4-BE49-F238E27FC236}">
                <a16:creationId xmlns:a16="http://schemas.microsoft.com/office/drawing/2014/main" id="{D9DBE8B3-3A7F-4B18-BC23-576DF554A32D}"/>
              </a:ext>
            </a:extLst>
          </p:cNvPr>
          <p:cNvSpPr txBox="1"/>
          <p:nvPr/>
        </p:nvSpPr>
        <p:spPr>
          <a:xfrm>
            <a:off x="2598420" y="8275320"/>
            <a:ext cx="57912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8" name="Надпись 169">
            <a:extLst>
              <a:ext uri="{FF2B5EF4-FFF2-40B4-BE49-F238E27FC236}">
                <a16:creationId xmlns:a16="http://schemas.microsoft.com/office/drawing/2014/main" id="{19AF633E-C64B-433F-B2E7-3D1AF7170D62}"/>
              </a:ext>
            </a:extLst>
          </p:cNvPr>
          <p:cNvSpPr txBox="1"/>
          <p:nvPr/>
        </p:nvSpPr>
        <p:spPr>
          <a:xfrm>
            <a:off x="4968240" y="8237220"/>
            <a:ext cx="579120" cy="50292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59" name="Надпись 219">
            <a:extLst>
              <a:ext uri="{FF2B5EF4-FFF2-40B4-BE49-F238E27FC236}">
                <a16:creationId xmlns:a16="http://schemas.microsoft.com/office/drawing/2014/main" id="{F969A0C0-BF6F-4BBF-9148-6A97FF97E6E3}"/>
              </a:ext>
            </a:extLst>
          </p:cNvPr>
          <p:cNvSpPr txBox="1"/>
          <p:nvPr/>
        </p:nvSpPr>
        <p:spPr>
          <a:xfrm>
            <a:off x="2506980" y="1699260"/>
            <a:ext cx="906780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0" name="Надпись 221">
            <a:extLst>
              <a:ext uri="{FF2B5EF4-FFF2-40B4-BE49-F238E27FC236}">
                <a16:creationId xmlns:a16="http://schemas.microsoft.com/office/drawing/2014/main" id="{88E14338-CB00-4BDD-97BA-6DAE940530E7}"/>
              </a:ext>
            </a:extLst>
          </p:cNvPr>
          <p:cNvSpPr txBox="1"/>
          <p:nvPr/>
        </p:nvSpPr>
        <p:spPr>
          <a:xfrm>
            <a:off x="6096000" y="2110740"/>
            <a:ext cx="906780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2" name="Надпись 226">
            <a:extLst>
              <a:ext uri="{FF2B5EF4-FFF2-40B4-BE49-F238E27FC236}">
                <a16:creationId xmlns:a16="http://schemas.microsoft.com/office/drawing/2014/main" id="{3B5897CE-E889-4BFD-AC7D-B663DE8D4918}"/>
              </a:ext>
            </a:extLst>
          </p:cNvPr>
          <p:cNvSpPr txBox="1"/>
          <p:nvPr/>
        </p:nvSpPr>
        <p:spPr>
          <a:xfrm>
            <a:off x="3326765" y="4465320"/>
            <a:ext cx="906780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4" name="Надпись 233">
            <a:extLst>
              <a:ext uri="{FF2B5EF4-FFF2-40B4-BE49-F238E27FC236}">
                <a16:creationId xmlns:a16="http://schemas.microsoft.com/office/drawing/2014/main" id="{6B61766E-01C8-40DE-8ECB-48FD8AE7C763}"/>
              </a:ext>
            </a:extLst>
          </p:cNvPr>
          <p:cNvSpPr txBox="1"/>
          <p:nvPr/>
        </p:nvSpPr>
        <p:spPr>
          <a:xfrm>
            <a:off x="1539240" y="6851650"/>
            <a:ext cx="906780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6" name="Надпись 237">
            <a:extLst>
              <a:ext uri="{FF2B5EF4-FFF2-40B4-BE49-F238E27FC236}">
                <a16:creationId xmlns:a16="http://schemas.microsoft.com/office/drawing/2014/main" id="{46708ACF-0563-4F5E-914F-3FDBBFBF9460}"/>
              </a:ext>
            </a:extLst>
          </p:cNvPr>
          <p:cNvSpPr txBox="1"/>
          <p:nvPr/>
        </p:nvSpPr>
        <p:spPr>
          <a:xfrm>
            <a:off x="6492240" y="6805930"/>
            <a:ext cx="906780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7" name="Надпись 242">
            <a:extLst>
              <a:ext uri="{FF2B5EF4-FFF2-40B4-BE49-F238E27FC236}">
                <a16:creationId xmlns:a16="http://schemas.microsoft.com/office/drawing/2014/main" id="{71BF8E26-137F-44AA-B983-0C971879F453}"/>
              </a:ext>
            </a:extLst>
          </p:cNvPr>
          <p:cNvSpPr txBox="1"/>
          <p:nvPr/>
        </p:nvSpPr>
        <p:spPr>
          <a:xfrm>
            <a:off x="1524000" y="9296400"/>
            <a:ext cx="906780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8" name="Надпись 244">
            <a:extLst>
              <a:ext uri="{FF2B5EF4-FFF2-40B4-BE49-F238E27FC236}">
                <a16:creationId xmlns:a16="http://schemas.microsoft.com/office/drawing/2014/main" id="{54D6910A-73EA-49E0-8C46-491CD9238F90}"/>
              </a:ext>
            </a:extLst>
          </p:cNvPr>
          <p:cNvSpPr txBox="1"/>
          <p:nvPr/>
        </p:nvSpPr>
        <p:spPr>
          <a:xfrm>
            <a:off x="6621780" y="9319260"/>
            <a:ext cx="906780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69" name="Надпись 246">
            <a:extLst>
              <a:ext uri="{FF2B5EF4-FFF2-40B4-BE49-F238E27FC236}">
                <a16:creationId xmlns:a16="http://schemas.microsoft.com/office/drawing/2014/main" id="{C0936CF6-7137-43C1-A693-A8E856E54756}"/>
              </a:ext>
            </a:extLst>
          </p:cNvPr>
          <p:cNvSpPr txBox="1"/>
          <p:nvPr/>
        </p:nvSpPr>
        <p:spPr>
          <a:xfrm>
            <a:off x="4282440" y="8252460"/>
            <a:ext cx="906780" cy="71628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71" name="Rectangle 66">
            <a:extLst>
              <a:ext uri="{FF2B5EF4-FFF2-40B4-BE49-F238E27FC236}">
                <a16:creationId xmlns:a16="http://schemas.microsoft.com/office/drawing/2014/main" id="{724A4811-5126-49DF-9418-0C8FA744BA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2" name="Rectangle 67">
            <a:extLst>
              <a:ext uri="{FF2B5EF4-FFF2-40B4-BE49-F238E27FC236}">
                <a16:creationId xmlns:a16="http://schemas.microsoft.com/office/drawing/2014/main" id="{0693DFFE-489B-4685-BDC5-01F8B4B9C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3" name="Rectangle 68">
            <a:extLst>
              <a:ext uri="{FF2B5EF4-FFF2-40B4-BE49-F238E27FC236}">
                <a16:creationId xmlns:a16="http://schemas.microsoft.com/office/drawing/2014/main" id="{6A6E8110-61C5-44C8-ABE6-DAA812FE3C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748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4" name="Rectangle 78">
            <a:extLst>
              <a:ext uri="{FF2B5EF4-FFF2-40B4-BE49-F238E27FC236}">
                <a16:creationId xmlns:a16="http://schemas.microsoft.com/office/drawing/2014/main" id="{3FDA7082-199C-4FF9-B5B8-D13FE419D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923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5" name="Rectangle 79">
            <a:extLst>
              <a:ext uri="{FF2B5EF4-FFF2-40B4-BE49-F238E27FC236}">
                <a16:creationId xmlns:a16="http://schemas.microsoft.com/office/drawing/2014/main" id="{CFEFD482-90B2-4C16-9DC4-9F1D2CF59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9563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6" name="Rectangle 80">
            <a:extLst>
              <a:ext uri="{FF2B5EF4-FFF2-40B4-BE49-F238E27FC236}">
                <a16:creationId xmlns:a16="http://schemas.microsoft.com/office/drawing/2014/main" id="{EEE3EF0A-08CF-455B-81B8-4E900AC75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099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7" name="Rectangle 81">
            <a:extLst>
              <a:ext uri="{FF2B5EF4-FFF2-40B4-BE49-F238E27FC236}">
                <a16:creationId xmlns:a16="http://schemas.microsoft.com/office/drawing/2014/main" id="{2A70BF16-6FBC-4960-951B-436B76232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167188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8" name="Rectangle 82">
            <a:extLst>
              <a:ext uri="{FF2B5EF4-FFF2-40B4-BE49-F238E27FC236}">
                <a16:creationId xmlns:a16="http://schemas.microsoft.com/office/drawing/2014/main" id="{32A0BDC8-660F-4F36-8617-34E50B505E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276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9" name="Rectangle 83">
            <a:extLst>
              <a:ext uri="{FF2B5EF4-FFF2-40B4-BE49-F238E27FC236}">
                <a16:creationId xmlns:a16="http://schemas.microsoft.com/office/drawing/2014/main" id="{C23A81F4-DD09-4A12-A5DE-3E6CFDC8A8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484813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0" name="Rectangle 84">
            <a:extLst>
              <a:ext uri="{FF2B5EF4-FFF2-40B4-BE49-F238E27FC236}">
                <a16:creationId xmlns:a16="http://schemas.microsoft.com/office/drawing/2014/main" id="{FC7A0747-A1DC-41C6-8F58-01E3521A46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452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1" name="Rectangle 85">
            <a:extLst>
              <a:ext uri="{FF2B5EF4-FFF2-40B4-BE49-F238E27FC236}">
                <a16:creationId xmlns:a16="http://schemas.microsoft.com/office/drawing/2014/main" id="{E2493BA2-6268-4C14-97F1-14877EF88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802438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2" name="Rectangle 86">
            <a:extLst>
              <a:ext uri="{FF2B5EF4-FFF2-40B4-BE49-F238E27FC236}">
                <a16:creationId xmlns:a16="http://schemas.microsoft.com/office/drawing/2014/main" id="{DA1925EA-BD7E-4049-9AE2-1C5C9E5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628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" name="Rectangle 87">
            <a:extLst>
              <a:ext uri="{FF2B5EF4-FFF2-40B4-BE49-F238E27FC236}">
                <a16:creationId xmlns:a16="http://schemas.microsoft.com/office/drawing/2014/main" id="{E324772F-DAA2-4C4B-8364-F09A1521C8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120063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4" name="Rectangle 88">
            <a:extLst>
              <a:ext uri="{FF2B5EF4-FFF2-40B4-BE49-F238E27FC236}">
                <a16:creationId xmlns:a16="http://schemas.microsoft.com/office/drawing/2014/main" id="{41684D98-0BCC-42CD-978B-E3BFF344CD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9804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5" name="Rectangle 90">
            <a:extLst>
              <a:ext uri="{FF2B5EF4-FFF2-40B4-BE49-F238E27FC236}">
                <a16:creationId xmlns:a16="http://schemas.microsoft.com/office/drawing/2014/main" id="{8C393375-2422-4F00-A048-114FE2CE59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3694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6" name="Rectangle 91">
            <a:extLst>
              <a:ext uri="{FF2B5EF4-FFF2-40B4-BE49-F238E27FC236}">
                <a16:creationId xmlns:a16="http://schemas.microsoft.com/office/drawing/2014/main" id="{209AE7C0-BA29-4F6C-90B5-DE327A17D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826625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7" name="Rectangle 92">
            <a:extLst>
              <a:ext uri="{FF2B5EF4-FFF2-40B4-BE49-F238E27FC236}">
                <a16:creationId xmlns:a16="http://schemas.microsoft.com/office/drawing/2014/main" id="{2C5F4AE2-DEBE-4504-A37F-D9F01FE2F3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06870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8" name="Rectangle 93">
            <a:extLst>
              <a:ext uri="{FF2B5EF4-FFF2-40B4-BE49-F238E27FC236}">
                <a16:creationId xmlns:a16="http://schemas.microsoft.com/office/drawing/2014/main" id="{868A7B9D-C8FE-4EBB-A21D-9731F48AA7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144250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89" name="Rectangle 94">
            <a:extLst>
              <a:ext uri="{FF2B5EF4-FFF2-40B4-BE49-F238E27FC236}">
                <a16:creationId xmlns:a16="http://schemas.microsoft.com/office/drawing/2014/main" id="{750390EB-9DFB-43A3-9634-BA42DC16B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0046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0" name="Rectangle 95">
            <a:extLst>
              <a:ext uri="{FF2B5EF4-FFF2-40B4-BE49-F238E27FC236}">
                <a16:creationId xmlns:a16="http://schemas.microsoft.com/office/drawing/2014/main" id="{374ED9F5-E687-4713-90CE-5C9DF7126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461875"/>
            <a:ext cx="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91" name="Rectangle 96">
            <a:extLst>
              <a:ext uri="{FF2B5EF4-FFF2-40B4-BE49-F238E27FC236}">
                <a16:creationId xmlns:a16="http://schemas.microsoft.com/office/drawing/2014/main" id="{C396C835-69B7-4928-A8F7-CAC6719726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3223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" name="Rectangle 97">
            <a:extLst>
              <a:ext uri="{FF2B5EF4-FFF2-40B4-BE49-F238E27FC236}">
                <a16:creationId xmlns:a16="http://schemas.microsoft.com/office/drawing/2014/main" id="{A67068DF-5E7E-41A1-959F-403C869B82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9398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3" name="Rectangle 98">
            <a:extLst>
              <a:ext uri="{FF2B5EF4-FFF2-40B4-BE49-F238E27FC236}">
                <a16:creationId xmlns:a16="http://schemas.microsoft.com/office/drawing/2014/main" id="{6CC1428C-ABF3-4F02-AE60-3663F81C6F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455737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4" name="Rectangle 99">
            <a:extLst>
              <a:ext uri="{FF2B5EF4-FFF2-40B4-BE49-F238E27FC236}">
                <a16:creationId xmlns:a16="http://schemas.microsoft.com/office/drawing/2014/main" id="{34FC6ECC-8A19-4BDA-AAB7-8FB9DF8FB0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17491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5" name="Rectangle 100">
            <a:extLst>
              <a:ext uri="{FF2B5EF4-FFF2-40B4-BE49-F238E27FC236}">
                <a16:creationId xmlns:a16="http://schemas.microsoft.com/office/drawing/2014/main" id="{3746CFE5-8B17-49F5-8572-6A2E6B3D40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7924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6" name="Rectangle 101">
            <a:extLst>
              <a:ext uri="{FF2B5EF4-FFF2-40B4-BE49-F238E27FC236}">
                <a16:creationId xmlns:a16="http://schemas.microsoft.com/office/drawing/2014/main" id="{426D067D-C781-495A-8D63-08D1B850C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640998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7" name="Rectangle 102">
            <a:extLst>
              <a:ext uri="{FF2B5EF4-FFF2-40B4-BE49-F238E27FC236}">
                <a16:creationId xmlns:a16="http://schemas.microsoft.com/office/drawing/2014/main" id="{69508A58-E443-4AC7-916A-0D7F323885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027525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8" name="Rectangle 103">
            <a:extLst>
              <a:ext uri="{FF2B5EF4-FFF2-40B4-BE49-F238E27FC236}">
                <a16:creationId xmlns:a16="http://schemas.microsoft.com/office/drawing/2014/main" id="{E7C11D94-7965-479C-BA09-6781A9CB4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76450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9" name="Rectangle 104">
            <a:extLst>
              <a:ext uri="{FF2B5EF4-FFF2-40B4-BE49-F238E27FC236}">
                <a16:creationId xmlns:a16="http://schemas.microsoft.com/office/drawing/2014/main" id="{95517D08-B070-462D-9C56-6F8C92A7E1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626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0" name="Rectangle 106">
            <a:extLst>
              <a:ext uri="{FF2B5EF4-FFF2-40B4-BE49-F238E27FC236}">
                <a16:creationId xmlns:a16="http://schemas.microsoft.com/office/drawing/2014/main" id="{04A5E729-66AA-43D3-8EFA-3FFA39863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80138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1" name="Rectangle 107">
            <a:extLst>
              <a:ext uri="{FF2B5EF4-FFF2-40B4-BE49-F238E27FC236}">
                <a16:creationId xmlns:a16="http://schemas.microsoft.com/office/drawing/2014/main" id="{8451241B-732C-49B3-907D-6C97C54AE8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9740563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" name="Rectangle 108">
            <a:extLst>
              <a:ext uri="{FF2B5EF4-FFF2-40B4-BE49-F238E27FC236}">
                <a16:creationId xmlns:a16="http://schemas.microsoft.com/office/drawing/2014/main" id="{7EDF201B-8CEF-4ACE-9AF2-020C24A0DD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03581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" name="Надпись 141">
            <a:extLst>
              <a:ext uri="{FF2B5EF4-FFF2-40B4-BE49-F238E27FC236}">
                <a16:creationId xmlns:a16="http://schemas.microsoft.com/office/drawing/2014/main" id="{5C2ACF81-866F-479D-BEC7-006DFD83F041}"/>
              </a:ext>
            </a:extLst>
          </p:cNvPr>
          <p:cNvSpPr txBox="1"/>
          <p:nvPr/>
        </p:nvSpPr>
        <p:spPr>
          <a:xfrm>
            <a:off x="8791194" y="352180"/>
            <a:ext cx="2305050" cy="1780064"/>
          </a:xfrm>
          <a:prstGeom prst="wedgeRoundRectCallout">
            <a:avLst>
              <a:gd name="adj1" fmla="val -44331"/>
              <a:gd name="adj2" fmla="val 59835"/>
              <a:gd name="adj3" fmla="val 16667"/>
            </a:avLst>
          </a:prstGeom>
          <a:solidFill>
            <a:srgbClr val="D1E0FF"/>
          </a:solidFill>
          <a:ln w="285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Предмет по выбору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Литература 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3 часа 55 мин </a:t>
            </a:r>
            <a:endParaRPr lang="ru-RU" sz="1600" b="1" kern="100" dirty="0" smtClean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>
              <a:lnSpc>
                <a:spcPts val="1780"/>
              </a:lnSpc>
              <a:spcAft>
                <a:spcPts val="800"/>
              </a:spcAft>
              <a:tabLst>
                <a:tab pos="549275" algn="l"/>
                <a:tab pos="549910" algn="l"/>
              </a:tabLst>
            </a:pPr>
            <a:r>
              <a:rPr lang="ru-RU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 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 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104" name="Надпись 139">
            <a:extLst>
              <a:ext uri="{FF2B5EF4-FFF2-40B4-BE49-F238E27FC236}">
                <a16:creationId xmlns:a16="http://schemas.microsoft.com/office/drawing/2014/main" id="{3551F35D-75ED-4EB0-8863-1DFEFD8B7DA6}"/>
              </a:ext>
            </a:extLst>
          </p:cNvPr>
          <p:cNvSpPr txBox="1"/>
          <p:nvPr/>
        </p:nvSpPr>
        <p:spPr>
          <a:xfrm>
            <a:off x="6855134" y="2455066"/>
            <a:ext cx="2331720" cy="1606873"/>
          </a:xfrm>
          <a:prstGeom prst="wedgeRoundRectCallout">
            <a:avLst>
              <a:gd name="adj1" fmla="val -45052"/>
              <a:gd name="adj2" fmla="val 64972"/>
              <a:gd name="adj3" fmla="val 16667"/>
            </a:avLst>
          </a:prstGeom>
          <a:solidFill>
            <a:srgbClr val="D1E0FF"/>
          </a:solidFill>
          <a:ln w="285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Предмет по выбору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Химия </a:t>
            </a:r>
            <a:r>
              <a:rPr lang="ru-RU" sz="1100" kern="100" dirty="0"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r>
              <a:rPr lang="ru-RU" sz="1600" b="1" kern="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3 часа 30 мин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marR="169545">
              <a:lnSpc>
                <a:spcPct val="107000"/>
              </a:lnSpc>
              <a:spcAft>
                <a:spcPts val="800"/>
              </a:spcAft>
              <a:tabLst>
                <a:tab pos="154940" algn="l"/>
              </a:tabLst>
            </a:pPr>
            <a:r>
              <a:rPr lang="ru-RU" sz="1400" b="1" kern="1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Непрограммируемый калькулятор</a:t>
            </a:r>
            <a:r>
              <a:rPr lang="ru-RU" sz="1100" kern="100" dirty="0"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 </a:t>
            </a:r>
            <a:r>
              <a:rPr lang="ru-RU" sz="1400" b="1" kern="100" spc="-1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линейка</a:t>
            </a:r>
            <a:endParaRPr lang="ru-RU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105" name="Надпись 140">
            <a:extLst>
              <a:ext uri="{FF2B5EF4-FFF2-40B4-BE49-F238E27FC236}">
                <a16:creationId xmlns:a16="http://schemas.microsoft.com/office/drawing/2014/main" id="{56DFED55-2228-4E5A-A716-82C22929FB11}"/>
              </a:ext>
            </a:extLst>
          </p:cNvPr>
          <p:cNvSpPr txBox="1"/>
          <p:nvPr/>
        </p:nvSpPr>
        <p:spPr>
          <a:xfrm>
            <a:off x="5983862" y="378879"/>
            <a:ext cx="2202180" cy="1726666"/>
          </a:xfrm>
          <a:prstGeom prst="wedgeRoundRectCallout">
            <a:avLst>
              <a:gd name="adj1" fmla="val -45052"/>
              <a:gd name="adj2" fmla="val 64972"/>
              <a:gd name="adj3" fmla="val 16667"/>
            </a:avLst>
          </a:prstGeom>
          <a:solidFill>
            <a:srgbClr val="D1E0FF"/>
          </a:solidFill>
          <a:ln w="28575">
            <a:solidFill>
              <a:schemeClr val="accent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Предмет по выбору</a:t>
            </a: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Информатика и ИКТ</a:t>
            </a: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kern="10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3 часа 55 минут</a:t>
            </a: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4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Kokila" panose="01010601010101010101" pitchFamily="2"/>
              </a:rPr>
              <a:t>Не предусмотрено</a:t>
            </a:r>
            <a:endParaRPr lang="ru-RU" sz="1100" kern="100">
              <a:effectLst/>
              <a:latin typeface="Calibri" panose="020F0502020204030204" pitchFamily="34" charset="0"/>
              <a:ea typeface="Calibri" panose="020F0502020204030204" pitchFamily="34" charset="0"/>
              <a:cs typeface="Kokila" panose="01010601010101010101" pitchFamily="2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08BF36D6-5B89-4E93-B5AF-AE34AF526E15}"/>
              </a:ext>
            </a:extLst>
          </p:cNvPr>
          <p:cNvSpPr txBox="1"/>
          <p:nvPr/>
        </p:nvSpPr>
        <p:spPr>
          <a:xfrm>
            <a:off x="3709298" y="5582760"/>
            <a:ext cx="36608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сдаём?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D93D2AAC-4B52-48A8-9EBC-B8D3CD5A4C6F}"/>
              </a:ext>
            </a:extLst>
          </p:cNvPr>
          <p:cNvSpPr txBox="1"/>
          <p:nvPr/>
        </p:nvSpPr>
        <p:spPr>
          <a:xfrm flipH="1">
            <a:off x="721213" y="4548199"/>
            <a:ext cx="10525298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Математика (база или профиль) и русский язык - обязательные предметы!</a:t>
            </a:r>
          </a:p>
        </p:txBody>
      </p:sp>
    </p:spTree>
    <p:extLst>
      <p:ext uri="{BB962C8B-B14F-4D97-AF65-F5344CB8AC3E}">
        <p14:creationId xmlns:p14="http://schemas.microsoft.com/office/powerpoint/2010/main" val="4442827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Синий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Другая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Главное мероприятие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E3530EC-BA5B-407C-9B36-00820F39551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Главное мероприятие</Template>
  <TotalTime>358</TotalTime>
  <Words>1449</Words>
  <Application>Microsoft Office PowerPoint</Application>
  <PresentationFormat>Широкоэкранный</PresentationFormat>
  <Paragraphs>293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1" baseType="lpstr">
      <vt:lpstr>Arial</vt:lpstr>
      <vt:lpstr>Calibri</vt:lpstr>
      <vt:lpstr>Georgia</vt:lpstr>
      <vt:lpstr>Kokila</vt:lpstr>
      <vt:lpstr>Symbol</vt:lpstr>
      <vt:lpstr>Times New Roman</vt:lpstr>
      <vt:lpstr>Wingdings</vt:lpstr>
      <vt:lpstr>Главное мероприятие</vt:lpstr>
      <vt:lpstr>Гиа 2025 егэ 11 класс</vt:lpstr>
      <vt:lpstr>Нормативная база</vt:lpstr>
      <vt:lpstr>Обязательно нужно сдавать ГИА?</vt:lpstr>
      <vt:lpstr>Формы проведения гиа 11</vt:lpstr>
      <vt:lpstr>Когда пройдут экзамены в 2025 г?</vt:lpstr>
      <vt:lpstr>Когда пройдут экзамены в 2025 г?</vt:lpstr>
      <vt:lpstr>Когда подавать заявление? </vt:lpstr>
      <vt:lpstr>Итоговое сочинение</vt:lpstr>
      <vt:lpstr>Презентация PowerPoint</vt:lpstr>
      <vt:lpstr>Минимальные баллы!</vt:lpstr>
      <vt:lpstr>Презентация PowerPoint</vt:lpstr>
      <vt:lpstr>Презентация PowerPoint</vt:lpstr>
      <vt:lpstr>Об апелляции</vt:lpstr>
      <vt:lpstr>Как ЕГЭ влияет на аттестат? </vt:lpstr>
      <vt:lpstr>Какая оценка идёт в аттестат?</vt:lpstr>
      <vt:lpstr>Как готовиться?</vt:lpstr>
      <vt:lpstr> САЙТЫ    В  ПОМОЩЬ</vt:lpstr>
      <vt:lpstr>Презентация PowerPoint</vt:lpstr>
      <vt:lpstr>Презентация PowerPoint</vt:lpstr>
      <vt:lpstr>Медаль «За особые успехи в учении»</vt:lpstr>
      <vt:lpstr>Результаты ЕГЭ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Гиа 2025 Всё о егэ 11 класс</dc:title>
  <dc:creator>Alla</dc:creator>
  <cp:lastModifiedBy>User</cp:lastModifiedBy>
  <cp:revision>37</cp:revision>
  <dcterms:created xsi:type="dcterms:W3CDTF">2024-11-14T06:38:28Z</dcterms:created>
  <dcterms:modified xsi:type="dcterms:W3CDTF">2024-11-20T18:29:12Z</dcterms:modified>
</cp:coreProperties>
</file>