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23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545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00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198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7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881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133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88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542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26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748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B24B4-BCE8-42F5-B626-6F0EC0AC44F8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EAB7C-7718-4CAA-99CB-A822E1BBDE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513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bgfons.com/uploads/paper/paper_texture32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401" y="582842"/>
            <a:ext cx="2879427" cy="407490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0" y="502761"/>
            <a:ext cx="3676401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000" dirty="0" smtClean="0">
                <a:solidFill>
                  <a:prstClr val="black"/>
                </a:solidFill>
              </a:rPr>
              <a:t>В каждой семье есть свой герой, в нашей, таким человеком был родной </a:t>
            </a:r>
            <a:r>
              <a:rPr lang="ru-RU" sz="1000" dirty="0">
                <a:solidFill>
                  <a:prstClr val="black"/>
                </a:solidFill>
              </a:rPr>
              <a:t>брат моей прапрабабушки </a:t>
            </a:r>
            <a:r>
              <a:rPr lang="ru-RU" sz="1000" b="1" dirty="0" err="1">
                <a:solidFill>
                  <a:prstClr val="black"/>
                </a:solidFill>
              </a:rPr>
              <a:t>Евтухов</a:t>
            </a:r>
            <a:r>
              <a:rPr lang="ru-RU" sz="1000" b="1" dirty="0">
                <a:solidFill>
                  <a:prstClr val="black"/>
                </a:solidFill>
              </a:rPr>
              <a:t> Федор Леонтьевич</a:t>
            </a:r>
            <a:r>
              <a:rPr lang="ru-RU" sz="1000" dirty="0">
                <a:solidFill>
                  <a:prstClr val="black"/>
                </a:solidFill>
              </a:rPr>
              <a:t>.</a:t>
            </a:r>
          </a:p>
          <a:p>
            <a:pPr lvl="0" algn="just"/>
            <a:r>
              <a:rPr lang="ru-RU" sz="1000" dirty="0">
                <a:solidFill>
                  <a:prstClr val="black"/>
                </a:solidFill>
              </a:rPr>
              <a:t>     Он родился  в  1909  году  в  хуторе  </a:t>
            </a:r>
            <a:r>
              <a:rPr lang="ru-RU" sz="1000" dirty="0" err="1">
                <a:solidFill>
                  <a:prstClr val="black"/>
                </a:solidFill>
              </a:rPr>
              <a:t>Чернецовка</a:t>
            </a:r>
            <a:r>
              <a:rPr lang="ru-RU" sz="1000" dirty="0">
                <a:solidFill>
                  <a:prstClr val="black"/>
                </a:solidFill>
              </a:rPr>
              <a:t> Каменского  района  Ростовской  области. </a:t>
            </a:r>
          </a:p>
          <a:p>
            <a:pPr lvl="0" algn="just"/>
            <a:r>
              <a:rPr lang="ru-RU" sz="1000" dirty="0">
                <a:solidFill>
                  <a:prstClr val="black"/>
                </a:solidFill>
              </a:rPr>
              <a:t>     В  Красной  Армии  - с  1932  года.  В  звании  младшего  командира  служил  в  танковых  войсках  Северо-Кавказского  военного  округа.  </a:t>
            </a:r>
          </a:p>
          <a:p>
            <a:pPr lvl="0" algn="just"/>
            <a:r>
              <a:rPr lang="ru-RU" sz="1000" dirty="0">
                <a:solidFill>
                  <a:prstClr val="black"/>
                </a:solidFill>
              </a:rPr>
              <a:t>     В 1936 году в Испании разгорается гражданская война. В сентябре, Советское правительство решило перейти от гуманитарной помощи к военной. Идеи интернационализма </a:t>
            </a:r>
            <a:r>
              <a:rPr lang="ru-RU" sz="1000" dirty="0" smtClean="0">
                <a:solidFill>
                  <a:prstClr val="black"/>
                </a:solidFill>
              </a:rPr>
              <a:t>дедушке были </a:t>
            </a:r>
            <a:r>
              <a:rPr lang="ru-RU" sz="1000" dirty="0">
                <a:solidFill>
                  <a:prstClr val="black"/>
                </a:solidFill>
              </a:rPr>
              <a:t>близки, он следил за новостями из воюющей страны. Подумал:" Почему бы и мне не попроситься в Испанию?" и подал рапорт командованию. В ноябре 1936 года группа лучших советских военных специалистов под чужими именами отправилась в путь. "Из Севастополя мы отплыли на пароходе "Чичерин". Вышли тихо и незаметно. Разумеется, все мы были в гражданских костюмах, </a:t>
            </a:r>
            <a:r>
              <a:rPr lang="ru-RU" sz="1000" dirty="0" smtClean="0">
                <a:solidFill>
                  <a:prstClr val="black"/>
                </a:solidFill>
              </a:rPr>
              <a:t>провожавшие </a:t>
            </a:r>
            <a:r>
              <a:rPr lang="ru-RU" sz="1000" dirty="0">
                <a:solidFill>
                  <a:prstClr val="black"/>
                </a:solidFill>
              </a:rPr>
              <a:t>нас махали кепками... Плыли больше недели. Всё же, несмотря на секретность отплытия, вражеская разведка пронюхала о нас. Фашистская авиация начала ожесточенно бомбить порт Валенсии именно в тот час, когда туда должен быть войти наш пароход. </a:t>
            </a:r>
            <a:r>
              <a:rPr lang="ru-RU" sz="1000" dirty="0" err="1">
                <a:solidFill>
                  <a:prstClr val="black"/>
                </a:solidFill>
              </a:rPr>
              <a:t>Франкисты</a:t>
            </a:r>
            <a:r>
              <a:rPr lang="ru-RU" sz="1000" dirty="0">
                <a:solidFill>
                  <a:prstClr val="black"/>
                </a:solidFill>
              </a:rPr>
              <a:t> просчитались -- ещё далеко в море нас встретили эсминцы Республиканской Испании. Под их охраной мы вошли в порт на 12 часов позже намеченного. Незабываемой на всю жизнь осталась в моей памяти первая встреча с испанцами. Они обнимали и целовали нас, как родных. Встреча эта, вполне понятно, была хоть и горячей, но короткой-- счёт времени шел на минуты. После небольшого отдыха мы сразу же получили боевые машины. Это были наши отечественные танки Т-26, так что переучиваться не пришлось. Первые недели пребывания на испанской земле ( в местечке </a:t>
            </a:r>
            <a:r>
              <a:rPr lang="ru-RU" sz="1000" dirty="0" err="1">
                <a:solidFill>
                  <a:prstClr val="black"/>
                </a:solidFill>
              </a:rPr>
              <a:t>Арчена</a:t>
            </a:r>
            <a:r>
              <a:rPr lang="ru-RU" sz="1000" dirty="0">
                <a:solidFill>
                  <a:prstClr val="black"/>
                </a:solidFill>
              </a:rPr>
              <a:t>) ушли на обучение </a:t>
            </a:r>
            <a:r>
              <a:rPr lang="ru-RU" sz="1000" dirty="0" smtClean="0">
                <a:solidFill>
                  <a:prstClr val="black"/>
                </a:solidFill>
              </a:rPr>
              <a:t>экипажа» вспоминал дедушка </a:t>
            </a:r>
            <a:r>
              <a:rPr lang="ru-RU" sz="1000" dirty="0">
                <a:solidFill>
                  <a:prstClr val="black"/>
                </a:solidFill>
              </a:rPr>
              <a:t>- советские танкисты учили испанцев водить танки. Боевое крещение командир танка Фёдор </a:t>
            </a:r>
            <a:r>
              <a:rPr lang="ru-RU" sz="1000" dirty="0" err="1">
                <a:solidFill>
                  <a:prstClr val="black"/>
                </a:solidFill>
              </a:rPr>
              <a:t>Евтухов</a:t>
            </a:r>
            <a:r>
              <a:rPr lang="ru-RU" sz="1000" dirty="0">
                <a:solidFill>
                  <a:prstClr val="black"/>
                </a:solidFill>
              </a:rPr>
              <a:t> получил в полусотне километров от Мадрида. Бои были жаркие. Враг остервенело рвался к столице, но получил достойный отпор. Затем танковое подразделение, в котором воевал </a:t>
            </a:r>
            <a:r>
              <a:rPr lang="ru-RU" sz="1000" dirty="0" err="1">
                <a:solidFill>
                  <a:prstClr val="black"/>
                </a:solidFill>
              </a:rPr>
              <a:t>Евтухов</a:t>
            </a:r>
            <a:r>
              <a:rPr lang="ru-RU" sz="1000" dirty="0">
                <a:solidFill>
                  <a:prstClr val="black"/>
                </a:solidFill>
              </a:rPr>
              <a:t>, было переброшено на Центральный фронт под </a:t>
            </a:r>
            <a:r>
              <a:rPr lang="ru-RU" sz="1000" dirty="0" err="1">
                <a:solidFill>
                  <a:prstClr val="black"/>
                </a:solidFill>
              </a:rPr>
              <a:t>Хараму</a:t>
            </a:r>
            <a:r>
              <a:rPr lang="ru-RU" sz="1000" dirty="0">
                <a:solidFill>
                  <a:prstClr val="black"/>
                </a:solidFill>
              </a:rPr>
              <a:t>. Это было уже у самых стен столицы. Образованное здесь танковое соединение поддерживало бойцов интернациональной бригады известного антифашиста Листера</a:t>
            </a:r>
            <a:r>
              <a:rPr lang="ru-RU" sz="1000" dirty="0" smtClean="0">
                <a:solidFill>
                  <a:prstClr val="black"/>
                </a:solidFill>
              </a:rPr>
              <a:t>.</a:t>
            </a:r>
            <a:endParaRPr lang="ru-RU" sz="1000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76401" y="4670853"/>
            <a:ext cx="295978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solidFill>
                  <a:prstClr val="black"/>
                </a:solidFill>
              </a:rPr>
              <a:t>Когда выпадала короткая передышка, Фёдор доставал гармонь, и под испанским небом лилась задорная русская песня. "Давай "барыню",- обычно просил Листер, придя "на огонёк" к танкистам. В круг выходил лучший танцор- командир танка Зубченко. Испанцы восхищались его умением "выкидывать коленца", награждая русского друга аплодисментами. </a:t>
            </a:r>
            <a:r>
              <a:rPr lang="ru-RU" sz="1000" dirty="0" smtClean="0">
                <a:solidFill>
                  <a:prstClr val="black"/>
                </a:solidFill>
              </a:rPr>
              <a:t> Хорошо описаны эти события в книге «Под небом Испании» Александра </a:t>
            </a:r>
            <a:r>
              <a:rPr lang="ru-RU" sz="1000" dirty="0" err="1" smtClean="0">
                <a:solidFill>
                  <a:prstClr val="black"/>
                </a:solidFill>
              </a:rPr>
              <a:t>Родимцева</a:t>
            </a:r>
            <a:r>
              <a:rPr lang="ru-RU" sz="1000" dirty="0" smtClean="0">
                <a:solidFill>
                  <a:prstClr val="black"/>
                </a:solidFill>
              </a:rPr>
              <a:t>, где тем самым гармонистом и был дедушка.</a:t>
            </a:r>
            <a:endParaRPr lang="ru-RU" sz="1000" dirty="0">
              <a:solidFill>
                <a:prstClr val="black"/>
              </a:solidFill>
            </a:endParaRPr>
          </a:p>
          <a:p>
            <a:pPr lvl="0" algn="just"/>
            <a:r>
              <a:rPr lang="ru-RU" sz="1000" dirty="0" smtClean="0">
                <a:solidFill>
                  <a:prstClr val="black"/>
                </a:solidFill>
              </a:rPr>
              <a:t>В  </a:t>
            </a:r>
            <a:r>
              <a:rPr lang="ru-RU" sz="1000" dirty="0">
                <a:solidFill>
                  <a:prstClr val="black"/>
                </a:solidFill>
              </a:rPr>
              <a:t>1938  году  в  звании  старшего  лейтенанта  служил  в  Киевском  военном  округе.  </a:t>
            </a:r>
          </a:p>
          <a:p>
            <a:pPr lvl="0" algn="just"/>
            <a:r>
              <a:rPr lang="ru-RU" sz="1000" dirty="0">
                <a:solidFill>
                  <a:prstClr val="black"/>
                </a:solidFill>
              </a:rPr>
              <a:t>     </a:t>
            </a:r>
            <a:r>
              <a:rPr lang="ru-RU" sz="900" dirty="0" smtClean="0">
                <a:solidFill>
                  <a:prstClr val="black"/>
                </a:solidFill>
              </a:rPr>
              <a:t>     </a:t>
            </a:r>
            <a:endParaRPr lang="ru-RU" sz="900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93201" y="502761"/>
            <a:ext cx="318173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solidFill>
                  <a:prstClr val="black"/>
                </a:solidFill>
              </a:rPr>
              <a:t>Зимой 1939 года в должности командира танкового батальона - служил на Кольском полуострове, где началась война с Финляндией. Участвовал в прорыве линии Маннергейма во взятии Выборга. После окончания фашистской кампании вернулся в Киев.</a:t>
            </a:r>
          </a:p>
          <a:p>
            <a:pPr lvl="0" algn="just"/>
            <a:r>
              <a:rPr lang="ru-RU" sz="1000" dirty="0" smtClean="0">
                <a:solidFill>
                  <a:prstClr val="black"/>
                </a:solidFill>
              </a:rPr>
              <a:t>С  </a:t>
            </a:r>
            <a:r>
              <a:rPr lang="ru-RU" sz="1000" dirty="0">
                <a:solidFill>
                  <a:prstClr val="black"/>
                </a:solidFill>
              </a:rPr>
              <a:t>августа  1940  года  в  звании  капитана  командовал  батальоном  автотранспортного  полка.</a:t>
            </a:r>
          </a:p>
          <a:p>
            <a:pPr lvl="0" algn="just"/>
            <a:r>
              <a:rPr lang="ru-RU" sz="1000" dirty="0">
                <a:solidFill>
                  <a:prstClr val="black"/>
                </a:solidFill>
              </a:rPr>
              <a:t>     Участвовал  в  Великой  Отечественной  войне  с  1941  года.  Воевал  на  Западном  </a:t>
            </a:r>
            <a:r>
              <a:rPr lang="ru-RU" sz="1000" dirty="0" smtClean="0">
                <a:solidFill>
                  <a:prstClr val="black"/>
                </a:solidFill>
              </a:rPr>
              <a:t>фронте. В </a:t>
            </a:r>
            <a:r>
              <a:rPr lang="ru-RU" sz="1000" dirty="0">
                <a:solidFill>
                  <a:prstClr val="black"/>
                </a:solidFill>
              </a:rPr>
              <a:t>октябре 1941 года батальон вместе с другими воинскими частями оказался в окружении. Раненный в бою, Федор Леонтьевич попал в плен. Начались долгие месяцы фашистской неволи. Концлагеря  </a:t>
            </a:r>
            <a:r>
              <a:rPr lang="ru-RU" sz="1000" dirty="0" err="1">
                <a:solidFill>
                  <a:prstClr val="black"/>
                </a:solidFill>
              </a:rPr>
              <a:t>Вевельсбург</a:t>
            </a:r>
            <a:r>
              <a:rPr lang="ru-RU" sz="1000" dirty="0">
                <a:solidFill>
                  <a:prstClr val="black"/>
                </a:solidFill>
              </a:rPr>
              <a:t>. Равенсбрюк. Заксенхаузен. Под вымышленной фамилией Власенко капитан </a:t>
            </a:r>
            <a:r>
              <a:rPr lang="ru-RU" sz="1000" dirty="0" err="1">
                <a:solidFill>
                  <a:prstClr val="black"/>
                </a:solidFill>
              </a:rPr>
              <a:t>Евтухов</a:t>
            </a:r>
            <a:r>
              <a:rPr lang="ru-RU" sz="1000" dirty="0">
                <a:solidFill>
                  <a:prstClr val="black"/>
                </a:solidFill>
              </a:rPr>
              <a:t> участвовал в деятельности лагерного подполья.</a:t>
            </a:r>
          </a:p>
          <a:p>
            <a:pPr lvl="0" algn="just"/>
            <a:r>
              <a:rPr lang="ru-RU" sz="1000" dirty="0">
                <a:solidFill>
                  <a:prstClr val="black"/>
                </a:solidFill>
              </a:rPr>
              <a:t>  Награды: орден Боевого Красного Знамени (4.7.37г.), орден Красной Звезды (2.8.37г.), медали "За оборону Киева", "За победу над Германией", медаль "Участнику национально-революционной войны в Испании в 1936-1939гг." (1968г.), орден Отечественной войны 2 степени (1.8.86). </a:t>
            </a:r>
            <a:endParaRPr lang="ru-RU" sz="1000" dirty="0" smtClean="0">
              <a:solidFill>
                <a:prstClr val="black"/>
              </a:solidFill>
            </a:endParaRPr>
          </a:p>
          <a:p>
            <a:pPr lvl="0" algn="just"/>
            <a:r>
              <a:rPr lang="ru-RU" sz="1000" dirty="0" smtClean="0">
                <a:solidFill>
                  <a:prstClr val="black"/>
                </a:solidFill>
              </a:rPr>
              <a:t>     </a:t>
            </a:r>
            <a:r>
              <a:rPr lang="ru-RU" sz="1000" dirty="0">
                <a:solidFill>
                  <a:prstClr val="black"/>
                </a:solidFill>
              </a:rPr>
              <a:t>Война – </a:t>
            </a:r>
            <a:r>
              <a:rPr lang="ru-RU" sz="1000">
                <a:solidFill>
                  <a:prstClr val="black"/>
                </a:solidFill>
              </a:rPr>
              <a:t>это </a:t>
            </a:r>
            <a:r>
              <a:rPr lang="ru-RU" sz="1000" smtClean="0">
                <a:solidFill>
                  <a:prstClr val="black"/>
                </a:solidFill>
              </a:rPr>
              <a:t>страшное </a:t>
            </a:r>
            <a:r>
              <a:rPr lang="ru-RU" sz="1000" dirty="0">
                <a:solidFill>
                  <a:prstClr val="black"/>
                </a:solidFill>
              </a:rPr>
              <a:t>испытание во все времена и для всех народов. В ней участвовало много храбрых воинов и </a:t>
            </a:r>
            <a:r>
              <a:rPr lang="ru-RU" sz="1000" dirty="0" smtClean="0">
                <a:solidFill>
                  <a:prstClr val="black"/>
                </a:solidFill>
              </a:rPr>
              <a:t>мой </a:t>
            </a:r>
            <a:r>
              <a:rPr lang="ru-RU" sz="1000" dirty="0">
                <a:solidFill>
                  <a:prstClr val="black"/>
                </a:solidFill>
              </a:rPr>
              <a:t>прапрадедушка был одним из них.  Для нас он всегда будет примером и гордостью! Его фамилия занесена в </a:t>
            </a:r>
            <a:r>
              <a:rPr lang="ru-RU" sz="1000" dirty="0" smtClean="0">
                <a:solidFill>
                  <a:prstClr val="black"/>
                </a:solidFill>
              </a:rPr>
              <a:t>историю Северо-Кавказского </a:t>
            </a:r>
            <a:r>
              <a:rPr lang="ru-RU" sz="1000" dirty="0">
                <a:solidFill>
                  <a:prstClr val="black"/>
                </a:solidFill>
              </a:rPr>
              <a:t>Краснознаменного военного округа.</a:t>
            </a:r>
          </a:p>
          <a:p>
            <a:pPr lvl="0"/>
            <a:endParaRPr lang="ru-RU" sz="1000" dirty="0">
              <a:solidFill>
                <a:prstClr val="black"/>
              </a:solidFill>
            </a:endParaRPr>
          </a:p>
          <a:p>
            <a:pPr lvl="0"/>
            <a:r>
              <a:rPr lang="ru-RU" sz="1000" dirty="0">
                <a:solidFill>
                  <a:prstClr val="black"/>
                </a:solidFill>
              </a:rPr>
              <a:t>«Никто не забыт и ничто не забыто» -</a:t>
            </a:r>
          </a:p>
          <a:p>
            <a:pPr lvl="0"/>
            <a:r>
              <a:rPr lang="ru-RU" sz="1000" dirty="0">
                <a:solidFill>
                  <a:prstClr val="black"/>
                </a:solidFill>
              </a:rPr>
              <a:t>Горящая надпись на глыбе гранита.</a:t>
            </a:r>
          </a:p>
          <a:p>
            <a:pPr lvl="0"/>
            <a:r>
              <a:rPr lang="ru-RU" sz="1000" dirty="0">
                <a:solidFill>
                  <a:prstClr val="black"/>
                </a:solidFill>
              </a:rPr>
              <a:t>Поблекшими листьями ветер играет</a:t>
            </a:r>
          </a:p>
          <a:p>
            <a:pPr lvl="0"/>
            <a:r>
              <a:rPr lang="ru-RU" sz="1000" dirty="0">
                <a:solidFill>
                  <a:prstClr val="black"/>
                </a:solidFill>
              </a:rPr>
              <a:t>И снегом холодным венки засыпает.</a:t>
            </a:r>
          </a:p>
          <a:p>
            <a:pPr lvl="0"/>
            <a:r>
              <a:rPr lang="ru-RU" sz="1000" dirty="0">
                <a:solidFill>
                  <a:prstClr val="black"/>
                </a:solidFill>
              </a:rPr>
              <a:t>Но, словно огонь, у подножья – гвоздика.</a:t>
            </a:r>
          </a:p>
          <a:p>
            <a:pPr lvl="0"/>
            <a:r>
              <a:rPr lang="ru-RU" sz="1000" dirty="0">
                <a:solidFill>
                  <a:prstClr val="black"/>
                </a:solidFill>
              </a:rPr>
              <a:t>Никто не забыт и ничто не забыто.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127" y="5602725"/>
            <a:ext cx="1835873" cy="1255276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990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</a:rPr>
              <a:t>ОТКУДА У ХЛОПЦА ИСПАНСКАЯ ГРУСТЬ</a:t>
            </a:r>
          </a:p>
        </p:txBody>
      </p:sp>
    </p:spTree>
    <p:extLst>
      <p:ext uri="{BB962C8B-B14F-4D97-AF65-F5344CB8AC3E}">
        <p14:creationId xmlns:p14="http://schemas.microsoft.com/office/powerpoint/2010/main" val="21280098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725</Words>
  <Application>Microsoft Office PowerPoint</Application>
  <PresentationFormat>Лист A4 (210x297 мм)</PresentationFormat>
  <Paragraphs>20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15</cp:revision>
  <dcterms:created xsi:type="dcterms:W3CDTF">2019-12-02T16:04:55Z</dcterms:created>
  <dcterms:modified xsi:type="dcterms:W3CDTF">2020-05-08T07:30:17Z</dcterms:modified>
</cp:coreProperties>
</file>