
<file path=[Content_Types].xml><?xml version="1.0" encoding="utf-8"?>
<Types xmlns="http://schemas.openxmlformats.org/package/2006/content-types">
  <Default Extension="jfif" ContentType="image/jpeg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7" r:id="rId2"/>
    <p:sldId id="256" r:id="rId3"/>
    <p:sldId id="257" r:id="rId4"/>
    <p:sldId id="259" r:id="rId5"/>
    <p:sldId id="260" r:id="rId6"/>
    <p:sldId id="261" r:id="rId7"/>
    <p:sldId id="262" r:id="rId8"/>
    <p:sldId id="278" r:id="rId9"/>
    <p:sldId id="264" r:id="rId10"/>
    <p:sldId id="265" r:id="rId11"/>
    <p:sldId id="266" r:id="rId12"/>
    <p:sldId id="263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9" r:id="rId22"/>
    <p:sldId id="276" r:id="rId23"/>
    <p:sldId id="275" r:id="rId24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4" d="100"/>
          <a:sy n="64" d="100"/>
        </p:scale>
        <p:origin x="48" y="132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0A6B008-8ACE-4F02-B484-7F596FE7937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5C46AAB5-DA56-4EBD-8BD0-E3C122B6569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16D51DD-D925-41F2-A10D-59B8DF249F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C86E9-02AD-4E27-A1CF-87B53C02D316}" type="datetimeFigureOut">
              <a:rPr lang="ru-RU" smtClean="0"/>
              <a:t>19.10.2021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7F62BA2-FC3E-492D-917C-E5F8CC9DB8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7C78520-EB98-4436-A3E6-82051EB33A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E429F3-DE1D-4540-8474-EE4A55F145E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030498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761C04D-BA41-4807-88F3-82D605CB09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79C30B69-0293-4C3D-8D52-9270F49567A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9EC15FC-E681-4E23-844D-14E9761678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C86E9-02AD-4E27-A1CF-87B53C02D316}" type="datetimeFigureOut">
              <a:rPr lang="ru-RU" smtClean="0"/>
              <a:t>19.10.2021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82980BF-50BE-460E-800C-CE95324949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1189C75-2547-4E85-BD9E-00549D38B7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E429F3-DE1D-4540-8474-EE4A55F145E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502594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7DAA0DBE-5AC7-4478-8E74-51AC5353E7C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96D007F2-7EF3-4195-9E76-B26879AB144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0368B80-2BB8-4964-B91A-2F48CBE07C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C86E9-02AD-4E27-A1CF-87B53C02D316}" type="datetimeFigureOut">
              <a:rPr lang="ru-RU" smtClean="0"/>
              <a:t>19.10.2021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FED4566-1C78-40DC-8338-5F4323C817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4BDBD30-27BA-4A97-8705-7E1B5ECBA0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E429F3-DE1D-4540-8474-EE4A55F145E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127498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1B71FFF-E0E4-4D6A-9556-BB05CDEC16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CBBB5FE-F29C-41BC-BDAF-8500DB67D0E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FC8C05E-B0B5-4613-AD96-C5FE483A6A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C86E9-02AD-4E27-A1CF-87B53C02D316}" type="datetimeFigureOut">
              <a:rPr lang="ru-RU" smtClean="0"/>
              <a:t>19.10.2021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0FE8D79-1485-4C28-AE43-4A6FC9ABC4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5EA6FC5-24BD-4259-9D00-01D7164949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E429F3-DE1D-4540-8474-EE4A55F145E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601104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19C934A-C608-4457-BE59-C46DD4E46C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9F4CAEA7-AF1F-4770-86DA-4F6E232E051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E2FFC69-469E-49A0-94CA-C517766B1E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C86E9-02AD-4E27-A1CF-87B53C02D316}" type="datetimeFigureOut">
              <a:rPr lang="ru-RU" smtClean="0"/>
              <a:t>19.10.2021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23DB9FE-7115-4A32-9113-1D6A21B501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7D7BC76-222A-440B-BD70-3D843D8101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E429F3-DE1D-4540-8474-EE4A55F145E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039761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EA0FB84-8271-4873-95A5-DAADAB49B8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E72CCED-90AC-4E13-BE25-C047EF012A2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7A63A4C5-CAE1-4EE6-9727-A882AE2CC6B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29AABB20-CDFD-4889-ACED-EA247F5122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C86E9-02AD-4E27-A1CF-87B53C02D316}" type="datetimeFigureOut">
              <a:rPr lang="ru-RU" smtClean="0"/>
              <a:t>19.10.2021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103B38A0-A758-4D90-A4B0-B3350DB7C5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2C613DEA-6756-4393-BD65-2C2DF8EF42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E429F3-DE1D-4540-8474-EE4A55F145E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860407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BD5ECE7-512C-4CB6-B811-B9769E4BCB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3E26426B-6D0B-4AB5-83E6-E5DE42EEBC8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AB93AC91-AD81-43DD-B313-5335AE5B2D6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16D1EF45-D051-4199-A3AC-AE2B4C04857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7BB02B3F-0150-4AB7-9AA3-B72B1BEE2BC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E6683442-7759-4FB5-BCCC-1A22E35367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C86E9-02AD-4E27-A1CF-87B53C02D316}" type="datetimeFigureOut">
              <a:rPr lang="ru-RU" smtClean="0"/>
              <a:t>19.10.2021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5922C5AE-E9E8-4C72-A5C1-22C97EEAEE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D9DB94CF-4363-47BB-8CAA-F6EE140BD7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E429F3-DE1D-4540-8474-EE4A55F145E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130210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9288F8D-B6AB-46E0-859C-F8E550088F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3E08DFD0-E234-4642-B451-F6A2814607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C86E9-02AD-4E27-A1CF-87B53C02D316}" type="datetimeFigureOut">
              <a:rPr lang="ru-RU" smtClean="0"/>
              <a:t>19.10.2021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6832D109-BDDC-4917-B9B9-17568804A9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AFF8695E-3F3A-42CC-8954-A16C56441C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E429F3-DE1D-4540-8474-EE4A55F145E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192107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17815312-83E0-4F1F-9181-2A2CC9C6A1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C86E9-02AD-4E27-A1CF-87B53C02D316}" type="datetimeFigureOut">
              <a:rPr lang="ru-RU" smtClean="0"/>
              <a:t>19.10.2021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0EC7A0EC-8FF1-4599-8226-332F2B49D5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DCED8667-7349-4E61-9DE9-B18CB14927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E429F3-DE1D-4540-8474-EE4A55F145E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028978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AB41347-5DB1-4A18-9F75-89EB1A40AF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C029B8F-2D06-48C8-A42E-086C588827A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48D9B3C8-6600-4EDA-AAD6-E5FEBB0CDB1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7D04520A-73ED-47C6-95FB-2BE5E7B106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C86E9-02AD-4E27-A1CF-87B53C02D316}" type="datetimeFigureOut">
              <a:rPr lang="ru-RU" smtClean="0"/>
              <a:t>19.10.2021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B428BCCF-00A6-4642-819F-F8A4A78CB0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EAD479C6-EE78-48C6-933F-08C8BC44CC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E429F3-DE1D-4540-8474-EE4A55F145E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431573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91F1F44-70D8-4CEA-B29C-B1F2936768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10EBAC90-003A-4ED3-A2E8-C32B2C08E87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AD27060D-8FDF-47E2-86CD-679B5F1990C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BD043212-5F89-4056-9352-EAC5CCCBE6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C86E9-02AD-4E27-A1CF-87B53C02D316}" type="datetimeFigureOut">
              <a:rPr lang="ru-RU" smtClean="0"/>
              <a:t>19.10.2021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6972B9F8-FC1D-4FD5-9D45-DBB3CAFBA4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9551C7D7-897D-4C1E-97DE-265B33ED1A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E429F3-DE1D-4540-8474-EE4A55F145E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935363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BAA5D06-C2AE-4CB7-A193-E5BB242EE5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82359CBB-EA00-42C8-9232-A3CB1B95A4C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47EF91B-80E7-4299-9F1C-DFB050DC940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BC86E9-02AD-4E27-A1CF-87B53C02D316}" type="datetimeFigureOut">
              <a:rPr lang="ru-RU" smtClean="0"/>
              <a:t>19.10.2021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A1C0E08-E2AD-4234-BE03-2EB6E2215BE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89C28AA-3E9A-42F0-BBFA-0CA2F8D58EC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E429F3-DE1D-4540-8474-EE4A55F145E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427455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jpg"/><Relationship Id="rId4" Type="http://schemas.openxmlformats.org/officeDocument/2006/relationships/image" Target="../media/image15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image" Target="../media/image23.jfif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.jpeg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jpg"/><Relationship Id="rId7" Type="http://schemas.openxmlformats.org/officeDocument/2006/relationships/image" Target="../media/image6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ADE3144-1F34-469F-8DB1-98ED8333695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D208C77E-C0C5-412F-8FAA-2793CDCD273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449355" y="364314"/>
            <a:ext cx="9144000" cy="2387599"/>
          </a:xfrm>
        </p:spPr>
        <p:txBody>
          <a:bodyPr>
            <a:normAutofit fontScale="92500" lnSpcReduction="10000"/>
          </a:bodyPr>
          <a:lstStyle/>
          <a:p>
            <a:r>
              <a:rPr lang="ru-RU" sz="6000" dirty="0">
                <a:solidFill>
                  <a:schemeClr val="accent5">
                    <a:lumMod val="50000"/>
                  </a:schemeClr>
                </a:solidFill>
                <a:latin typeface="Arial Black" panose="020B0A04020102020204" pitchFamily="34" charset="0"/>
              </a:rPr>
              <a:t>Девятнадцатое октября.</a:t>
            </a:r>
          </a:p>
          <a:p>
            <a:r>
              <a:rPr lang="ru-RU" sz="6000" dirty="0">
                <a:solidFill>
                  <a:schemeClr val="accent5">
                    <a:lumMod val="50000"/>
                  </a:schemeClr>
                </a:solidFill>
                <a:latin typeface="Arial Black" panose="020B0A04020102020204" pitchFamily="34" charset="0"/>
              </a:rPr>
              <a:t>Классная работа.</a:t>
            </a:r>
          </a:p>
        </p:txBody>
      </p:sp>
    </p:spTree>
    <p:extLst>
      <p:ext uri="{BB962C8B-B14F-4D97-AF65-F5344CB8AC3E}">
        <p14:creationId xmlns:p14="http://schemas.microsoft.com/office/powerpoint/2010/main" val="409916981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EB7C2809-5CC9-4BB2-A220-BEA94D3D37F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097171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9BA8130B-1282-449B-9EF7-92C1D923875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48870" y="66583"/>
            <a:ext cx="4367813" cy="327586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D0D42550-45FB-4B57-8FBA-6870F20D614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48870" y="3515557"/>
            <a:ext cx="4367813" cy="327586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F6960500-5A35-4274-9AE7-FD445703BDE2}"/>
              </a:ext>
            </a:extLst>
          </p:cNvPr>
          <p:cNvSpPr txBox="1"/>
          <p:nvPr/>
        </p:nvSpPr>
        <p:spPr>
          <a:xfrm>
            <a:off x="135383" y="66583"/>
            <a:ext cx="6460726" cy="649408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1)</a:t>
            </a:r>
            <a:r>
              <a:rPr lang="ru-RU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Осень – великолепная художница.2) Спокойно и нежно желтеют березы и липы. 3)Густо-пунцовой становится листва рябины и вишни. 4)Чеканной медью и старой бронзой украшает осень яблони и груши степных садов. 5)До снежного ноября простоят в своей коричневато-желтой листве каштаны. 6)А на опушках лесных полос холодными кострами вспыхивают </a:t>
            </a:r>
            <a:r>
              <a:rPr lang="ru-RU" sz="32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жерделы</a:t>
            </a:r>
            <a:r>
              <a:rPr lang="ru-RU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…</a:t>
            </a:r>
          </a:p>
          <a:p>
            <a:r>
              <a:rPr lang="ru-RU" sz="32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                          </a:t>
            </a:r>
            <a:r>
              <a:rPr lang="ru-RU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Г. </a:t>
            </a:r>
            <a:r>
              <a:rPr lang="ru-RU" sz="3200" dirty="0">
                <a:latin typeface="Times New Roman" panose="02020603050405020304" pitchFamily="18" charset="0"/>
                <a:ea typeface="Calibri" panose="020F0502020204030204" pitchFamily="34" charset="0"/>
              </a:rPr>
              <a:t>С.</a:t>
            </a:r>
            <a:r>
              <a:rPr lang="ru-RU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Колесников 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185545123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D4F8E046-4A28-4D03-A195-95743C239CE3}"/>
              </a:ext>
            </a:extLst>
          </p:cNvPr>
          <p:cNvSpPr txBox="1"/>
          <p:nvPr/>
        </p:nvSpPr>
        <p:spPr>
          <a:xfrm>
            <a:off x="266330" y="108611"/>
            <a:ext cx="4465468" cy="58382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ru-RU" sz="3200" b="1" dirty="0">
                <a:solidFill>
                  <a:srgbClr val="212529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Ж</a:t>
            </a:r>
            <a:r>
              <a:rPr lang="ru-RU" sz="3200" b="1" dirty="0"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ерделы</a:t>
            </a:r>
            <a:r>
              <a:rPr lang="ru-RU" sz="3200" dirty="0"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—мелкий сорт абрикосов «</a:t>
            </a:r>
            <a:r>
              <a:rPr lang="ru-RU" sz="3200" dirty="0" err="1"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Armeniaca</a:t>
            </a:r>
            <a:r>
              <a:rPr lang="ru-RU" sz="3200" dirty="0"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vulgaris</a:t>
            </a:r>
            <a:r>
              <a:rPr lang="ru-RU" sz="3200" dirty="0"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», также </a:t>
            </a:r>
            <a:r>
              <a:rPr lang="ru-RU" sz="3200" i="1" dirty="0" err="1"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жердёл</a:t>
            </a:r>
            <a:r>
              <a:rPr lang="ru-RU" sz="3200" dirty="0"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 </a:t>
            </a:r>
            <a:r>
              <a:rPr lang="ru-RU" sz="3200" i="1" dirty="0" err="1"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жердёля</a:t>
            </a:r>
            <a:r>
              <a:rPr lang="ru-RU" sz="3200" dirty="0" err="1"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</a:t>
            </a:r>
            <a:r>
              <a:rPr lang="ru-RU" sz="3200" i="1" dirty="0" err="1"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жардёла</a:t>
            </a:r>
            <a:r>
              <a:rPr lang="ru-RU" sz="3200" dirty="0" err="1"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,воронежск</a:t>
            </a:r>
            <a:r>
              <a:rPr lang="ru-RU" sz="3200" dirty="0"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.,</a:t>
            </a: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ru-RU" sz="3200" dirty="0" err="1"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донск</a:t>
            </a:r>
            <a:r>
              <a:rPr lang="ru-RU" sz="3200" dirty="0"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.(Миртов), </a:t>
            </a:r>
            <a:r>
              <a:rPr lang="ru-RU" sz="3200" i="1" dirty="0" err="1"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жердёл</a:t>
            </a:r>
            <a:r>
              <a:rPr lang="ru-RU" sz="3200" dirty="0"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(Шолохов);</a:t>
            </a:r>
            <a:r>
              <a:rPr lang="ru-RU" sz="3200" dirty="0" err="1"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укр.</a:t>
            </a:r>
            <a:r>
              <a:rPr lang="ru-RU" sz="3200" i="1" dirty="0" err="1"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жерде́ла</a:t>
            </a:r>
            <a:r>
              <a:rPr lang="ru-RU" sz="3200" dirty="0"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Заимств</a:t>
            </a:r>
            <a:r>
              <a:rPr lang="ru-RU" sz="3200" dirty="0"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из тур. </a:t>
            </a:r>
            <a:r>
              <a:rPr lang="ru-RU" sz="3200" dirty="0" err="1"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zärdaly</a:t>
            </a:r>
            <a:r>
              <a:rPr lang="ru-RU" sz="3200" dirty="0"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«абрикос с горькой косточкой»</a:t>
            </a:r>
            <a:endParaRPr lang="ru-RU" sz="32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cxnSp>
        <p:nvCxnSpPr>
          <p:cNvPr id="5" name="Прямая соединительная линия 4">
            <a:extLst>
              <a:ext uri="{FF2B5EF4-FFF2-40B4-BE49-F238E27FC236}">
                <a16:creationId xmlns:a16="http://schemas.microsoft.com/office/drawing/2014/main" id="{F7F160E7-854F-4B23-AECE-CB9834A98BCC}"/>
              </a:ext>
            </a:extLst>
          </p:cNvPr>
          <p:cNvCxnSpPr>
            <a:cxnSpLocks/>
          </p:cNvCxnSpPr>
          <p:nvPr/>
        </p:nvCxnSpPr>
        <p:spPr>
          <a:xfrm flipV="1">
            <a:off x="1482570" y="179897"/>
            <a:ext cx="79899" cy="121944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95BDE1C6-EA88-4D6C-94A6-C8DE2C6C05C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78563" y="1185626"/>
            <a:ext cx="6347107" cy="422975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32451530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2F8F0463-1F2F-4C44-B99F-F06DA7E96CCA}"/>
              </a:ext>
            </a:extLst>
          </p:cNvPr>
          <p:cNvSpPr txBox="1"/>
          <p:nvPr/>
        </p:nvSpPr>
        <p:spPr>
          <a:xfrm>
            <a:off x="215284" y="188475"/>
            <a:ext cx="6094520" cy="77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sz="20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 изготовлении посуды используют чеканную медь и  бронзу. </a:t>
            </a:r>
            <a:endParaRPr lang="ru-RU" sz="20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5C6BFF4-9E4E-46F8-9D02-F553B8868C79}"/>
              </a:ext>
            </a:extLst>
          </p:cNvPr>
          <p:cNvSpPr txBox="1"/>
          <p:nvPr/>
        </p:nvSpPr>
        <p:spPr>
          <a:xfrm>
            <a:off x="4745679" y="3407441"/>
            <a:ext cx="609452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Чеканной медью и старой бронзой украшает осень яблони и груши степных садов.</a:t>
            </a:r>
            <a:endParaRPr lang="ru-RU" sz="2000" b="1" dirty="0"/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7F3333B6-C6F0-4259-B521-5520F993788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1391" y="1125660"/>
            <a:ext cx="2173520" cy="217683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D71DFCF0-6129-435F-9116-1B1F27540CA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1915" y="1155025"/>
            <a:ext cx="2243442" cy="217683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3480CED2-7B8E-4118-9AAF-DDDD453E7854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81237" y="4190910"/>
            <a:ext cx="3482933" cy="217683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65F2B0D5-6054-43C2-9EDE-4611F21709A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5215" y="4190909"/>
            <a:ext cx="3502241" cy="217683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25780945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ADCD616E-0504-423F-B29E-EA461F7AF4A1}"/>
              </a:ext>
            </a:extLst>
          </p:cNvPr>
          <p:cNvSpPr txBox="1"/>
          <p:nvPr/>
        </p:nvSpPr>
        <p:spPr>
          <a:xfrm>
            <a:off x="426682" y="4570450"/>
            <a:ext cx="5102441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40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Дамская шляпка</a:t>
            </a:r>
          </a:p>
          <a:p>
            <a:endParaRPr lang="ru-RU" sz="2800" b="1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endParaRPr lang="ru-RU" sz="2800" b="1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55BE53A8-FDFB-4131-A1CD-5B0237C7B36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955807" cy="4466855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368336A2-1957-405D-895D-611627EA1A1E}"/>
              </a:ext>
            </a:extLst>
          </p:cNvPr>
          <p:cNvSpPr txBox="1"/>
          <p:nvPr/>
        </p:nvSpPr>
        <p:spPr>
          <a:xfrm>
            <a:off x="7223927" y="4599880"/>
            <a:ext cx="4203388" cy="7554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ru-RU" sz="40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Шляпка гриба</a:t>
            </a:r>
            <a:endParaRPr lang="ru-RU" sz="40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07502953-11FA-4DC4-84DF-CA7C0215745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6120" y="665085"/>
            <a:ext cx="3719003" cy="37190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738845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FCFD2185-55D8-47A7-BDAE-0ACE5EBCE54D}"/>
              </a:ext>
            </a:extLst>
          </p:cNvPr>
          <p:cNvSpPr txBox="1"/>
          <p:nvPr/>
        </p:nvSpPr>
        <p:spPr>
          <a:xfrm>
            <a:off x="969886" y="5121666"/>
            <a:ext cx="418804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40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Золотые серьги</a:t>
            </a:r>
            <a:endParaRPr lang="ru-RU" sz="4000" b="1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CA358807-8D17-4FE6-A62D-F6BD8D74D85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402" y="514165"/>
            <a:ext cx="4377524" cy="4377524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F430647A-F2A7-4B2B-9B06-1169D80FEA3D}"/>
              </a:ext>
            </a:extLst>
          </p:cNvPr>
          <p:cNvSpPr txBox="1"/>
          <p:nvPr/>
        </p:nvSpPr>
        <p:spPr>
          <a:xfrm>
            <a:off x="7034074" y="5074152"/>
            <a:ext cx="4188040" cy="7554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ru-RU" sz="40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Серьги берёзы</a:t>
            </a:r>
            <a:endParaRPr lang="ru-RU" sz="40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0284D0D4-A9A2-447B-B1B6-0E721AF0FEA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25514" y="539436"/>
            <a:ext cx="4188040" cy="441397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66169223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CC4C4BDA-37A0-4E98-AB41-AE2F17F63EE8}"/>
              </a:ext>
            </a:extLst>
          </p:cNvPr>
          <p:cNvSpPr txBox="1"/>
          <p:nvPr/>
        </p:nvSpPr>
        <p:spPr>
          <a:xfrm>
            <a:off x="6509551" y="5430173"/>
            <a:ext cx="6094520" cy="7554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ru-RU" sz="40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Цветочный ковер</a:t>
            </a:r>
            <a:endParaRPr lang="ru-RU" sz="40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7AE2F0B-3A18-4627-8D3C-5B7F32C56A2F}"/>
              </a:ext>
            </a:extLst>
          </p:cNvPr>
          <p:cNvSpPr txBox="1"/>
          <p:nvPr/>
        </p:nvSpPr>
        <p:spPr>
          <a:xfrm>
            <a:off x="783454" y="5430173"/>
            <a:ext cx="609452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40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Шерстяной ковёр</a:t>
            </a:r>
            <a:endParaRPr lang="ru-RU" sz="4000" b="1" dirty="0"/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AA47ADDB-F839-4759-A670-14202376556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956" y="1658555"/>
            <a:ext cx="5118301" cy="275364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BF4A5D38-2D8F-489F-B5C7-A43594F2AD5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1331643"/>
            <a:ext cx="5118301" cy="340746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52773130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65C81B1D-8B2A-425F-B6FE-4CBDA40009F6}"/>
              </a:ext>
            </a:extLst>
          </p:cNvPr>
          <p:cNvSpPr txBox="1"/>
          <p:nvPr/>
        </p:nvSpPr>
        <p:spPr>
          <a:xfrm>
            <a:off x="330693" y="5608013"/>
            <a:ext cx="609452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40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Шершавый язык</a:t>
            </a:r>
            <a:endParaRPr lang="ru-RU" sz="4000" b="1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0E5AC56-30C0-4EE1-8D44-91380335688C}"/>
              </a:ext>
            </a:extLst>
          </p:cNvPr>
          <p:cNvSpPr txBox="1"/>
          <p:nvPr/>
        </p:nvSpPr>
        <p:spPr>
          <a:xfrm>
            <a:off x="7224203" y="5560499"/>
            <a:ext cx="6094520" cy="7554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ru-RU" sz="40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Языки пламени</a:t>
            </a:r>
            <a:endParaRPr lang="ru-RU" sz="40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5191EB67-5A1B-4E16-A0A4-F7E8885280F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693" y="1766657"/>
            <a:ext cx="4736725" cy="31604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9CC58946-5E27-439A-8B5B-EB5C3F28519B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23557" y="1766657"/>
            <a:ext cx="4696644" cy="31604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76200160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2BBD0E5E-CCE1-4454-BC46-53FFB25D2E3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84085"/>
            <a:ext cx="12192000" cy="78301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458081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9BA8130B-1282-449B-9EF7-92C1D923875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48870" y="66583"/>
            <a:ext cx="4367813" cy="327586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D0D42550-45FB-4B57-8FBA-6870F20D614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48870" y="3515557"/>
            <a:ext cx="4367813" cy="327586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CB39BF51-FE21-4FE0-8861-58505DC69109}"/>
              </a:ext>
            </a:extLst>
          </p:cNvPr>
          <p:cNvSpPr txBox="1"/>
          <p:nvPr/>
        </p:nvSpPr>
        <p:spPr>
          <a:xfrm>
            <a:off x="135383" y="66583"/>
            <a:ext cx="6460726" cy="649408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1)</a:t>
            </a:r>
            <a:r>
              <a:rPr lang="ru-RU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Осень – великолепная художница.2) Спокойно и нежно желтеют березы и липы. 3)Густо-пунцовой становится листва рябины и вишни. 4)Чеканной медью и старой бронзой украшает осень яблони и груши степных садов. 5)До снежного ноября простоят в своей коричневато-желтой листве каштаны. 6)А на опушках лесных полос холодными кострами вспыхивают жерделы…</a:t>
            </a:r>
          </a:p>
          <a:p>
            <a:r>
              <a:rPr lang="ru-RU" sz="32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                          </a:t>
            </a:r>
            <a:r>
              <a:rPr lang="ru-RU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Г. </a:t>
            </a:r>
            <a:r>
              <a:rPr lang="ru-RU" sz="3200" dirty="0">
                <a:latin typeface="Times New Roman" panose="02020603050405020304" pitchFamily="18" charset="0"/>
                <a:ea typeface="Calibri" panose="020F0502020204030204" pitchFamily="34" charset="0"/>
              </a:rPr>
              <a:t>С.</a:t>
            </a:r>
            <a:r>
              <a:rPr lang="ru-RU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Колесников 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3309617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F8918CBE-97E0-465B-A02D-CC6EA7CEA350}"/>
              </a:ext>
            </a:extLst>
          </p:cNvPr>
          <p:cNvSpPr txBox="1"/>
          <p:nvPr/>
        </p:nvSpPr>
        <p:spPr>
          <a:xfrm>
            <a:off x="221941" y="511738"/>
            <a:ext cx="11443317" cy="388087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2400" b="1" dirty="0">
                <a:solidFill>
                  <a:srgbClr val="454645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Часть речи, которая обозначает предмет, явление называется_____________. </a:t>
            </a:r>
            <a:r>
              <a:rPr lang="ru-RU" sz="2400" b="1" dirty="0">
                <a:solidFill>
                  <a:srgbClr val="454645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</a:t>
            </a:r>
            <a:r>
              <a:rPr lang="ru-RU" sz="2400" b="1" dirty="0">
                <a:solidFill>
                  <a:srgbClr val="454645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твечает на </a:t>
            </a:r>
            <a:r>
              <a:rPr lang="ru-RU" sz="2400" b="1" dirty="0" err="1">
                <a:solidFill>
                  <a:srgbClr val="454645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вопросы__________________.Эта</a:t>
            </a:r>
            <a:r>
              <a:rPr lang="ru-RU" sz="2400" b="1" dirty="0">
                <a:solidFill>
                  <a:srgbClr val="454645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часть речи изменяется по _________________ ,______________, __________________.Изменение по падежам называется ________________.Слова ,которые обозначают названия городов, географических объектов, журналов ,газет ,книг, фамилии ,имена, клички животных – это________________ _________________,а весна, кружка-_______________ __________.Собака -это __________предмет, а стол____________ предмет. В предложении эта часть речи может быть__________________</a:t>
            </a:r>
            <a:r>
              <a:rPr lang="ru-RU" sz="2400" b="1" dirty="0">
                <a:solidFill>
                  <a:srgbClr val="454645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,___________,________________,________________</a:t>
            </a:r>
            <a:r>
              <a:rPr lang="ru-RU" sz="2400" b="1" dirty="0">
                <a:solidFill>
                  <a:srgbClr val="454645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ru-RU" sz="2400" b="1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8894267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3DE05952-98A4-4F2D-BE52-1207F91B6C78}"/>
              </a:ext>
            </a:extLst>
          </p:cNvPr>
          <p:cNvSpPr txBox="1"/>
          <p:nvPr/>
        </p:nvSpPr>
        <p:spPr>
          <a:xfrm>
            <a:off x="135383" y="66583"/>
            <a:ext cx="6460726" cy="649408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1)</a:t>
            </a:r>
            <a:r>
              <a:rPr lang="ru-RU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Осень – великолепная </a:t>
            </a:r>
            <a:r>
              <a:rPr lang="ru-RU" sz="32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художница</a:t>
            </a:r>
            <a:r>
              <a:rPr lang="ru-RU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.2) Спокойно и нежно желтеют березы и липы. 3)Густо-пунцовой становится листва рябины и вишни. 4)</a:t>
            </a:r>
            <a:r>
              <a:rPr lang="ru-RU" sz="32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Чеканной</a:t>
            </a:r>
            <a:r>
              <a:rPr lang="ru-RU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32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медью</a:t>
            </a:r>
            <a:r>
              <a:rPr lang="ru-RU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и </a:t>
            </a:r>
            <a:r>
              <a:rPr lang="ru-RU" sz="32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старой</a:t>
            </a:r>
            <a:r>
              <a:rPr lang="ru-RU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32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бронзой</a:t>
            </a:r>
            <a:r>
              <a:rPr lang="ru-RU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украшает осень яблони и груши степных садов. 5)До снежного ноября простоят в своей коричневато-желтой листве каштаны. 6)А на опушках </a:t>
            </a:r>
            <a:r>
              <a:rPr lang="ru-RU" sz="32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лесных полос </a:t>
            </a:r>
            <a:r>
              <a:rPr lang="ru-RU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холодными </a:t>
            </a:r>
            <a:r>
              <a:rPr lang="ru-RU" sz="32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кострами</a:t>
            </a:r>
            <a:r>
              <a:rPr lang="ru-RU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вспыхивают жерделы…</a:t>
            </a:r>
          </a:p>
          <a:p>
            <a:r>
              <a:rPr lang="ru-RU" sz="32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                          </a:t>
            </a:r>
            <a:r>
              <a:rPr lang="ru-RU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Г. </a:t>
            </a:r>
            <a:r>
              <a:rPr lang="ru-RU" sz="3200" dirty="0">
                <a:latin typeface="Times New Roman" panose="02020603050405020304" pitchFamily="18" charset="0"/>
                <a:ea typeface="Calibri" panose="020F0502020204030204" pitchFamily="34" charset="0"/>
              </a:rPr>
              <a:t>С.</a:t>
            </a:r>
            <a:r>
              <a:rPr lang="ru-RU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Колесников </a:t>
            </a:r>
            <a:endParaRPr lang="ru-RU" sz="3200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9BA8130B-1282-449B-9EF7-92C1D923875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48870" y="66583"/>
            <a:ext cx="4367813" cy="327586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D0D42550-45FB-4B57-8FBA-6870F20D614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48870" y="3515557"/>
            <a:ext cx="4367813" cy="327586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59619229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B7AA5911-B6DF-43B3-B219-49227C22FC9C}"/>
              </a:ext>
            </a:extLst>
          </p:cNvPr>
          <p:cNvSpPr txBox="1"/>
          <p:nvPr/>
        </p:nvSpPr>
        <p:spPr>
          <a:xfrm>
            <a:off x="3166369" y="-7583"/>
            <a:ext cx="607232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 Black" panose="020B0A04020102020204" pitchFamily="34" charset="0"/>
              </a:rPr>
              <a:t>ПАРКОВКА ИДЕЙ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6B43624E-2DF2-4085-B576-E0185EDBD516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3336" y="573827"/>
            <a:ext cx="1135601" cy="1135601"/>
          </a:xfrm>
          <a:prstGeom prst="rect">
            <a:avLst/>
          </a:prstGeom>
        </p:spPr>
      </p:pic>
      <p:graphicFrame>
        <p:nvGraphicFramePr>
          <p:cNvPr id="10" name="Таблица 9">
            <a:extLst>
              <a:ext uri="{FF2B5EF4-FFF2-40B4-BE49-F238E27FC236}">
                <a16:creationId xmlns:a16="http://schemas.microsoft.com/office/drawing/2014/main" id="{EC9E8B05-963F-4D4F-827B-D330B6063B6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07396512"/>
              </p:ext>
            </p:extLst>
          </p:nvPr>
        </p:nvGraphicFramePr>
        <p:xfrm>
          <a:off x="2006353" y="1802644"/>
          <a:ext cx="7741328" cy="5015406"/>
        </p:xfrm>
        <a:graphic>
          <a:graphicData uri="http://schemas.openxmlformats.org/drawingml/2006/table">
            <a:tbl>
              <a:tblPr/>
              <a:tblGrid>
                <a:gridCol w="7741328">
                  <a:extLst>
                    <a:ext uri="{9D8B030D-6E8A-4147-A177-3AD203B41FA5}">
                      <a16:colId xmlns:a16="http://schemas.microsoft.com/office/drawing/2014/main" val="565374252"/>
                    </a:ext>
                  </a:extLst>
                </a:gridCol>
              </a:tblGrid>
              <a:tr h="5015406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57150" cmpd="sng">
                      <a:solidFill>
                        <a:schemeClr val="tx1"/>
                      </a:solidFill>
                      <a:prstDash val="solid"/>
                    </a:lnL>
                    <a:lnR w="57150" cmpd="sng">
                      <a:solidFill>
                        <a:schemeClr val="tx1"/>
                      </a:solidFill>
                      <a:prstDash val="solid"/>
                    </a:lnR>
                    <a:lnT w="57150" cmpd="sng">
                      <a:solidFill>
                        <a:schemeClr val="tx1"/>
                      </a:solidFill>
                      <a:prstDash val="solid"/>
                    </a:lnT>
                    <a:lnB w="5715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88935835"/>
                  </a:ext>
                </a:extLst>
              </a:tr>
            </a:tbl>
          </a:graphicData>
        </a:graphic>
      </p:graphicFrame>
      <p:graphicFrame>
        <p:nvGraphicFramePr>
          <p:cNvPr id="12" name="Таблица 11">
            <a:extLst>
              <a:ext uri="{FF2B5EF4-FFF2-40B4-BE49-F238E27FC236}">
                <a16:creationId xmlns:a16="http://schemas.microsoft.com/office/drawing/2014/main" id="{E899FB2B-A178-42BE-856F-FEAE70C5613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36458475"/>
              </p:ext>
            </p:extLst>
          </p:nvPr>
        </p:nvGraphicFramePr>
        <p:xfrm>
          <a:off x="5841507" y="1873188"/>
          <a:ext cx="208280" cy="4944862"/>
        </p:xfrm>
        <a:graphic>
          <a:graphicData uri="http://schemas.openxmlformats.org/drawingml/2006/table">
            <a:tbl>
              <a:tblPr/>
              <a:tblGrid>
                <a:gridCol w="208280">
                  <a:extLst>
                    <a:ext uri="{9D8B030D-6E8A-4147-A177-3AD203B41FA5}">
                      <a16:colId xmlns:a16="http://schemas.microsoft.com/office/drawing/2014/main" val="3439482004"/>
                    </a:ext>
                  </a:extLst>
                </a:gridCol>
              </a:tblGrid>
              <a:tr h="4944862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57150" cmpd="sng">
                      <a:solidFill>
                        <a:schemeClr val="tx1"/>
                      </a:solidFill>
                      <a:prstDash val="solid"/>
                    </a:lnL>
                    <a:lnR w="57150" cmpd="sng">
                      <a:noFill/>
                      <a:prstDash val="solid"/>
                    </a:lnR>
                    <a:lnT w="57150" cmpd="sng">
                      <a:solidFill>
                        <a:schemeClr val="tx1"/>
                      </a:solidFill>
                      <a:prstDash val="solid"/>
                    </a:lnT>
                    <a:lnB w="5715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33595295"/>
                  </a:ext>
                </a:extLst>
              </a:tr>
            </a:tbl>
          </a:graphicData>
        </a:graphic>
      </p:graphicFrame>
      <p:graphicFrame>
        <p:nvGraphicFramePr>
          <p:cNvPr id="13" name="Таблица 12">
            <a:extLst>
              <a:ext uri="{FF2B5EF4-FFF2-40B4-BE49-F238E27FC236}">
                <a16:creationId xmlns:a16="http://schemas.microsoft.com/office/drawing/2014/main" id="{9916AC09-9E6E-44B8-8056-91E59077BCD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87145786"/>
              </p:ext>
            </p:extLst>
          </p:nvPr>
        </p:nvGraphicFramePr>
        <p:xfrm>
          <a:off x="2006353" y="4270159"/>
          <a:ext cx="7759084" cy="365760"/>
        </p:xfrm>
        <a:graphic>
          <a:graphicData uri="http://schemas.openxmlformats.org/drawingml/2006/table">
            <a:tbl>
              <a:tblPr/>
              <a:tblGrid>
                <a:gridCol w="7759084">
                  <a:extLst>
                    <a:ext uri="{9D8B030D-6E8A-4147-A177-3AD203B41FA5}">
                      <a16:colId xmlns:a16="http://schemas.microsoft.com/office/drawing/2014/main" val="3997313584"/>
                    </a:ext>
                  </a:extLst>
                </a:gridCol>
              </a:tblGrid>
              <a:tr h="177554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57150" cmpd="sng">
                      <a:solidFill>
                        <a:schemeClr val="tx1"/>
                      </a:solidFill>
                      <a:prstDash val="solid"/>
                    </a:lnL>
                    <a:lnR w="57150" cmpd="sng">
                      <a:noFill/>
                      <a:prstDash val="solid"/>
                    </a:lnR>
                    <a:lnT w="57150" cmpd="sng">
                      <a:solidFill>
                        <a:schemeClr val="tx1"/>
                      </a:solidFill>
                      <a:prstDash val="solid"/>
                    </a:lnT>
                    <a:lnB w="57150" cmpd="sng">
                      <a:noFill/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18247058"/>
                  </a:ext>
                </a:extLst>
              </a:tr>
            </a:tbl>
          </a:graphicData>
        </a:graphic>
      </p:graphicFrame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228C157E-86CA-4C79-AA39-22D0FFDAC906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0618" y="1914085"/>
            <a:ext cx="928870" cy="928870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1CCC5773-7392-46A4-A315-A7FD974CA42F}"/>
              </a:ext>
            </a:extLst>
          </p:cNvPr>
          <p:cNvSpPr txBox="1"/>
          <p:nvPr/>
        </p:nvSpPr>
        <p:spPr>
          <a:xfrm>
            <a:off x="2492578" y="3410309"/>
            <a:ext cx="286270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>
                <a:solidFill>
                  <a:srgbClr val="C00000"/>
                </a:solidFill>
                <a:latin typeface="Arial Black" panose="020B0A04020102020204" pitchFamily="34" charset="0"/>
              </a:rPr>
              <a:t>Что у меня сейчас получается хорошо?</a:t>
            </a:r>
          </a:p>
        </p:txBody>
      </p:sp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1C60133E-04DF-4C6A-A4D6-A21BCF942C7B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7916" y="1842594"/>
            <a:ext cx="1157447" cy="1023250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5D4393FC-A1B7-499D-9759-2BB8EAF420DB}"/>
              </a:ext>
            </a:extLst>
          </p:cNvPr>
          <p:cNvSpPr txBox="1"/>
          <p:nvPr/>
        </p:nvSpPr>
        <p:spPr>
          <a:xfrm>
            <a:off x="6540106" y="3316041"/>
            <a:ext cx="276095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>
                <a:solidFill>
                  <a:srgbClr val="C00000"/>
                </a:solidFill>
                <a:latin typeface="Arial Black" panose="020B0A04020102020204" pitchFamily="34" charset="0"/>
              </a:rPr>
              <a:t>Что хотелось бы поменять и сделать иначе?</a:t>
            </a:r>
          </a:p>
        </p:txBody>
      </p:sp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E65C7D84-630D-4519-ABB6-CFDBB794B4B8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8291" y="4351894"/>
            <a:ext cx="916727" cy="916727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A90E81CB-41A3-4AE9-8427-51EBC18AD608}"/>
              </a:ext>
            </a:extLst>
          </p:cNvPr>
          <p:cNvSpPr txBox="1"/>
          <p:nvPr/>
        </p:nvSpPr>
        <p:spPr>
          <a:xfrm>
            <a:off x="2492578" y="6084095"/>
            <a:ext cx="291618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dirty="0">
                <a:solidFill>
                  <a:srgbClr val="C00000"/>
                </a:solidFill>
                <a:latin typeface="Arial Black" panose="020B0A04020102020204" pitchFamily="34" charset="0"/>
              </a:rPr>
              <a:t>Какие у меня вопросы?</a:t>
            </a:r>
          </a:p>
        </p:txBody>
      </p:sp>
      <p:pic>
        <p:nvPicPr>
          <p:cNvPr id="24" name="Рисунок 23">
            <a:extLst>
              <a:ext uri="{FF2B5EF4-FFF2-40B4-BE49-F238E27FC236}">
                <a16:creationId xmlns:a16="http://schemas.microsoft.com/office/drawing/2014/main" id="{5A3D9355-DF73-4C7C-9006-F00F5A42A3A8}"/>
              </a:ext>
            </a:extLst>
          </p:cNvPr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2185" y="4371869"/>
            <a:ext cx="916727" cy="916727"/>
          </a:xfrm>
          <a:prstGeom prst="rect">
            <a:avLst/>
          </a:prstGeom>
        </p:spPr>
      </p:pic>
      <p:sp>
        <p:nvSpPr>
          <p:cNvPr id="25" name="TextBox 24">
            <a:extLst>
              <a:ext uri="{FF2B5EF4-FFF2-40B4-BE49-F238E27FC236}">
                <a16:creationId xmlns:a16="http://schemas.microsoft.com/office/drawing/2014/main" id="{C30661F4-659E-4977-A3F0-CFF6F9AD0900}"/>
              </a:ext>
            </a:extLst>
          </p:cNvPr>
          <p:cNvSpPr txBox="1"/>
          <p:nvPr/>
        </p:nvSpPr>
        <p:spPr>
          <a:xfrm>
            <a:off x="6118761" y="5960984"/>
            <a:ext cx="35421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>
                <a:solidFill>
                  <a:srgbClr val="C00000"/>
                </a:solidFill>
                <a:latin typeface="Arial Black" panose="020B0A04020102020204" pitchFamily="34" charset="0"/>
              </a:rPr>
              <a:t>Что я сегодня узнал/узнала удивительного?</a:t>
            </a:r>
          </a:p>
        </p:txBody>
      </p:sp>
    </p:spTree>
    <p:extLst>
      <p:ext uri="{BB962C8B-B14F-4D97-AF65-F5344CB8AC3E}">
        <p14:creationId xmlns:p14="http://schemas.microsoft.com/office/powerpoint/2010/main" val="344762350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F9F88489-469A-4198-9D78-430BBE3CB40C}"/>
              </a:ext>
            </a:extLst>
          </p:cNvPr>
          <p:cNvSpPr txBox="1"/>
          <p:nvPr/>
        </p:nvSpPr>
        <p:spPr>
          <a:xfrm>
            <a:off x="674703" y="1241723"/>
            <a:ext cx="10014012" cy="51737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2800" dirty="0">
                <a:solidFill>
                  <a:srgbClr val="00B050"/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</a:t>
            </a:r>
            <a:r>
              <a:rPr lang="ru-RU" sz="2800" dirty="0">
                <a:solidFill>
                  <a:srgbClr val="00B050"/>
                </a:solidFill>
                <a:effectLst/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оставить текст из 2-3 предложений на тему     « Золотая осень»: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2800" dirty="0">
                <a:effectLst/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1.Чтобы в тексте все существительные начинались с буквы «С»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2800" dirty="0">
                <a:effectLst/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2.Чтобы весь тест состоял только из существительных.</a:t>
            </a:r>
          </a:p>
          <a:p>
            <a:r>
              <a:rPr lang="ru-RU" sz="2800" dirty="0">
                <a:effectLst/>
                <a:latin typeface="Arial Black" panose="020B0A04020102020204" pitchFamily="34" charset="0"/>
                <a:ea typeface="Calibri" panose="020F0502020204030204" pitchFamily="34" charset="0"/>
              </a:rPr>
              <a:t>3.Чтобы в тексте было 2-3 метафоры с существительными</a:t>
            </a:r>
          </a:p>
          <a:p>
            <a:endParaRPr lang="ru-RU" sz="2800" dirty="0">
              <a:effectLst/>
              <a:latin typeface="Arial Black" panose="020B0A04020102020204" pitchFamily="34" charset="0"/>
              <a:ea typeface="Calibri" panose="020F0502020204030204" pitchFamily="34" charset="0"/>
            </a:endParaRPr>
          </a:p>
          <a:p>
            <a:r>
              <a:rPr lang="ru-RU" sz="2800" dirty="0">
                <a:solidFill>
                  <a:srgbClr val="00B050"/>
                </a:solidFill>
                <a:latin typeface="Arial Black" panose="020B0A04020102020204" pitchFamily="34" charset="0"/>
              </a:rPr>
              <a:t>Любое из трех заданий на выбор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6A727D1-0430-4309-8E5E-7873F6B15B92}"/>
              </a:ext>
            </a:extLst>
          </p:cNvPr>
          <p:cNvSpPr txBox="1"/>
          <p:nvPr/>
        </p:nvSpPr>
        <p:spPr>
          <a:xfrm>
            <a:off x="3266983" y="656948"/>
            <a:ext cx="534793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>
                <a:solidFill>
                  <a:srgbClr val="FF0000"/>
                </a:solidFill>
                <a:latin typeface="Arial Black" panose="020B0A04020102020204" pitchFamily="34" charset="0"/>
              </a:rPr>
              <a:t>ДОМАШНЕЕ ЗАДАНИЕ</a:t>
            </a:r>
          </a:p>
        </p:txBody>
      </p:sp>
    </p:spTree>
    <p:extLst>
      <p:ext uri="{BB962C8B-B14F-4D97-AF65-F5344CB8AC3E}">
        <p14:creationId xmlns:p14="http://schemas.microsoft.com/office/powerpoint/2010/main" val="221515172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AB249D2A-DF62-4819-9B17-DB97F0CCF8B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437129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43D5B3BB-47FA-4A14-8AE8-D59D9413C41E}"/>
              </a:ext>
            </a:extLst>
          </p:cNvPr>
          <p:cNvSpPr txBox="1"/>
          <p:nvPr/>
        </p:nvSpPr>
        <p:spPr>
          <a:xfrm>
            <a:off x="221941" y="511738"/>
            <a:ext cx="11443317" cy="430560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2400" b="1" dirty="0">
                <a:solidFill>
                  <a:srgbClr val="454645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Часть речи, которая обозначает предмет, явление называется </a:t>
            </a:r>
            <a:r>
              <a:rPr lang="ru-RU" sz="24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СУЩЕСТВИТЕЛЬНЫМ </a:t>
            </a:r>
            <a:r>
              <a:rPr lang="ru-RU" sz="2400" b="1" dirty="0">
                <a:solidFill>
                  <a:srgbClr val="454645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ru-RU" sz="2400" b="1" dirty="0">
                <a:solidFill>
                  <a:srgbClr val="454645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</a:t>
            </a:r>
            <a:r>
              <a:rPr lang="ru-RU" sz="2400" b="1" dirty="0">
                <a:solidFill>
                  <a:srgbClr val="454645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твечает на вопросы </a:t>
            </a:r>
            <a:r>
              <a:rPr lang="ru-RU" sz="24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КТО? </a:t>
            </a:r>
            <a:r>
              <a:rPr lang="ru-RU" sz="24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ЧТО? </a:t>
            </a:r>
            <a:r>
              <a:rPr lang="ru-RU" sz="2400" b="1" dirty="0">
                <a:solidFill>
                  <a:srgbClr val="454645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Эта</a:t>
            </a:r>
            <a:r>
              <a:rPr lang="ru-RU" sz="2400" b="1" dirty="0">
                <a:solidFill>
                  <a:srgbClr val="454645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часть речи изменяется по </a:t>
            </a:r>
            <a:r>
              <a:rPr lang="ru-RU" sz="24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ПАДЕЖАМ, РОДАМ ,ЧИСЛАМ</a:t>
            </a:r>
            <a:r>
              <a:rPr lang="ru-RU" sz="2400" b="1" dirty="0">
                <a:solidFill>
                  <a:srgbClr val="454645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Изменение по падежам называется </a:t>
            </a:r>
            <a:r>
              <a:rPr lang="ru-RU" sz="24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СКЛОНЕНИЕМ</a:t>
            </a:r>
            <a:r>
              <a:rPr lang="ru-RU" sz="2400" b="1" dirty="0">
                <a:solidFill>
                  <a:srgbClr val="454645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Слова ,которые обозначают названия городов, географических объектов, журналов ,газет ,книг, фамилии ,имена, клички животных – это </a:t>
            </a:r>
            <a:r>
              <a:rPr lang="ru-RU" sz="2400" dirty="0">
                <a:solidFill>
                  <a:srgbClr val="454645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СОБСТВЕННЫЕ СУЩЕСТВИТЕЛЬНЫЕ</a:t>
            </a:r>
            <a:r>
              <a:rPr lang="ru-RU" sz="2400" b="1" dirty="0">
                <a:solidFill>
                  <a:srgbClr val="454645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а весна, кружка-</a:t>
            </a:r>
            <a:r>
              <a:rPr lang="ru-RU" sz="24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НАРИЦАТЕЛЬНЫЕ СУЩЕСТВИТЕЛЬНЫЕ</a:t>
            </a:r>
            <a:r>
              <a:rPr lang="ru-RU" sz="2400" b="1" dirty="0">
                <a:solidFill>
                  <a:srgbClr val="454645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Собака -это </a:t>
            </a:r>
            <a:r>
              <a:rPr lang="ru-RU" sz="24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ОДУШЕВЛЕННЫЙ </a:t>
            </a:r>
            <a:r>
              <a:rPr lang="ru-RU" sz="2400" b="1" dirty="0">
                <a:solidFill>
                  <a:srgbClr val="454645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предмет, а стол </a:t>
            </a:r>
            <a:r>
              <a:rPr lang="ru-RU" sz="24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НЕОДУШЕВЛЕННЫЙ </a:t>
            </a:r>
            <a:r>
              <a:rPr lang="ru-RU" sz="2400" b="1" dirty="0">
                <a:solidFill>
                  <a:srgbClr val="454645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предмет. В предложении эта часть речи может быть </a:t>
            </a:r>
            <a:r>
              <a:rPr lang="ru-RU" sz="24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ПОДЛЕЖАЩИМ, СКАЗУЕМЫМ, ДОПОЛНЕНИЕМ, ОБСТОЯТЕЛЬСТВОМ</a:t>
            </a:r>
            <a:r>
              <a:rPr lang="ru-RU" sz="2400" b="1" dirty="0">
                <a:solidFill>
                  <a:srgbClr val="454645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ru-RU" sz="2400" b="1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2934592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7722CB9A-4BFE-465E-BFE4-1FC9E0B4E7DD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2509" y="3825733"/>
            <a:ext cx="1495334" cy="1399438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50E89AD4-425C-40AA-8008-3CB957BBB35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3060" y="-30221"/>
            <a:ext cx="5345880" cy="6858000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3E5AC1CF-2AF4-4809-894C-1A080F868DE2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3060" y="798990"/>
            <a:ext cx="825283" cy="772357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D33E845F-0161-45A2-84C2-5E339EC56071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5359423">
            <a:off x="8229855" y="1580226"/>
            <a:ext cx="939115" cy="878889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A3796E54-45C9-4D53-A685-B588F4365E16}"/>
              </a:ext>
            </a:extLst>
          </p:cNvPr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9011" y="2494625"/>
            <a:ext cx="926690" cy="867261"/>
          </a:xfrm>
          <a:prstGeom prst="rect">
            <a:avLst/>
          </a:prstGeom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DFE20DF5-0276-4BF4-8E84-6E2E1FBB3C56}"/>
              </a:ext>
            </a:extLst>
          </p:cNvPr>
          <p:cNvPicPr>
            <a:picLocks noChangeAspect="1"/>
          </p:cNvPicPr>
          <p:nvPr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5298180">
            <a:off x="7380080" y="3160758"/>
            <a:ext cx="1158290" cy="1084009"/>
          </a:xfrm>
          <a:prstGeom prst="rect">
            <a:avLst/>
          </a:prstGeom>
        </p:spPr>
      </p:pic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AAD1CA5E-EF3E-4E20-B548-06AAAD5849DC}"/>
              </a:ext>
            </a:extLst>
          </p:cNvPr>
          <p:cNvPicPr>
            <a:picLocks noChangeAspect="1"/>
          </p:cNvPicPr>
          <p:nvPr/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4323816">
            <a:off x="8150270" y="274577"/>
            <a:ext cx="1025410" cy="959650"/>
          </a:xfrm>
          <a:prstGeom prst="rect">
            <a:avLst/>
          </a:prstGeom>
        </p:spPr>
      </p:pic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D2809480-CB35-4DD6-AB3F-7C982C108DCF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25169" y="5421771"/>
            <a:ext cx="1498790" cy="1402672"/>
          </a:xfrm>
          <a:prstGeom prst="rect">
            <a:avLst/>
          </a:prstGeom>
        </p:spPr>
      </p:pic>
      <p:pic>
        <p:nvPicPr>
          <p:cNvPr id="23" name="Рисунок 22">
            <a:extLst>
              <a:ext uri="{FF2B5EF4-FFF2-40B4-BE49-F238E27FC236}">
                <a16:creationId xmlns:a16="http://schemas.microsoft.com/office/drawing/2014/main" id="{1A522A9E-01C0-45B6-8A41-46F52E868CAB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3836927">
            <a:off x="7260006" y="5031191"/>
            <a:ext cx="1557586" cy="1457697"/>
          </a:xfrm>
          <a:prstGeom prst="rect">
            <a:avLst/>
          </a:prstGeom>
        </p:spPr>
      </p:pic>
      <p:pic>
        <p:nvPicPr>
          <p:cNvPr id="25" name="Рисунок 24">
            <a:extLst>
              <a:ext uri="{FF2B5EF4-FFF2-40B4-BE49-F238E27FC236}">
                <a16:creationId xmlns:a16="http://schemas.microsoft.com/office/drawing/2014/main" id="{F6E6DCB0-F90E-4753-8007-ABA3B7192EDE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4000096">
            <a:off x="9616827" y="5379928"/>
            <a:ext cx="1468769" cy="1374576"/>
          </a:xfrm>
          <a:prstGeom prst="rect">
            <a:avLst/>
          </a:prstGeom>
        </p:spPr>
      </p:pic>
      <p:sp>
        <p:nvSpPr>
          <p:cNvPr id="26" name="TextBox 25">
            <a:extLst>
              <a:ext uri="{FF2B5EF4-FFF2-40B4-BE49-F238E27FC236}">
                <a16:creationId xmlns:a16="http://schemas.microsoft.com/office/drawing/2014/main" id="{B8CE6D0E-143C-4642-97D2-49A9496B57F7}"/>
              </a:ext>
            </a:extLst>
          </p:cNvPr>
          <p:cNvSpPr txBox="1"/>
          <p:nvPr/>
        </p:nvSpPr>
        <p:spPr>
          <a:xfrm>
            <a:off x="1997677" y="4304882"/>
            <a:ext cx="8579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/>
              <a:t>ОС..НЬ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02C17395-9916-4FA5-8B6C-EE2A9707B663}"/>
              </a:ext>
            </a:extLst>
          </p:cNvPr>
          <p:cNvSpPr txBox="1"/>
          <p:nvPr/>
        </p:nvSpPr>
        <p:spPr>
          <a:xfrm>
            <a:off x="7585837" y="5594503"/>
            <a:ext cx="9735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/>
              <a:t>Р..БИНА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E82278EB-F649-4636-B895-3E79195999A5}"/>
              </a:ext>
            </a:extLst>
          </p:cNvPr>
          <p:cNvSpPr txBox="1"/>
          <p:nvPr/>
        </p:nvSpPr>
        <p:spPr>
          <a:xfrm>
            <a:off x="9713857" y="5942302"/>
            <a:ext cx="12747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>
                <a:effectLst/>
                <a:ea typeface="Calibri" panose="020F0502020204030204" pitchFamily="34" charset="0"/>
              </a:rPr>
              <a:t>К..СТРАМИ</a:t>
            </a:r>
            <a:endParaRPr lang="ru-RU" b="1" dirty="0"/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7D10B7ED-2CF2-4379-9C5D-B22BBF339894}"/>
              </a:ext>
            </a:extLst>
          </p:cNvPr>
          <p:cNvSpPr txBox="1"/>
          <p:nvPr/>
        </p:nvSpPr>
        <p:spPr>
          <a:xfrm>
            <a:off x="4042334" y="6067216"/>
            <a:ext cx="1481625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600" b="1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Х..ЛОДНЫМИ</a:t>
            </a:r>
            <a:endParaRPr lang="ru-RU" sz="1600" b="1" dirty="0"/>
          </a:p>
        </p:txBody>
      </p:sp>
      <p:pic>
        <p:nvPicPr>
          <p:cNvPr id="32" name="Рисунок 31">
            <a:extLst>
              <a:ext uri="{FF2B5EF4-FFF2-40B4-BE49-F238E27FC236}">
                <a16:creationId xmlns:a16="http://schemas.microsoft.com/office/drawing/2014/main" id="{0AC8330C-742D-4540-A7D5-5E5F185A6D83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164" y="5043545"/>
            <a:ext cx="1966704" cy="1840579"/>
          </a:xfrm>
          <a:prstGeom prst="rect">
            <a:avLst/>
          </a:prstGeom>
        </p:spPr>
      </p:pic>
      <p:sp>
        <p:nvSpPr>
          <p:cNvPr id="34" name="TextBox 33">
            <a:extLst>
              <a:ext uri="{FF2B5EF4-FFF2-40B4-BE49-F238E27FC236}">
                <a16:creationId xmlns:a16="http://schemas.microsoft.com/office/drawing/2014/main" id="{974E55C0-B376-40B5-A5EF-9309C4EE11CD}"/>
              </a:ext>
            </a:extLst>
          </p:cNvPr>
          <p:cNvSpPr txBox="1"/>
          <p:nvPr/>
        </p:nvSpPr>
        <p:spPr>
          <a:xfrm>
            <a:off x="710989" y="5963834"/>
            <a:ext cx="1737804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4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В..ЛИКОЛЕПНАЯ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6" name="Рисунок 35">
            <a:extLst>
              <a:ext uri="{FF2B5EF4-FFF2-40B4-BE49-F238E27FC236}">
                <a16:creationId xmlns:a16="http://schemas.microsoft.com/office/drawing/2014/main" id="{C162148B-5A27-4828-AB2D-928DFC0B5DD5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3165" y="4060425"/>
            <a:ext cx="1498791" cy="1402673"/>
          </a:xfrm>
          <a:prstGeom prst="rect">
            <a:avLst/>
          </a:prstGeom>
        </p:spPr>
      </p:pic>
      <p:sp>
        <p:nvSpPr>
          <p:cNvPr id="38" name="TextBox 37">
            <a:extLst>
              <a:ext uri="{FF2B5EF4-FFF2-40B4-BE49-F238E27FC236}">
                <a16:creationId xmlns:a16="http://schemas.microsoft.com/office/drawing/2014/main" id="{95084417-83C7-48C4-B35F-1B3A96E590E7}"/>
              </a:ext>
            </a:extLst>
          </p:cNvPr>
          <p:cNvSpPr txBox="1"/>
          <p:nvPr/>
        </p:nvSpPr>
        <p:spPr>
          <a:xfrm>
            <a:off x="3338642" y="4560391"/>
            <a:ext cx="1132754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600" b="1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Ж..ЛТЕЮТ</a:t>
            </a:r>
            <a:endParaRPr lang="ru-RU" sz="1600" b="1" dirty="0"/>
          </a:p>
        </p:txBody>
      </p:sp>
      <p:pic>
        <p:nvPicPr>
          <p:cNvPr id="40" name="Рисунок 39">
            <a:extLst>
              <a:ext uri="{FF2B5EF4-FFF2-40B4-BE49-F238E27FC236}">
                <a16:creationId xmlns:a16="http://schemas.microsoft.com/office/drawing/2014/main" id="{B7DD9A16-B1A7-429A-A037-81EDAC44AA84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3522690">
            <a:off x="8618211" y="3741627"/>
            <a:ext cx="1679023" cy="1571347"/>
          </a:xfrm>
          <a:prstGeom prst="rect">
            <a:avLst/>
          </a:prstGeom>
        </p:spPr>
      </p:pic>
      <p:sp>
        <p:nvSpPr>
          <p:cNvPr id="42" name="TextBox 41">
            <a:extLst>
              <a:ext uri="{FF2B5EF4-FFF2-40B4-BE49-F238E27FC236}">
                <a16:creationId xmlns:a16="http://schemas.microsoft.com/office/drawing/2014/main" id="{58782F77-38C8-42D8-A467-013AC84AE001}"/>
              </a:ext>
            </a:extLst>
          </p:cNvPr>
          <p:cNvSpPr txBox="1"/>
          <p:nvPr/>
        </p:nvSpPr>
        <p:spPr>
          <a:xfrm>
            <a:off x="8968502" y="4442050"/>
            <a:ext cx="1201083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600" b="1" dirty="0">
                <a:effectLst/>
                <a:ea typeface="Calibri" panose="020F0502020204030204" pitchFamily="34" charset="0"/>
              </a:rPr>
              <a:t>ПРОСТ..ЯТ</a:t>
            </a:r>
            <a:endParaRPr lang="ru-RU" sz="1600" b="1" dirty="0"/>
          </a:p>
        </p:txBody>
      </p:sp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C2F6024D-3757-4555-B8B6-017A34AE49F6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97280" y="3359091"/>
            <a:ext cx="1582570" cy="1481079"/>
          </a:xfrm>
          <a:prstGeom prst="rect">
            <a:avLst/>
          </a:prstGeom>
        </p:spPr>
      </p:pic>
      <p:sp>
        <p:nvSpPr>
          <p:cNvPr id="24" name="TextBox 23">
            <a:extLst>
              <a:ext uri="{FF2B5EF4-FFF2-40B4-BE49-F238E27FC236}">
                <a16:creationId xmlns:a16="http://schemas.microsoft.com/office/drawing/2014/main" id="{9CA3A6B5-265A-453F-A66C-F78B05E7F64F}"/>
              </a:ext>
            </a:extLst>
          </p:cNvPr>
          <p:cNvSpPr txBox="1"/>
          <p:nvPr/>
        </p:nvSpPr>
        <p:spPr>
          <a:xfrm>
            <a:off x="10519552" y="3995532"/>
            <a:ext cx="3030828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600" b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Л</a:t>
            </a:r>
            <a:r>
              <a:rPr lang="ru-RU" sz="16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..</a:t>
            </a:r>
            <a:r>
              <a:rPr lang="ru-RU" sz="1600" b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СТВА</a:t>
            </a:r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209519271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FAF4DBB3-193C-417B-B043-310764C68E1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3020" y="472561"/>
            <a:ext cx="2988094" cy="2796466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D2C3FD54-16AC-41A7-A79D-1C298315CC49}"/>
              </a:ext>
            </a:extLst>
          </p:cNvPr>
          <p:cNvSpPr txBox="1"/>
          <p:nvPr/>
        </p:nvSpPr>
        <p:spPr>
          <a:xfrm>
            <a:off x="1003176" y="1381587"/>
            <a:ext cx="2467479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40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ОСЕНЬ</a:t>
            </a:r>
            <a:endParaRPr lang="ru-RU" sz="4000" dirty="0"/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C2F6024D-3757-4555-B8B6-017A34AE49F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9853" y="452652"/>
            <a:ext cx="2893350" cy="2707798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9CA3A6B5-265A-453F-A66C-F78B05E7F64F}"/>
              </a:ext>
            </a:extLst>
          </p:cNvPr>
          <p:cNvSpPr txBox="1"/>
          <p:nvPr/>
        </p:nvSpPr>
        <p:spPr>
          <a:xfrm>
            <a:off x="4457058" y="1472517"/>
            <a:ext cx="2598939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40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ЛИСТВА</a:t>
            </a:r>
            <a:endParaRPr lang="ru-RU" sz="4000" dirty="0"/>
          </a:p>
        </p:txBody>
      </p:sp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DED9815E-42D6-4869-87C0-76705FBB6AE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18876" y="381630"/>
            <a:ext cx="2893351" cy="2707799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E8D4F034-632C-4B4C-9637-4D5B078A012D}"/>
              </a:ext>
            </a:extLst>
          </p:cNvPr>
          <p:cNvSpPr txBox="1"/>
          <p:nvPr/>
        </p:nvSpPr>
        <p:spPr>
          <a:xfrm>
            <a:off x="7838680" y="1592615"/>
            <a:ext cx="3142998" cy="6132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ru-RU" sz="32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КОСТРАМИ</a:t>
            </a:r>
          </a:p>
        </p:txBody>
      </p:sp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064EB88D-FA40-40D8-94F8-310711F9650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8195" y="3355759"/>
            <a:ext cx="2893352" cy="2707799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612FCB89-68F4-4C73-A666-E34EAA231C0D}"/>
              </a:ext>
            </a:extLst>
          </p:cNvPr>
          <p:cNvSpPr txBox="1"/>
          <p:nvPr/>
        </p:nvSpPr>
        <p:spPr>
          <a:xfrm>
            <a:off x="4787283" y="4355715"/>
            <a:ext cx="2767614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40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РЯБИНА</a:t>
            </a:r>
            <a:endParaRPr lang="ru-RU" sz="4000" b="1" dirty="0"/>
          </a:p>
        </p:txBody>
      </p:sp>
    </p:spTree>
    <p:extLst>
      <p:ext uri="{BB962C8B-B14F-4D97-AF65-F5344CB8AC3E}">
        <p14:creationId xmlns:p14="http://schemas.microsoft.com/office/powerpoint/2010/main" val="383159237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9BA8130B-1282-449B-9EF7-92C1D923875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2236" y="3494263"/>
            <a:ext cx="4367813" cy="327586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9356332F-9D8F-41B1-A623-B61632FFCF6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8163" y="133042"/>
            <a:ext cx="3295958" cy="329595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0DD02D6C-51E9-4F39-91C6-6DEF9EFC78B1}"/>
              </a:ext>
            </a:extLst>
          </p:cNvPr>
          <p:cNvSpPr txBox="1"/>
          <p:nvPr/>
        </p:nvSpPr>
        <p:spPr>
          <a:xfrm>
            <a:off x="135383" y="66583"/>
            <a:ext cx="6460726" cy="649408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1)</a:t>
            </a:r>
            <a:r>
              <a:rPr lang="ru-RU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Осень – великолепная художница.2) Спокойно и нежно желтеют березы и липы. 3)Густо-пунцовой становится листва рябины и вишни. 4)Чеканной медью и старой бронзой украшает осень яблони и груши степных садов. 5)До снежного ноября простоят в своей коричневато-желтой листве каштаны. 6)А на опушках лесных полос холодными кострами вспыхивают жерделы…</a:t>
            </a:r>
          </a:p>
          <a:p>
            <a:r>
              <a:rPr lang="ru-RU" sz="32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                          </a:t>
            </a:r>
            <a:r>
              <a:rPr lang="ru-RU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Г. </a:t>
            </a:r>
            <a:r>
              <a:rPr lang="ru-RU" sz="3200" dirty="0">
                <a:latin typeface="Times New Roman" panose="02020603050405020304" pitchFamily="18" charset="0"/>
                <a:ea typeface="Calibri" panose="020F0502020204030204" pitchFamily="34" charset="0"/>
              </a:rPr>
              <a:t>С.</a:t>
            </a:r>
            <a:r>
              <a:rPr lang="ru-RU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Колесников 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379409135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>
            <a:extLst>
              <a:ext uri="{FF2B5EF4-FFF2-40B4-BE49-F238E27FC236}">
                <a16:creationId xmlns:a16="http://schemas.microsoft.com/office/drawing/2014/main" id="{FE6CB062-D229-42CE-A1D6-2BB67D25430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99450958"/>
              </p:ext>
            </p:extLst>
          </p:nvPr>
        </p:nvGraphicFramePr>
        <p:xfrm>
          <a:off x="186431" y="181133"/>
          <a:ext cx="5486400" cy="6596952"/>
        </p:xfrm>
        <a:graphic>
          <a:graphicData uri="http://schemas.openxmlformats.org/drawingml/2006/table">
            <a:tbl>
              <a:tblPr firstRow="1" firstCol="1" bandRow="1"/>
              <a:tblGrid>
                <a:gridCol w="5486400">
                  <a:extLst>
                    <a:ext uri="{9D8B030D-6E8A-4147-A177-3AD203B41FA5}">
                      <a16:colId xmlns:a16="http://schemas.microsoft.com/office/drawing/2014/main" val="2877915434"/>
                    </a:ext>
                  </a:extLst>
                </a:gridCol>
              </a:tblGrid>
              <a:tr h="916872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ru-RU" sz="36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–</a:t>
                      </a:r>
                      <a:r>
                        <a:rPr lang="ru-RU" sz="32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великолепная. Спокойно и нежно желтеют и . Густо-пунцовой становится и. Чеканной и старой украшает и степных До снежного простоят в своей коричневато-желтой. А на лесных холодными вспыхивают …»</a:t>
                      </a:r>
                      <a:endParaRPr lang="ru-RU" sz="3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568" marR="45568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241608183"/>
                  </a:ext>
                </a:extLst>
              </a:tr>
            </a:tbl>
          </a:graphicData>
        </a:graphic>
      </p:graphicFrame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5949441C-E964-48EE-A0EB-F81AFFF7926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48870" y="66583"/>
            <a:ext cx="4367813" cy="327586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41535312-F7EC-4C37-B1AF-B75A81744AF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48870" y="3515557"/>
            <a:ext cx="4367813" cy="327586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26755989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071601AB-D05E-410D-A3A9-EB060DFF9A8A}"/>
              </a:ext>
            </a:extLst>
          </p:cNvPr>
          <p:cNvSpPr txBox="1"/>
          <p:nvPr/>
        </p:nvSpPr>
        <p:spPr>
          <a:xfrm>
            <a:off x="479395" y="949911"/>
            <a:ext cx="10830758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>
                <a:solidFill>
                  <a:srgbClr val="002060"/>
                </a:solidFill>
                <a:latin typeface="Arial Black" panose="020B0A04020102020204" pitchFamily="34" charset="0"/>
              </a:rPr>
              <a:t>1.Какую роль играют существительные  в тексте?</a:t>
            </a:r>
          </a:p>
          <a:p>
            <a:r>
              <a:rPr lang="ru-RU" sz="3600" dirty="0">
                <a:solidFill>
                  <a:srgbClr val="FF0000"/>
                </a:solidFill>
                <a:latin typeface="Arial Black" panose="020B0A04020102020204" pitchFamily="34" charset="0"/>
              </a:rPr>
              <a:t>2.Как правильно произносить существительные?</a:t>
            </a:r>
          </a:p>
          <a:p>
            <a:r>
              <a:rPr lang="ru-RU" sz="3600" dirty="0">
                <a:solidFill>
                  <a:srgbClr val="002060"/>
                </a:solidFill>
                <a:latin typeface="Arial Black" panose="020B0A04020102020204" pitchFamily="34" charset="0"/>
              </a:rPr>
              <a:t>3.Как существительные помогают сделать нашу  речь более красивой?</a:t>
            </a:r>
          </a:p>
        </p:txBody>
      </p:sp>
    </p:spTree>
    <p:extLst>
      <p:ext uri="{BB962C8B-B14F-4D97-AF65-F5344CB8AC3E}">
        <p14:creationId xmlns:p14="http://schemas.microsoft.com/office/powerpoint/2010/main" val="420951361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9BA8130B-1282-449B-9EF7-92C1D923875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48870" y="66583"/>
            <a:ext cx="4367813" cy="327586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D0D42550-45FB-4B57-8FBA-6870F20D614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48870" y="3515557"/>
            <a:ext cx="4367813" cy="327586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D9B7275B-1A27-4A80-908B-B5B6AC961752}"/>
              </a:ext>
            </a:extLst>
          </p:cNvPr>
          <p:cNvSpPr txBox="1"/>
          <p:nvPr/>
        </p:nvSpPr>
        <p:spPr>
          <a:xfrm>
            <a:off x="135383" y="66583"/>
            <a:ext cx="6460726" cy="649408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1)</a:t>
            </a:r>
            <a:r>
              <a:rPr lang="ru-RU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Осень – великолепная художница.2) Спокойно и нежно желтеют березы и липы. 3)Густо-пунцовой становится листва рябины и вишни. 4)Чеканной медью и старой бронзой украшает осень яблони и груши степных садов. 5)До снежного ноября простоят в своей коричневато-желтой листве каштаны. 6)А на опушках лесных полос холодными кострами вспыхивают жерделы…</a:t>
            </a:r>
          </a:p>
          <a:p>
            <a:r>
              <a:rPr lang="ru-RU" sz="32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                          </a:t>
            </a:r>
            <a:r>
              <a:rPr lang="ru-RU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Г. </a:t>
            </a:r>
            <a:r>
              <a:rPr lang="ru-RU" sz="3200" dirty="0">
                <a:latin typeface="Times New Roman" panose="02020603050405020304" pitchFamily="18" charset="0"/>
                <a:ea typeface="Calibri" panose="020F0502020204030204" pitchFamily="34" charset="0"/>
              </a:rPr>
              <a:t>С.</a:t>
            </a:r>
            <a:r>
              <a:rPr lang="ru-RU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Колесников 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351952765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584</TotalTime>
  <Words>674</Words>
  <Application>Microsoft Office PowerPoint</Application>
  <PresentationFormat>Широкоэкранный</PresentationFormat>
  <Paragraphs>54</Paragraphs>
  <Slides>23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9" baseType="lpstr">
      <vt:lpstr>Arial</vt:lpstr>
      <vt:lpstr>Arial Black</vt:lpstr>
      <vt:lpstr>Calibri</vt:lpstr>
      <vt:lpstr>Calibri Light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2000 pinitrator</dc:creator>
  <cp:lastModifiedBy>Home</cp:lastModifiedBy>
  <cp:revision>9</cp:revision>
  <dcterms:created xsi:type="dcterms:W3CDTF">2021-10-17T11:30:33Z</dcterms:created>
  <dcterms:modified xsi:type="dcterms:W3CDTF">2021-10-19T07:14:28Z</dcterms:modified>
</cp:coreProperties>
</file>