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9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8" r:id="rId31"/>
    <p:sldId id="289" r:id="rId32"/>
    <p:sldId id="290" r:id="rId33"/>
    <p:sldId id="291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2" autoAdjust="0"/>
  </p:normalViewPr>
  <p:slideViewPr>
    <p:cSldViewPr>
      <p:cViewPr>
        <p:scale>
          <a:sx n="77" d="100"/>
          <a:sy n="77" d="100"/>
        </p:scale>
        <p:origin x="-3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'Лист1 (3)'!$C$5</c:f>
              <c:strCache>
                <c:ptCount val="1"/>
                <c:pt idx="0">
                  <c:v>m, г плутония</c:v>
                </c:pt>
              </c:strCache>
            </c:strRef>
          </c:tx>
          <c:marker>
            <c:symbol val="none"/>
          </c:marker>
          <c:val>
            <c:numRef>
              <c:f>'Лист1 (3)'!$C$6:$C$16</c:f>
              <c:numCache>
                <c:formatCode>0.000000000</c:formatCode>
                <c:ptCount val="11"/>
                <c:pt idx="0">
                  <c:v>8</c:v>
                </c:pt>
                <c:pt idx="1">
                  <c:v>1.3129911052607917</c:v>
                </c:pt>
                <c:pt idx="2">
                  <c:v>0.2154932053117444</c:v>
                </c:pt>
                <c:pt idx="3">
                  <c:v>3.5367582727307258E-2</c:v>
                </c:pt>
                <c:pt idx="4">
                  <c:v>5.804665191941203E-3</c:v>
                </c:pt>
                <c:pt idx="5">
                  <c:v>9.5268422075446633E-4</c:v>
                </c:pt>
                <c:pt idx="6">
                  <c:v>1.563582384966153E-4</c:v>
                </c:pt>
                <c:pt idx="7">
                  <c:v>2.5662122047537667E-5</c:v>
                </c:pt>
                <c:pt idx="8">
                  <c:v>4.2117672488167259E-6</c:v>
                </c:pt>
                <c:pt idx="9">
                  <c:v>6.9125161689063554E-7</c:v>
                </c:pt>
                <c:pt idx="10">
                  <c:v>1.1345090305931809E-7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876032"/>
        <c:axId val="138877568"/>
      </c:lineChart>
      <c:catAx>
        <c:axId val="138876032"/>
        <c:scaling>
          <c:orientation val="minMax"/>
        </c:scaling>
        <c:delete val="0"/>
        <c:axPos val="b"/>
        <c:majorTickMark val="out"/>
        <c:minorTickMark val="none"/>
        <c:tickLblPos val="nextTo"/>
        <c:crossAx val="138877568"/>
        <c:crosses val="autoZero"/>
        <c:auto val="1"/>
        <c:lblAlgn val="ctr"/>
        <c:lblOffset val="100"/>
        <c:noMultiLvlLbl val="0"/>
      </c:catAx>
      <c:valAx>
        <c:axId val="138877568"/>
        <c:scaling>
          <c:orientation val="minMax"/>
        </c:scaling>
        <c:delete val="0"/>
        <c:axPos val="l"/>
        <c:majorGridlines/>
        <c:numFmt formatCode="0.000000000" sourceLinked="1"/>
        <c:majorTickMark val="out"/>
        <c:minorTickMark val="none"/>
        <c:tickLblPos val="nextTo"/>
        <c:crossAx val="138876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n, лет</c:v>
                </c:pt>
              </c:strCache>
            </c:strRef>
          </c:tx>
          <c:marker>
            <c:symbol val="none"/>
          </c:marker>
          <c:val>
            <c:numRef>
              <c:f>Лист1!$B$6:$B$11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Лист1!$C$5</c:f>
              <c:strCache>
                <c:ptCount val="1"/>
                <c:pt idx="0">
                  <c:v>А, руб.</c:v>
                </c:pt>
              </c:strCache>
            </c:strRef>
          </c:tx>
          <c:marker>
            <c:symbol val="none"/>
          </c:marker>
          <c:val>
            <c:numRef>
              <c:f>Лист1!$C$6:$C$11</c:f>
              <c:numCache>
                <c:formatCode>0</c:formatCode>
                <c:ptCount val="6"/>
                <c:pt idx="0">
                  <c:v>10000</c:v>
                </c:pt>
                <c:pt idx="1">
                  <c:v>10600</c:v>
                </c:pt>
                <c:pt idx="2">
                  <c:v>11236.000000000002</c:v>
                </c:pt>
                <c:pt idx="3">
                  <c:v>11910.160000000003</c:v>
                </c:pt>
                <c:pt idx="4">
                  <c:v>12624.769600000003</c:v>
                </c:pt>
                <c:pt idx="5">
                  <c:v>13382.255776000005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465408"/>
        <c:axId val="178467200"/>
      </c:lineChart>
      <c:catAx>
        <c:axId val="178465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78467200"/>
        <c:crosses val="autoZero"/>
        <c:auto val="1"/>
        <c:lblAlgn val="ctr"/>
        <c:lblOffset val="100"/>
        <c:noMultiLvlLbl val="0"/>
      </c:catAx>
      <c:valAx>
        <c:axId val="178467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84654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'Лист1 (2)'!$C$5</c:f>
              <c:strCache>
                <c:ptCount val="1"/>
                <c:pt idx="0">
                  <c:v>А, чел.</c:v>
                </c:pt>
              </c:strCache>
            </c:strRef>
          </c:tx>
          <c:marker>
            <c:symbol val="none"/>
          </c:marker>
          <c:val>
            <c:numRef>
              <c:f>'Лист1 (2)'!$C$6:$C$16</c:f>
              <c:numCache>
                <c:formatCode>0</c:formatCode>
                <c:ptCount val="11"/>
                <c:pt idx="0">
                  <c:v>36000</c:v>
                </c:pt>
                <c:pt idx="1">
                  <c:v>35992.800000000003</c:v>
                </c:pt>
                <c:pt idx="2">
                  <c:v>35985.601439999999</c:v>
                </c:pt>
                <c:pt idx="3">
                  <c:v>35978.404319712005</c:v>
                </c:pt>
                <c:pt idx="4">
                  <c:v>35971.20863884806</c:v>
                </c:pt>
                <c:pt idx="5">
                  <c:v>35964.014397120292</c:v>
                </c:pt>
                <c:pt idx="6">
                  <c:v>35956.821594240871</c:v>
                </c:pt>
                <c:pt idx="7">
                  <c:v>35949.630229922019</c:v>
                </c:pt>
                <c:pt idx="8">
                  <c:v>35942.440303876036</c:v>
                </c:pt>
                <c:pt idx="9">
                  <c:v>35935.25181581526</c:v>
                </c:pt>
                <c:pt idx="10">
                  <c:v>35928.064765452094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02752"/>
        <c:axId val="151408640"/>
      </c:lineChart>
      <c:catAx>
        <c:axId val="151402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51408640"/>
        <c:crosses val="autoZero"/>
        <c:auto val="1"/>
        <c:lblAlgn val="ctr"/>
        <c:lblOffset val="100"/>
        <c:noMultiLvlLbl val="0"/>
      </c:catAx>
      <c:valAx>
        <c:axId val="1514086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1402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2235B-2465-4EB8-BB4C-D51B4548528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4061C-F21F-406D-BEB4-3AD4413E1F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74C5-3F9C-4AD0-9160-5CB2649156A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B027-BEF4-49B7-B1D3-D861C88884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C592-BA1D-4278-A9E0-5843D75B24C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5826-BAEF-487B-B20D-395B48F8BB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3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C11F-E20F-4873-8703-8B84FC42591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3537-B5F6-4716-B67A-376EB74331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1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B151C-9E33-441B-8A38-461057853EB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D4BB-A2C5-4BDD-A4F4-74DB281774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2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6C3C-A130-42A8-A0C6-C8146EE371C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6224-2B99-49D8-865A-EE4A7BE916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79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8CCC-45CF-412A-AA72-6C786A7984A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28FF-1BB8-4BB5-B6D8-EADE01C974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32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29DB-A931-40E1-BFD0-27E17AA69D9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76C8-1196-4392-AB23-0DD586846B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7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D571E-BDA5-4C51-94A9-BC8CD53E9A4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0DCF-B4D9-4909-B000-7902DA710E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49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84D48-C62E-449A-9B52-84314DC9306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66924-4932-496B-B7CB-D6942E537A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15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BC69-0E16-40E4-9125-DF065DB882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98FC-39B1-455B-AA45-23F4CE010B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BF27C8-BC03-44B2-B699-FA82F2E7F5B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B64852-FE7D-4195-83AD-EAF1E52F89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4.jpeg"/><Relationship Id="rId7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Word3.docx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emf"/><Relationship Id="rId5" Type="http://schemas.openxmlformats.org/officeDocument/2006/relationships/package" Target="../embeddings/_________Microsoft_Word4.docx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1.emf"/><Relationship Id="rId4" Type="http://schemas.openxmlformats.org/officeDocument/2006/relationships/package" Target="../embeddings/_________Microsoft_Word5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emf"/><Relationship Id="rId4" Type="http://schemas.openxmlformats.org/officeDocument/2006/relationships/package" Target="../embeddings/_________Microsoft_Word6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5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413" y="2132857"/>
            <a:ext cx="7772400" cy="1152128"/>
          </a:xfrm>
          <a:ln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Функции в </a:t>
            </a:r>
            <a:r>
              <a:rPr lang="ru-RU" sz="4800" b="1" dirty="0" smtClean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окружающем нас мире.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4" name="Picture 5" descr="H:\Documents and Settings\Aida\Рабочий стол\текстуры и фоны, клипарты\новеньки картинки\graph equation 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9" y="642938"/>
            <a:ext cx="14763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:\Documents and Settings\Aida\Рабочий стол\текстуры и фоны, клипарты\новеньки картинки\graph ordered pairs h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39"/>
            <a:ext cx="1500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:\Documents and Settings\Aida\Рабочий стол\текстуры и фоны, клипарты\новеньки картинки\points appearing on g a h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9" y="642939"/>
            <a:ext cx="15001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H:\Documents and Settings\Aida\Рабочий стол\текстуры и фоны, клипарты\новеньки картинки\pencil rolling h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96">
            <a:off x="833439" y="5946775"/>
            <a:ext cx="125888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973732"/>
            <a:ext cx="4015819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 smtClean="0">
                <a:solidFill>
                  <a:prstClr val="black"/>
                </a:solidFill>
                <a:latin typeface="Arial"/>
              </a:rPr>
              <a:t>Андриенко Александр,</a:t>
            </a:r>
            <a:endParaRPr lang="ru-RU" kern="0" dirty="0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 smtClean="0">
                <a:solidFill>
                  <a:prstClr val="black"/>
                </a:solidFill>
                <a:latin typeface="Arial"/>
              </a:rPr>
              <a:t>ученик 11 </a:t>
            </a:r>
            <a:r>
              <a:rPr lang="ru-RU" kern="0" dirty="0">
                <a:solidFill>
                  <a:prstClr val="black"/>
                </a:solidFill>
                <a:latin typeface="Arial"/>
              </a:rPr>
              <a:t>класса МОУ СОШ № 5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>
                <a:solidFill>
                  <a:prstClr val="black"/>
                </a:solidFill>
                <a:latin typeface="Arial"/>
              </a:rPr>
              <a:t>г. Миллерово Ростовской области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endParaRPr lang="ru-RU" kern="0" dirty="0">
              <a:solidFill>
                <a:prstClr val="black"/>
              </a:solidFill>
              <a:latin typeface="Arial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>
                <a:solidFill>
                  <a:prstClr val="black"/>
                </a:solidFill>
                <a:latin typeface="Arial"/>
              </a:rPr>
              <a:t>р</a:t>
            </a:r>
            <a:r>
              <a:rPr lang="ru-RU" kern="0" smtClean="0">
                <a:solidFill>
                  <a:prstClr val="black"/>
                </a:solidFill>
                <a:latin typeface="Arial"/>
              </a:rPr>
              <a:t>уководитель</a:t>
            </a:r>
            <a:r>
              <a:rPr lang="ru-RU" kern="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fontAlgn="base"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>
                <a:solidFill>
                  <a:prstClr val="black"/>
                </a:solidFill>
                <a:latin typeface="Arial"/>
              </a:rPr>
              <a:t>учитель математики</a:t>
            </a:r>
          </a:p>
          <a:p>
            <a:pPr fontAlgn="base">
              <a:spcAft>
                <a:spcPct val="0"/>
              </a:spcAft>
              <a:buClr>
                <a:srgbClr val="99FF66"/>
              </a:buClr>
              <a:defRPr/>
            </a:pPr>
            <a:r>
              <a:rPr lang="ru-RU" kern="0" dirty="0">
                <a:solidFill>
                  <a:prstClr val="black"/>
                </a:solidFill>
                <a:latin typeface="Arial"/>
              </a:rPr>
              <a:t>Хрущ Ольга Васильевна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2" y="3356993"/>
            <a:ext cx="4347661" cy="32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0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429001"/>
            <a:ext cx="3382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76873"/>
            <a:ext cx="3359703" cy="10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39552" y="1196752"/>
            <a:ext cx="3359211" cy="9810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719" y="15952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Способы задания функции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7"/>
            <a:ext cx="33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Аналитический способ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564905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Табличный способ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60" y="2112749"/>
            <a:ext cx="44672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9" y="3501008"/>
            <a:ext cx="2875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Описательный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(словесный) способ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3316" y="1439118"/>
            <a:ext cx="1236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= 2х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5078" y="3443652"/>
            <a:ext cx="4992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Правило: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каждому числу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ставится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соответствие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удвоенное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его значение.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581129"/>
            <a:ext cx="3382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4797153"/>
            <a:ext cx="29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Графический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13092"/>
            <a:ext cx="2376264" cy="230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3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736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Разнообразие математических функций.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7498"/>
            <a:ext cx="5112568" cy="451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68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Линейная функция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3557" y="1560567"/>
            <a:ext cx="5009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</a:rPr>
              <a:t>График линейной функции -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прямая.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4924" y="1052736"/>
            <a:ext cx="8269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Линейная функция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— функция вида y = 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kx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 + b (для функций одной переменной).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7" y="4735438"/>
            <a:ext cx="5143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03" y="4878758"/>
            <a:ext cx="2666243" cy="16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615734"/>
              </p:ext>
            </p:extLst>
          </p:nvPr>
        </p:nvGraphicFramePr>
        <p:xfrm>
          <a:off x="971600" y="1960677"/>
          <a:ext cx="6959600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Документ" r:id="rId6" imgW="6959993" imgH="3083633" progId="Word.Document.12">
                  <p:embed/>
                </p:oleObj>
              </mc:Choice>
              <mc:Fallback>
                <p:oleObj name="Документ" r:id="rId6" imgW="6959993" imgH="30836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1960677"/>
                        <a:ext cx="6959600" cy="308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4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68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Квадратичная функция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4797153"/>
            <a:ext cx="2566585" cy="170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49598"/>
            <a:ext cx="2428528" cy="182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707482"/>
            <a:ext cx="2681345" cy="17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7" y="957251"/>
            <a:ext cx="8456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Функцию вида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y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 =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a x</a:t>
            </a:r>
            <a:r>
              <a:rPr lang="ru-RU" sz="2000" baseline="30000" dirty="0">
                <a:solidFill>
                  <a:srgbClr val="111115"/>
                </a:solidFill>
                <a:latin typeface="Times New Roman"/>
                <a:ea typeface="Times New Roman"/>
              </a:rPr>
              <a:t>2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 + </a:t>
            </a:r>
            <a:r>
              <a:rPr lang="en-US" sz="2000" dirty="0" err="1">
                <a:solidFill>
                  <a:srgbClr val="111115"/>
                </a:solidFill>
                <a:latin typeface="Times New Roman"/>
                <a:ea typeface="Times New Roman"/>
              </a:rPr>
              <a:t>bx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 +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c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, где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a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,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b 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и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c 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– заданные действительные числа, </a:t>
            </a:r>
            <a:r>
              <a:rPr lang="en-US" sz="2000" dirty="0">
                <a:solidFill>
                  <a:srgbClr val="111115"/>
                </a:solidFill>
                <a:latin typeface="Times New Roman"/>
                <a:ea typeface="Times New Roman"/>
              </a:rPr>
              <a:t>a </a:t>
            </a:r>
            <a:r>
              <a:rPr lang="ru-RU" sz="2000" dirty="0">
                <a:solidFill>
                  <a:srgbClr val="111115"/>
                </a:solidFill>
                <a:latin typeface="Cambria Math"/>
                <a:ea typeface="Times New Roman"/>
                <a:cs typeface="Times New Roman"/>
              </a:rPr>
              <a:t>≠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 0, х – действительная переменная, называется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квадратичной функцией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8873" y="1972913"/>
            <a:ext cx="5009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</a:rPr>
              <a:t>График 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квадратичной функции </a:t>
            </a: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парабола.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84697"/>
              </p:ext>
            </p:extLst>
          </p:nvPr>
        </p:nvGraphicFramePr>
        <p:xfrm>
          <a:off x="367647" y="2636912"/>
          <a:ext cx="8447129" cy="174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окумент" r:id="rId7" imgW="6959993" imgH="1441670" progId="Word.Document.12">
                  <p:embed/>
                </p:oleObj>
              </mc:Choice>
              <mc:Fallback>
                <p:oleObj name="Документ" r:id="rId7" imgW="6959993" imgH="144167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7647" y="2636912"/>
                        <a:ext cx="8447129" cy="1749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3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68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Степенная функция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3034" y="1821531"/>
            <a:ext cx="702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</a:rPr>
              <a:t>График степенной </a:t>
            </a: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</a:rPr>
              <a:t>функции </a:t>
            </a: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прямая ,гипербола, парабола.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68" y="4479938"/>
            <a:ext cx="2898315" cy="1681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68" y="2221641"/>
            <a:ext cx="2797064" cy="1517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2316" y="111438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Степенная функция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 — это функция вида </a:t>
            </a:r>
            <a:r>
              <a:rPr lang="ru-RU" sz="2000" b="1" dirty="0">
                <a:solidFill>
                  <a:prstClr val="black"/>
                </a:solidFill>
                <a:latin typeface="Arial" charset="0"/>
              </a:rPr>
              <a:t>y = x </a:t>
            </a:r>
            <a:r>
              <a:rPr lang="ru-RU" sz="2000" b="1" baseline="30000" dirty="0">
                <a:solidFill>
                  <a:prstClr val="black"/>
                </a:solidFill>
                <a:latin typeface="Arial" charset="0"/>
              </a:rPr>
              <a:t>p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, где p 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—заданное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действительное число.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411604"/>
              </p:ext>
            </p:extLst>
          </p:nvPr>
        </p:nvGraphicFramePr>
        <p:xfrm>
          <a:off x="492317" y="2225696"/>
          <a:ext cx="5447836" cy="4233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Документ" r:id="rId6" imgW="6959993" imgH="5281442" progId="Word.Document.12">
                  <p:embed/>
                </p:oleObj>
              </mc:Choice>
              <mc:Fallback>
                <p:oleObj name="Документ" r:id="rId6" imgW="6959993" imgH="52814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317" y="2225696"/>
                        <a:ext cx="5447836" cy="4233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0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68" y="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92316" y="980728"/>
                <a:ext cx="820891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b="1" dirty="0" smtClean="0">
                    <a:solidFill>
                      <a:srgbClr val="FF0000"/>
                    </a:solidFill>
                    <a:latin typeface="Arial" charset="0"/>
                  </a:rPr>
                  <a:t>Показательная функция</a:t>
                </a:r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 — это  функция вида y=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, где a — заданное число, x — переменная. 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16" y="980728"/>
                <a:ext cx="8208912" cy="734240"/>
              </a:xfrm>
              <a:prstGeom prst="rect">
                <a:avLst/>
              </a:prstGeom>
              <a:blipFill rotWithShape="1">
                <a:blip r:embed="rId3"/>
                <a:stretch>
                  <a:fillRect l="-817" t="-3333" b="-1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436279"/>
              </p:ext>
            </p:extLst>
          </p:nvPr>
        </p:nvGraphicFramePr>
        <p:xfrm>
          <a:off x="492317" y="1988840"/>
          <a:ext cx="8180751" cy="408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Документ" r:id="rId5" imgW="6944548" imgH="2709714" progId="Word.Document.12">
                  <p:embed/>
                </p:oleObj>
              </mc:Choice>
              <mc:Fallback>
                <p:oleObj name="Документ" r:id="rId5" imgW="6944548" imgH="27097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317" y="1988840"/>
                        <a:ext cx="8180751" cy="4080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4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68" y="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Логарифмическая функция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856" y="105273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Логарифмической </a:t>
            </a:r>
            <a:r>
              <a:rPr lang="ru-RU" sz="2000" dirty="0">
                <a:solidFill>
                  <a:srgbClr val="FF0000"/>
                </a:solidFill>
                <a:latin typeface="Arial" charset="0"/>
              </a:rPr>
              <a:t>функцией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называется функция вида y = 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log</a:t>
            </a:r>
            <a:r>
              <a:rPr lang="ru-RU" sz="2000" baseline="-25000" dirty="0" err="1">
                <a:solidFill>
                  <a:prstClr val="black"/>
                </a:solidFill>
                <a:latin typeface="Arial" charset="0"/>
              </a:rPr>
              <a:t>a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, где a &gt; 0 и a ≠ 1.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lang="ru-RU" sz="2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945521"/>
              </p:ext>
            </p:extLst>
          </p:nvPr>
        </p:nvGraphicFramePr>
        <p:xfrm>
          <a:off x="313738" y="2204865"/>
          <a:ext cx="8589151" cy="365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Документ" r:id="rId4" imgW="6959993" imgH="2963314" progId="Word.Document.12">
                  <p:embed/>
                </p:oleObj>
              </mc:Choice>
              <mc:Fallback>
                <p:oleObj name="Документ" r:id="rId4" imgW="6959993" imgH="29633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738" y="2204865"/>
                        <a:ext cx="8589151" cy="3657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06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53533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Тригонометрическая функция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9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0000"/>
                </a:solidFill>
                <a:latin typeface="Arial" charset="0"/>
              </a:rPr>
              <a:t>Т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ригонометрической функций 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называется функция вида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y=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af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kx+b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)+c и y=|f(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</a:rPr>
              <a:t>k|x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|+b)|, где f(x) - косинус, синус, тангенс или котангенс действительного числа от значения коэффициентов a, k, b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.</a:t>
            </a:r>
            <a:endParaRPr lang="ru-RU" sz="2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000433"/>
              </p:ext>
            </p:extLst>
          </p:nvPr>
        </p:nvGraphicFramePr>
        <p:xfrm>
          <a:off x="1259633" y="2005520"/>
          <a:ext cx="6436465" cy="466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Документ" r:id="rId4" imgW="6959993" imgH="5746508" progId="Word.Document.12">
                  <p:embed/>
                </p:oleObj>
              </mc:Choice>
              <mc:Fallback>
                <p:oleObj name="Документ" r:id="rId4" imgW="6959993" imgH="57465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3" y="2005520"/>
                        <a:ext cx="6436465" cy="4665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8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и её применение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5679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prstClr val="black"/>
                </a:solidFill>
                <a:latin typeface="Arial" charset="0"/>
              </a:rPr>
              <a:t>у =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charset="0"/>
              </a:rPr>
              <a:t>•</a:t>
            </a:r>
            <a:r>
              <a:rPr lang="ru-RU" sz="2400" i="1" dirty="0">
                <a:solidFill>
                  <a:prstClr val="black"/>
                </a:solidFill>
                <a:latin typeface="Arial" charset="0"/>
              </a:rPr>
              <a:t> а</a:t>
            </a:r>
            <a:r>
              <a:rPr lang="ru-RU" sz="2400" i="1" baseline="30000" dirty="0">
                <a:solidFill>
                  <a:prstClr val="black"/>
                </a:solidFill>
                <a:latin typeface="Arial" charset="0"/>
              </a:rPr>
              <a:t>х</a:t>
            </a:r>
            <a:r>
              <a:rPr lang="ru-RU" sz="2400" i="1" dirty="0">
                <a:solidFill>
                  <a:prstClr val="black"/>
                </a:solidFill>
                <a:latin typeface="Arial" charset="0"/>
              </a:rPr>
              <a:t>,</a:t>
            </a:r>
            <a:r>
              <a:rPr lang="ru-RU" sz="2400" dirty="0">
                <a:solidFill>
                  <a:prstClr val="black"/>
                </a:solidFill>
                <a:latin typeface="Arial" charset="0"/>
              </a:rPr>
              <a:t> где</a:t>
            </a:r>
            <a:r>
              <a:rPr lang="ru-RU" sz="24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charset="0"/>
              </a:rPr>
              <a:t>и</a:t>
            </a:r>
            <a:r>
              <a:rPr lang="ru-RU" sz="2400" i="1" dirty="0">
                <a:solidFill>
                  <a:prstClr val="black"/>
                </a:solidFill>
                <a:latin typeface="Arial" charset="0"/>
              </a:rPr>
              <a:t> а</a:t>
            </a:r>
            <a:r>
              <a:rPr lang="ru-RU" sz="2400" dirty="0">
                <a:solidFill>
                  <a:prstClr val="black"/>
                </a:solidFill>
                <a:latin typeface="Arial" charset="0"/>
              </a:rPr>
              <a:t> — некоторые положительные числа, причём а ≠ 1.</a:t>
            </a:r>
          </a:p>
        </p:txBody>
      </p:sp>
      <p:pic>
        <p:nvPicPr>
          <p:cNvPr id="8210" name="Picture 18" descr="Картинки по запросу &quot;радио¬активный распад вещест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564905"/>
            <a:ext cx="3880107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Картинки по запросу &quot;расчет банковских вкладо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459088" cy="34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279" y="0"/>
            <a:ext cx="8562287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биологии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95111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Закон органического размножения: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при благоприятных условиях (отсутствие врагов, большое количество пищи) живые организмы размножались бы по закону показательной функции  </a:t>
            </a:r>
            <a:r>
              <a:rPr lang="ru-RU" sz="2000" b="1" i="1" dirty="0">
                <a:solidFill>
                  <a:srgbClr val="FF0000"/>
                </a:solidFill>
                <a:latin typeface="Arial" charset="0"/>
              </a:rPr>
              <a:t>N = N</a:t>
            </a:r>
            <a:r>
              <a:rPr lang="ru-RU" sz="2000" b="1" baseline="-25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ru-RU" sz="2000" b="1" i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ru-RU" sz="2000" b="1" i="1" baseline="30000" dirty="0">
                <a:solidFill>
                  <a:srgbClr val="FF0000"/>
                </a:solidFill>
                <a:latin typeface="Arial" charset="0"/>
              </a:rPr>
              <a:t>kt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.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14" y="4148609"/>
            <a:ext cx="3699255" cy="236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94" y="2178874"/>
            <a:ext cx="2226359" cy="18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68843"/>
            <a:ext cx="3104021" cy="18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01" y="2164165"/>
            <a:ext cx="1957331" cy="22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9" y="2181948"/>
            <a:ext cx="2556193" cy="177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Актуальность проекта: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C41D55D-47BB-4C27-B60F-026EF8C463A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73768-5202-4F07-BB2C-662A68DA13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39560"/>
            <a:ext cx="3639627" cy="290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717032"/>
            <a:ext cx="432276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268761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ts val="600"/>
              </a:spcAft>
            </a:pP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«Именно функция является тем </a:t>
            </a:r>
            <a:r>
              <a:rPr lang="ru-RU" sz="24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средством математического </a:t>
            </a: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языка,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ts val="600"/>
              </a:spcAft>
            </a:pP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которое позволяет описывать процессы движения,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ts val="600"/>
              </a:spcAft>
            </a:pP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изменения, присущие природе»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 fontAlgn="base">
              <a:lnSpc>
                <a:spcPts val="18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b="1" i="1" dirty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Галилео Галилей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15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834" y="0"/>
            <a:ext cx="8536075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биологии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57" y="1556793"/>
            <a:ext cx="3879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</a:rPr>
              <a:t>Рост древесины происходит по закону  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A=A</a:t>
            </a:r>
            <a:r>
              <a:rPr lang="ru-RU" sz="2000" b="1" baseline="-25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∙a</a:t>
            </a:r>
            <a:r>
              <a:rPr lang="ru-RU" sz="2000" b="1" baseline="30000" dirty="0">
                <a:solidFill>
                  <a:srgbClr val="FF0000"/>
                </a:solidFill>
                <a:latin typeface="Arial" charset="0"/>
              </a:rPr>
              <a:t>kt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6" y="2824875"/>
            <a:ext cx="3741396" cy="331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05" y="3083791"/>
            <a:ext cx="4192735" cy="279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74731" y="1406287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Закон органического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размножения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возрастает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количество клеток гемоглобина в организме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0674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33" y="0"/>
            <a:ext cx="889248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физике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34" y="878197"/>
            <a:ext cx="3979135" cy="230832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T = (T</a:t>
            </a:r>
            <a:r>
              <a:rPr lang="ru-RU" b="1" baseline="-25000" dirty="0">
                <a:solidFill>
                  <a:prstClr val="black"/>
                </a:solidFill>
                <a:latin typeface="Arial" charset="0"/>
              </a:rPr>
              <a:t>1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-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ru-RU" b="1" baseline="-25000" dirty="0">
                <a:solidFill>
                  <a:prstClr val="black"/>
                </a:solidFill>
                <a:latin typeface="Arial" charset="0"/>
              </a:rPr>
              <a:t>0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)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ru-RU" b="1" baseline="30000" dirty="0">
                <a:solidFill>
                  <a:prstClr val="black"/>
                </a:solidFill>
                <a:latin typeface="Arial" charset="0"/>
              </a:rPr>
              <a:t>-</a:t>
            </a:r>
            <a:r>
              <a:rPr lang="ru-RU" b="1" baseline="30000" dirty="0" err="1">
                <a:solidFill>
                  <a:prstClr val="black"/>
                </a:solidFill>
                <a:latin typeface="Arial" charset="0"/>
              </a:rPr>
              <a:t>kt</a:t>
            </a:r>
            <a:r>
              <a:rPr lang="ru-RU" b="1" baseline="30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+ 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ru-RU" b="1" baseline="-25000" dirty="0">
                <a:solidFill>
                  <a:prstClr val="black"/>
                </a:solidFill>
                <a:latin typeface="Arial" charset="0"/>
              </a:rPr>
              <a:t>1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,  где </a:t>
            </a:r>
            <a:endParaRPr lang="ru-RU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T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температура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чайника через 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t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секунд, </a:t>
            </a:r>
            <a:r>
              <a:rPr lang="ru-RU" b="1" i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ru-RU" b="1" baseline="-25000" dirty="0" smtClean="0">
                <a:solidFill>
                  <a:prstClr val="black"/>
                </a:solidFill>
                <a:latin typeface="Arial" charset="0"/>
              </a:rPr>
              <a:t>1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- температура воздуха,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ru-RU" b="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0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 - первоначальная температура чайника,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k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– число, зависящее от формы чайника, материала, из которого он сделан , и количества воды, которое в нем находится.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1124745"/>
            <a:ext cx="4176464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Sylfaen"/>
              </a:rPr>
              <a:t>Изменение атмосферного давления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Sylfaen"/>
              </a:rPr>
              <a:t>р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Sylfaen"/>
              </a:rPr>
              <a:t>в зависимости от вы­соты</a:t>
            </a:r>
            <a:r>
              <a:rPr lang="ru-RU" b="1" i="1" spc="100" dirty="0">
                <a:solidFill>
                  <a:srgbClr val="000000"/>
                </a:solidFill>
                <a:latin typeface="Times New Roman"/>
                <a:ea typeface="Sylfaen"/>
              </a:rPr>
              <a:t> </a:t>
            </a:r>
            <a:r>
              <a:rPr lang="en-US" b="1" i="1" spc="100" dirty="0">
                <a:solidFill>
                  <a:srgbClr val="000000"/>
                </a:solidFill>
                <a:latin typeface="Times New Roman"/>
                <a:ea typeface="Sylfaen"/>
              </a:rPr>
              <a:t>h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Sylfaen"/>
              </a:rPr>
              <a:t> над уровнем моря описывается формулой</a:t>
            </a:r>
            <a:r>
              <a:rPr lang="ru-RU" b="1" i="1" spc="100" dirty="0">
                <a:solidFill>
                  <a:srgbClr val="000000"/>
                </a:solidFill>
                <a:latin typeface="Times New Roman"/>
                <a:ea typeface="Sylfaen"/>
              </a:rPr>
              <a:t>                  р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Sylfaen"/>
              </a:rPr>
              <a:t> =</a:t>
            </a:r>
            <a:r>
              <a:rPr lang="ru-RU" b="1" i="1" spc="100" dirty="0">
                <a:solidFill>
                  <a:srgbClr val="000000"/>
                </a:solidFill>
                <a:latin typeface="Times New Roman"/>
                <a:ea typeface="Sylfaen"/>
              </a:rPr>
              <a:t> </a:t>
            </a:r>
            <a:r>
              <a:rPr lang="en-US" b="1" i="1" spc="100" dirty="0">
                <a:solidFill>
                  <a:srgbClr val="000000"/>
                </a:solidFill>
                <a:latin typeface="Times New Roman"/>
                <a:ea typeface="Sylfaen"/>
              </a:rPr>
              <a:t>p</a:t>
            </a:r>
            <a:r>
              <a:rPr lang="ru-RU" b="1" i="1" spc="100" baseline="-25000" dirty="0">
                <a:solidFill>
                  <a:srgbClr val="000000"/>
                </a:solidFill>
                <a:latin typeface="Times New Roman"/>
                <a:ea typeface="Sylfaen"/>
              </a:rPr>
              <a:t>0</a:t>
            </a:r>
            <a:r>
              <a:rPr lang="en-US" b="1" i="1" spc="100" dirty="0" err="1">
                <a:solidFill>
                  <a:srgbClr val="000000"/>
                </a:solidFill>
                <a:latin typeface="Times New Roman"/>
                <a:ea typeface="Sylfaen"/>
              </a:rPr>
              <a:t>a</a:t>
            </a:r>
            <a:r>
              <a:rPr lang="en-US" b="1" i="1" spc="100" baseline="30000" dirty="0" err="1">
                <a:solidFill>
                  <a:srgbClr val="000000"/>
                </a:solidFill>
                <a:latin typeface="Times New Roman"/>
                <a:ea typeface="Sylfaen"/>
              </a:rPr>
              <a:t>k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Sylfaen"/>
              </a:rPr>
              <a:t>, где </a:t>
            </a:r>
            <a:r>
              <a:rPr lang="ru-RU" i="1" spc="100" dirty="0">
                <a:solidFill>
                  <a:srgbClr val="000000"/>
                </a:solidFill>
                <a:latin typeface="Times New Roman"/>
                <a:ea typeface="Sylfaen"/>
              </a:rPr>
              <a:t>р</a:t>
            </a:r>
            <a:r>
              <a:rPr lang="ru-RU" i="1" spc="100" baseline="-25000" dirty="0">
                <a:solidFill>
                  <a:srgbClr val="000000"/>
                </a:solidFill>
                <a:latin typeface="Times New Roman"/>
                <a:ea typeface="Sylfaen"/>
              </a:rPr>
              <a:t>0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Sylfaen"/>
              </a:rPr>
              <a:t> — атмосферное давление над уровнем моря,</a:t>
            </a:r>
            <a:r>
              <a:rPr lang="ru-RU" i="1" spc="100" dirty="0">
                <a:solidFill>
                  <a:srgbClr val="000000"/>
                </a:solidFill>
                <a:latin typeface="Times New Roman"/>
                <a:ea typeface="Sylfaen"/>
              </a:rPr>
              <a:t> 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Sylfaen"/>
              </a:rPr>
              <a:t> — некоторая по­стоянная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7" y="3369905"/>
            <a:ext cx="3875481" cy="30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247991"/>
            <a:ext cx="3996703" cy="318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37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76" y="269776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физике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602432" y="1268760"/>
                <a:ext cx="7992888" cy="1704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Радиоактивный распад вещества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задаётся формулой</a:t>
                </a:r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Arial" charset="0"/>
                  </a:rPr>
                  <a:t>m</a:t>
                </a:r>
                <a:r>
                  <a:rPr lang="ru-RU" sz="2000" b="1" i="1" dirty="0">
                    <a:solidFill>
                      <a:srgbClr val="FF0000"/>
                    </a:solidFill>
                    <a:latin typeface="Arial" charset="0"/>
                  </a:rPr>
                  <a:t>(</a:t>
                </a:r>
                <a:r>
                  <a:rPr lang="en-US" sz="2000" b="1" i="1" dirty="0">
                    <a:solidFill>
                      <a:srgbClr val="FF0000"/>
                    </a:solidFill>
                    <a:latin typeface="Arial" charset="0"/>
                  </a:rPr>
                  <a:t>t</a:t>
                </a:r>
                <a:r>
                  <a:rPr lang="ru-RU" sz="2000" b="1" i="1" dirty="0">
                    <a:solidFill>
                      <a:srgbClr val="FF0000"/>
                    </a:solidFill>
                    <a:latin typeface="Arial" charset="0"/>
                  </a:rPr>
                  <a:t>)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ru-RU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𝑻</m:t>
                            </m:r>
                          </m:den>
                        </m:f>
                      </m:sup>
                    </m:sSup>
                  </m:oMath>
                </a14:m>
                <a:r>
                  <a:rPr lang="ru-RU" sz="2000" b="1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ru-RU" dirty="0" smtClean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endParaRPr lang="en-US" dirty="0" smtClean="0">
                  <a:solidFill>
                    <a:prstClr val="black"/>
                  </a:solidFill>
                  <a:latin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dirty="0" smtClean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m</a:t>
                </a:r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(</a:t>
                </a: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) и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prstClr val="black"/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ru-RU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масса радиоактивного вещества соот­ветственно в момент времени</a:t>
                </a:r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 и в начальный момент времени </a:t>
                </a: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 = 0;</a:t>
                </a:r>
                <a:r>
                  <a:rPr lang="ru-RU" i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endParaRPr lang="en-US" i="1" dirty="0" smtClean="0">
                  <a:solidFill>
                    <a:prstClr val="black"/>
                  </a:solidFill>
                  <a:latin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i="1" dirty="0" smtClean="0">
                    <a:solidFill>
                      <a:prstClr val="black"/>
                    </a:solidFill>
                    <a:latin typeface="Arial" charset="0"/>
                  </a:rPr>
                  <a:t>Т</a:t>
                </a:r>
                <a:r>
                  <a:rPr lang="ru-RU" dirty="0" smtClean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— период полураспада (промежуток времени, за который первоначальное количество вещества уменьшается вдвое). 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32" y="1268760"/>
                <a:ext cx="7992888" cy="1693092"/>
              </a:xfrm>
              <a:prstGeom prst="rect">
                <a:avLst/>
              </a:prstGeom>
              <a:blipFill rotWithShape="1">
                <a:blip r:embed="rId2"/>
                <a:stretch>
                  <a:fillRect l="-686" b="-53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36" y="3135883"/>
            <a:ext cx="4320480" cy="35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3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физике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705" y="1052737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Arial" charset="0"/>
              </a:rPr>
              <a:t>Задача.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  Период полураспада плутония Т= 140 суткам. Какой станет масса</a:t>
            </a:r>
            <a:r>
              <a:rPr lang="ru-RU" sz="20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m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 плутония через 10 лет, если его начальная масса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m</a:t>
            </a:r>
            <a:r>
              <a:rPr lang="ru-RU" sz="2000" baseline="-25000" dirty="0">
                <a:solidFill>
                  <a:prstClr val="black"/>
                </a:solidFill>
                <a:latin typeface="Arial" charset="0"/>
              </a:rPr>
              <a:t>0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 = 8 г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?</a:t>
            </a:r>
            <a:endParaRPr lang="ru-RU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90951" y="2750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248151" y="29792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22705" y="1821132"/>
                <a:ext cx="8424936" cy="1336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b="1" dirty="0">
                    <a:solidFill>
                      <a:prstClr val="black"/>
                    </a:solidFill>
                    <a:latin typeface="Arial" charset="0"/>
                  </a:rPr>
                  <a:t>Решение. </a:t>
                </a:r>
                <a:r>
                  <a:rPr lang="ru-RU" sz="2000" b="1" i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n-US" sz="2000" i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 = 10 • 365 (считаем, что в году 365 дней),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𝑡</m:t>
                        </m:r>
                      </m:num>
                      <m:den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ru-RU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365</m:t>
                        </m:r>
                      </m:num>
                      <m:den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.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Вычисления на микрокалькуляторе (по формуле радиоактивного распада) показывают, что</a:t>
                </a:r>
                <a:r>
                  <a:rPr lang="ru-RU" sz="2000" i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n-US" sz="2000" i="1" dirty="0">
                    <a:solidFill>
                      <a:prstClr val="black"/>
                    </a:solidFill>
                    <a:latin typeface="Arial" charset="0"/>
                  </a:rPr>
                  <a:t>m</a:t>
                </a:r>
                <a:r>
                  <a:rPr lang="ru-RU" sz="2000" i="1" dirty="0">
                    <a:solidFill>
                      <a:prstClr val="black"/>
                    </a:solidFill>
                    <a:latin typeface="Arial" charset="0"/>
                  </a:rPr>
                  <a:t> =</a:t>
                </a:r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 8 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365</m:t>
                            </m:r>
                          </m:num>
                          <m:den>
                            <m:r>
                              <a:rPr lang="ru-RU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14</m:t>
                            </m:r>
                          </m:den>
                        </m:f>
                      </m:sup>
                    </m:sSup>
                    <m:r>
                      <a:rPr lang="ru-RU" sz="2000" i="1">
                        <a:solidFill>
                          <a:prstClr val="black"/>
                        </a:solidFill>
                        <a:latin typeface="Cambria Math"/>
                      </a:rPr>
                      <m:t>≈1,1345 </m:t>
                    </m:r>
                    <m:r>
                      <a:rPr lang="ru-RU" sz="2000">
                        <a:solidFill>
                          <a:prstClr val="black"/>
                        </a:solidFill>
                        <a:latin typeface="Cambria Math"/>
                      </a:rPr>
                      <m:t>• </m:t>
                    </m:r>
                    <m:sSup>
                      <m:sSup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05" y="1821131"/>
                <a:ext cx="8424936" cy="1336648"/>
              </a:xfrm>
              <a:prstGeom prst="rect">
                <a:avLst/>
              </a:prstGeom>
              <a:blipFill rotWithShape="1">
                <a:blip r:embed="rId3"/>
                <a:stretch>
                  <a:fillRect l="-724" b="-22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26653" y="3075057"/>
                <a:ext cx="83080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b="1" dirty="0">
                    <a:solidFill>
                      <a:prstClr val="black"/>
                    </a:solidFill>
                    <a:latin typeface="Arial" charset="0"/>
                  </a:rPr>
                  <a:t>Ответ.</a:t>
                </a:r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 Через 10 лет плутония останется примерно 1,1345 •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prstClr val="black"/>
                    </a:solidFill>
                    <a:latin typeface="Arial" charset="0"/>
                  </a:rPr>
                  <a:t>г.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1" y="3075057"/>
                <a:ext cx="8308089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807" t="-606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7534"/>
              </p:ext>
            </p:extLst>
          </p:nvPr>
        </p:nvGraphicFramePr>
        <p:xfrm>
          <a:off x="1259632" y="3573017"/>
          <a:ext cx="2160240" cy="2739767"/>
        </p:xfrm>
        <a:graphic>
          <a:graphicData uri="http://schemas.openxmlformats.org/drawingml/2006/table">
            <a:tbl>
              <a:tblPr/>
              <a:tblGrid>
                <a:gridCol w="780087"/>
                <a:gridCol w="1380153"/>
              </a:tblGrid>
              <a:tr h="443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8,000000000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1,312991105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0,215493205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0,035367583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0,005804665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0,000952684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0,000156358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0,000025662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0,000004212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0,000000691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0,000000113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540794"/>
              </p:ext>
            </p:extLst>
          </p:nvPr>
        </p:nvGraphicFramePr>
        <p:xfrm>
          <a:off x="3923928" y="36450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3477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Graphic spid="1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физике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251520" y="1409563"/>
                <a:ext cx="4392488" cy="2063065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Скорость разветвлённо-цепного процесса в газовой фазе  в начальных стадиях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 (вплоть до выгорания 30-40% газа) выражается формулой</a:t>
                </a:r>
                <a:r>
                  <a:rPr lang="ru-RU" dirty="0" smtClean="0">
                    <a:solidFill>
                      <a:prstClr val="black"/>
                    </a:solidFill>
                    <a:latin typeface="Arial" charset="0"/>
                  </a:rPr>
                  <a:t>:</a:t>
                </a:r>
                <a:endParaRPr lang="en-US" dirty="0" smtClean="0">
                  <a:solidFill>
                    <a:prstClr val="black"/>
                  </a:solidFill>
                  <a:latin typeface="Arial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/>
                        </a:rPr>
                        <m:t>𝑾</m:t>
                      </m:r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𝑨</m:t>
                          </m:r>
                        </m:e>
                      </m:d>
                      <m:f>
                        <m:f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𝒇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𝒈</m:t>
                          </m:r>
                        </m:den>
                      </m:f>
                      <m:sSup>
                        <m:sSup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𝒇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𝒈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09562"/>
                <a:ext cx="4392488" cy="2063065"/>
              </a:xfrm>
              <a:prstGeom prst="rect">
                <a:avLst/>
              </a:prstGeom>
              <a:blipFill rotWithShape="1">
                <a:blip r:embed="rId2"/>
                <a:stretch>
                  <a:fillRect l="-688" t="-580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3564961"/>
            <a:ext cx="4096759" cy="306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35076" y="1700809"/>
            <a:ext cx="4057403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Сила света </a:t>
            </a:r>
            <a:r>
              <a:rPr lang="ru-RU" b="1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определяется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по формуле: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I = I</a:t>
            </a:r>
            <a:r>
              <a:rPr lang="ru-RU" b="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ru-RU" b="1" i="1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-ks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где s – толщина слоя, k – коэффициент характеризующий мутную среду. 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34" y="3429001"/>
            <a:ext cx="4097348" cy="2731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9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5859455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астрономии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Картинки по запросу &quot;и э боде портрет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86" y="404665"/>
            <a:ext cx="1558543" cy="20162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8821" y="2634348"/>
            <a:ext cx="1787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Arial" charset="0"/>
              </a:rPr>
              <a:t>И. Э. </a:t>
            </a:r>
            <a:r>
              <a:rPr lang="ru-RU" i="1" dirty="0" smtClean="0">
                <a:solidFill>
                  <a:prstClr val="black"/>
                </a:solidFill>
                <a:latin typeface="Arial" charset="0"/>
              </a:rPr>
              <a:t>Боде</a:t>
            </a:r>
            <a:endParaRPr lang="en-US" i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(1747— 1826)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1515916"/>
                  </p:ext>
                </p:extLst>
              </p:nvPr>
            </p:nvGraphicFramePr>
            <p:xfrm>
              <a:off x="496264" y="2156627"/>
              <a:ext cx="6336706" cy="482298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58691"/>
                    <a:gridCol w="1209683"/>
                    <a:gridCol w="2420675"/>
                    <a:gridCol w="2047657"/>
                  </a:tblGrid>
                  <a:tr h="1051560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№ п/п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Планета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R="177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  Расстояние (</a:t>
                          </a:r>
                          <a:r>
                            <a:rPr lang="en-US" sz="1200">
                              <a:effectLst/>
                            </a:rPr>
                            <a:t>L</a:t>
                          </a:r>
                          <a:r>
                            <a:rPr lang="ru-RU" sz="1200">
                              <a:effectLst/>
                            </a:rPr>
                            <a:t>) до Солнца </a:t>
                          </a:r>
                          <a:endParaRPr lang="ru-RU" sz="1100">
                            <a:effectLst/>
                          </a:endParaRPr>
                        </a:p>
                        <a:p>
                          <a:pPr marR="177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(в астрономических единицах)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83820" marR="1778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200">
                                    <a:effectLst/>
                                    <a:latin typeface="Cambria Math"/>
                                  </a:rPr>
                                  <m:t>𝑳</m:t>
                                </m:r>
                                <m:r>
                                  <a:rPr lang="ru-RU" sz="1200"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2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𝟑</m:t>
                                    </m:r>
                                    <m:sSup>
                                      <m:sSupPr>
                                        <m:ctrlPr>
                                          <a:rPr lang="ru-RU" sz="12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200">
                                            <a:effectLst/>
                                            <a:latin typeface="Cambria Math"/>
                                          </a:rPr>
                                          <m:t>•</m:t>
                                        </m:r>
                                        <m:r>
                                          <a:rPr lang="ru-RU" sz="1200">
                                            <a:effectLst/>
                                            <a:latin typeface="Cambria Math"/>
                                          </a:rPr>
                                          <m:t>𝟐</m:t>
                                        </m:r>
                                      </m:e>
                                      <m:sup>
                                        <m:r>
                                          <a:rPr lang="ru-RU" sz="1200">
                                            <a:effectLst/>
                                            <a:latin typeface="Cambria Math"/>
                                          </a:rPr>
                                          <m:t>𝒏</m:t>
                                        </m:r>
                                        <m:r>
                                          <a:rPr lang="ru-RU" sz="1200">
                                            <a:effectLst/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ru-RU" sz="1200">
                                            <a:effectLst/>
                                            <a:latin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2159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Меркурий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0,4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1−2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=0,55 (а. е.)</m:t>
                              </m:r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 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Венера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0,7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2−2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=0,7 (а. е.) </m:t>
                              </m:r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 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3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Земля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3−2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=1 (а. е.) </m:t>
                              </m:r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 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Марс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1,5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4−2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=1,6 (а. е.)</m:t>
                              </m:r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  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40734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5−2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=2,8 (а. е.)</m:t>
                              </m:r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 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6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Юпитер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5,2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6−2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= 5,2 </a:t>
                          </a: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(а. е.)</m:t>
                              </m:r>
                            </m:oMath>
                          </a14:m>
                          <a:r>
                            <a:rPr lang="ru-RU" sz="1200">
                              <a:effectLst/>
                            </a:rPr>
                            <a:t> 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  <a:tr h="538448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7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Сатурн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9,5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𝐿</m:t>
                              </m:r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12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•2</m:t>
                                      </m:r>
                                    </m:e>
                                    <m:sup>
                                      <m:r>
                                        <a:rPr lang="ru-RU" sz="1200">
                                          <a:effectLst/>
                                          <a:latin typeface="Cambria Math"/>
                                        </a:rPr>
                                        <m:t>7−2</m:t>
                                      </m:r>
                                    </m:sup>
                                  </m:sSup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+4</m:t>
                                  </m:r>
                                </m:num>
                                <m:den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 = 10  </a:t>
                          </a: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/>
                                </a:rPr>
                                <m:t>(а. е.)</m:t>
                              </m:r>
                            </m:oMath>
                          </a14:m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1" marR="6351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1515916"/>
                  </p:ext>
                </p:extLst>
              </p:nvPr>
            </p:nvGraphicFramePr>
            <p:xfrm>
              <a:off x="496264" y="2156626"/>
              <a:ext cx="6336704" cy="310642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58691"/>
                    <a:gridCol w="1209682"/>
                    <a:gridCol w="2420674"/>
                    <a:gridCol w="2047657"/>
                  </a:tblGrid>
                  <a:tr h="486837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№ п/п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Планета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R="177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  Расстояние (</a:t>
                          </a:r>
                          <a:r>
                            <a:rPr lang="en-US" sz="1200">
                              <a:effectLst/>
                            </a:rPr>
                            <a:t>L</a:t>
                          </a:r>
                          <a:r>
                            <a:rPr lang="ru-RU" sz="1200">
                              <a:effectLst/>
                            </a:rPr>
                            <a:t>) до Солнца </a:t>
                          </a:r>
                          <a:endParaRPr lang="ru-RU" sz="1100">
                            <a:effectLst/>
                          </a:endParaRPr>
                        </a:p>
                        <a:p>
                          <a:pPr marR="177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(в астрономических единицах)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6250" b="-537500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2159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Меркурий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0,4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139344" b="-604918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2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Венера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0,7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239344" b="-504918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3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Земля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333871" b="-396774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4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Марс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1,5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440984" b="-303279"/>
                          </a:stretch>
                        </a:blipFill>
                      </a:tcPr>
                    </a:tc>
                  </a:tr>
                  <a:tr h="376522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5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540984" b="-203279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6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Юпитер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5,2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630645" b="-100000"/>
                          </a:stretch>
                        </a:blipFill>
                      </a:tcPr>
                    </a:tc>
                  </a:tr>
                  <a:tr h="373845">
                    <a:tc>
                      <a:txBody>
                        <a:bodyPr/>
                        <a:lstStyle/>
                        <a:p>
                          <a:pPr marR="304800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7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30480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Сатурн</a:t>
                          </a:r>
                          <a:endParaRPr lang="ru-RU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pPr marL="9017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9,5</a:t>
                          </a:r>
                          <a:endParaRPr lang="ru-RU" sz="11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" marR="635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50" marR="6350" marT="0" marB="0">
                        <a:blipFill rotWithShape="1">
                          <a:blip r:embed="rId3"/>
                          <a:stretch>
                            <a:fillRect l="-209524" t="-742623" b="-16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513105" y="1340769"/>
                <a:ext cx="2055691" cy="717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1">
                          <a:solidFill>
                            <a:prstClr val="black"/>
                          </a:solidFill>
                          <a:latin typeface="Cambria Math"/>
                        </a:rPr>
                        <m:t>𝑳</m:t>
                      </m:r>
                      <m:r>
                        <a:rPr lang="ru-RU" sz="20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  <m:sSup>
                            <m:sSupPr>
                              <m:ctrlPr>
                                <a:rPr lang="ru-RU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000" b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•</m:t>
                              </m:r>
                              <m:r>
                                <a:rPr lang="ru-RU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ru-RU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ru-RU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ru-RU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ru-RU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ru-RU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ru-RU" sz="2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03" y="1340768"/>
                <a:ext cx="2058897" cy="7392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Содержимое 6" descr="Картинка 8 из 27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4890" y="5445224"/>
            <a:ext cx="1933575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повседневной жизни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554" y="1844824"/>
            <a:ext cx="2314543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06355" y="4941169"/>
            <a:ext cx="2260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err="1">
                <a:solidFill>
                  <a:prstClr val="black"/>
                </a:solidFill>
                <a:latin typeface="Arial" charset="0"/>
              </a:rPr>
              <a:t>Рэймонд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i="1" dirty="0" err="1" smtClean="0">
                <a:solidFill>
                  <a:prstClr val="black"/>
                </a:solidFill>
                <a:latin typeface="Arial" charset="0"/>
              </a:rPr>
              <a:t>Курцвейл</a:t>
            </a:r>
            <a:endParaRPr lang="ru-RU" i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Arial" charset="0"/>
              </a:rPr>
              <a:t>(р. 1948)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0" y="1496503"/>
            <a:ext cx="5943099" cy="438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повседневной жизни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3085926"/>
            <a:ext cx="59119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2800" b="1" i="1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400" i="1" spc="-5" dirty="0" smtClean="0">
                <a:latin typeface="Times New Roman"/>
                <a:ea typeface="Times New Roman"/>
              </a:rPr>
              <a:t> </a:t>
            </a:r>
            <a:r>
              <a:rPr lang="ru-RU" sz="2400" dirty="0" smtClean="0"/>
              <a:t> </a:t>
            </a:r>
            <a:r>
              <a:rPr lang="ru-RU" sz="2400" dirty="0"/>
              <a:t>– первоначальное значение </a:t>
            </a:r>
            <a:r>
              <a:rPr lang="ru-RU" sz="2400" dirty="0" smtClean="0"/>
              <a:t>величины </a:t>
            </a:r>
            <a:endParaRPr lang="en-US" sz="2400" dirty="0" smtClean="0"/>
          </a:p>
          <a:p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2800" b="1" i="1" baseline="-25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ru-RU" sz="2400" i="1" spc="115" dirty="0" smtClean="0">
                <a:latin typeface="Times New Roman"/>
                <a:ea typeface="Times New Roman"/>
              </a:rPr>
              <a:t> </a:t>
            </a:r>
            <a:r>
              <a:rPr lang="ru-RU" sz="2400" dirty="0" smtClean="0"/>
              <a:t> </a:t>
            </a:r>
            <a:r>
              <a:rPr lang="ru-RU" sz="2400" dirty="0"/>
              <a:t>– новое значение </a:t>
            </a:r>
            <a:r>
              <a:rPr lang="ru-RU" sz="2400" dirty="0" smtClean="0"/>
              <a:t>величины   </a:t>
            </a:r>
            <a:endParaRPr lang="en-US" sz="2400" dirty="0" smtClean="0"/>
          </a:p>
          <a:p>
            <a:r>
              <a:rPr lang="en-US" sz="2400" b="1" i="1" spc="-5" dirty="0" smtClean="0">
                <a:latin typeface="Times New Roman"/>
                <a:ea typeface="Times New Roman"/>
              </a:rPr>
              <a:t> </a:t>
            </a:r>
            <a:r>
              <a:rPr lang="ru-RU" sz="2400" b="1" i="1" spc="-5" dirty="0" smtClean="0">
                <a:latin typeface="Times New Roman"/>
                <a:ea typeface="Times New Roman"/>
              </a:rPr>
              <a:t>p</a:t>
            </a:r>
            <a:r>
              <a:rPr lang="ru-RU" sz="2400" b="1" i="1" spc="-10" dirty="0" smtClean="0">
                <a:latin typeface="Times New Roman"/>
                <a:ea typeface="Times New Roman"/>
              </a:rPr>
              <a:t> </a:t>
            </a:r>
            <a:r>
              <a:rPr lang="en-US" sz="2400" b="1" i="1" spc="-10" dirty="0" smtClean="0">
                <a:latin typeface="Times New Roman"/>
                <a:ea typeface="Times New Roman"/>
              </a:rPr>
              <a:t>  </a:t>
            </a:r>
            <a:r>
              <a:rPr lang="ru-RU" sz="2400" dirty="0" smtClean="0"/>
              <a:t>–</a:t>
            </a:r>
            <a:r>
              <a:rPr lang="en-US" sz="2400" dirty="0" smtClean="0"/>
              <a:t> </a:t>
            </a:r>
            <a:r>
              <a:rPr lang="ru-RU" sz="2400" dirty="0" smtClean="0"/>
              <a:t>количество процентов</a:t>
            </a:r>
            <a:endParaRPr lang="en-US" sz="2400" dirty="0" smtClean="0"/>
          </a:p>
          <a:p>
            <a:r>
              <a:rPr lang="en-US" sz="2400" b="1" i="1" dirty="0" smtClean="0"/>
              <a:t> </a:t>
            </a:r>
            <a:r>
              <a:rPr lang="ru-RU" sz="2400" b="1" i="1" dirty="0" smtClean="0"/>
              <a:t>n</a:t>
            </a:r>
            <a:r>
              <a:rPr lang="ru-RU" sz="2400" dirty="0" smtClean="0"/>
              <a:t> </a:t>
            </a:r>
            <a:r>
              <a:rPr lang="en-US" sz="2400" dirty="0" smtClean="0"/>
              <a:t>  </a:t>
            </a:r>
            <a:r>
              <a:rPr lang="ru-RU" sz="2400" dirty="0" smtClean="0"/>
              <a:t>– </a:t>
            </a:r>
            <a:r>
              <a:rPr lang="ru-RU" sz="2400" dirty="0"/>
              <a:t>количество </a:t>
            </a:r>
            <a:r>
              <a:rPr lang="ru-RU" sz="2400" dirty="0" smtClean="0"/>
              <a:t>промежутков времени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13" y="3717032"/>
            <a:ext cx="2657731" cy="265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387535" y="1598381"/>
                <a:ext cx="4285276" cy="1217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ru-RU" sz="2400" dirty="0">
                    <a:solidFill>
                      <a:prstClr val="black"/>
                    </a:solidFill>
                  </a:rPr>
                  <a:t>Формула сложных процентов:</a:t>
                </a:r>
              </a:p>
              <a:p>
                <a:pPr marL="443230" algn="ctr" eaLnBrk="0" hangingPunct="0">
                  <a:lnSpc>
                    <a:spcPct val="115000"/>
                  </a:lnSpc>
                  <a:spcAft>
                    <a:spcPts val="0"/>
                  </a:spcAft>
                  <a:tabLst>
                    <a:tab pos="1383665" algn="l"/>
                  </a:tabLst>
                </a:pPr>
                <a:r>
                  <a:rPr lang="en-US" sz="3200" b="1" i="1" dirty="0" err="1" smtClean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rPr>
                  <a:t>S</a:t>
                </a:r>
                <a:r>
                  <a:rPr lang="en-US" sz="3200" b="1" i="1" baseline="-25000" dirty="0" err="1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n</a:t>
                </a:r>
                <a:r>
                  <a:rPr lang="en-US" sz="3200" b="1" i="1" dirty="0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=S</a:t>
                </a:r>
                <a:r>
                  <a:rPr lang="en-US" sz="3200" b="1" i="1" baseline="-25000" dirty="0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0</a:t>
                </a:r>
                <a:r>
                  <a:rPr lang="en-US" sz="3200" b="1" i="1" dirty="0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(1</a:t>
                </a:r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)ⁿ</a:t>
                </a:r>
                <a:endParaRPr lang="ru-RU" sz="32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535" y="1598381"/>
                <a:ext cx="4135940" cy="1217064"/>
              </a:xfrm>
              <a:prstGeom prst="rect">
                <a:avLst/>
              </a:prstGeom>
              <a:blipFill rotWithShape="1">
                <a:blip r:embed="rId3"/>
                <a:stretch>
                  <a:fillRect l="-2360" t="-4000" r="-1180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0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0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повседневной жизни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06815"/>
            <a:ext cx="795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i="1" dirty="0"/>
              <a:t>Задача</a:t>
            </a:r>
            <a:r>
              <a:rPr lang="en-US" sz="2000" i="1" dirty="0"/>
              <a:t>. </a:t>
            </a:r>
            <a:r>
              <a:rPr lang="ru-RU" sz="2000" i="1" dirty="0"/>
              <a:t>Начальный капитал вкладчика </a:t>
            </a:r>
            <a:r>
              <a:rPr lang="ru-RU" sz="2000" i="1" dirty="0" smtClean="0"/>
              <a:t>10000 </a:t>
            </a:r>
            <a:r>
              <a:rPr lang="ru-RU" sz="2000" i="1" dirty="0"/>
              <a:t>рублей, процентная</a:t>
            </a:r>
            <a:endParaRPr lang="ru-RU" sz="2000" dirty="0"/>
          </a:p>
          <a:p>
            <a:pPr eaLnBrk="0" hangingPunct="0"/>
            <a:r>
              <a:rPr lang="ru-RU" sz="2000" i="1" dirty="0"/>
              <a:t>ставка 6% годовых, вклад на 5 лет, сколько составит размер вклада по истечению пяти лет</a:t>
            </a:r>
            <a:r>
              <a:rPr lang="ru-RU" sz="2000" i="1" dirty="0" smtClean="0"/>
              <a:t>?</a:t>
            </a:r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676171"/>
              </p:ext>
            </p:extLst>
          </p:nvPr>
        </p:nvGraphicFramePr>
        <p:xfrm>
          <a:off x="1187624" y="3933057"/>
          <a:ext cx="2304256" cy="2454470"/>
        </p:xfrm>
        <a:graphic>
          <a:graphicData uri="http://schemas.openxmlformats.org/drawingml/2006/table">
            <a:tbl>
              <a:tblPr firstRow="1" firstCol="1" bandRow="1"/>
              <a:tblGrid>
                <a:gridCol w="1366932"/>
                <a:gridCol w="937324"/>
              </a:tblGrid>
              <a:tr h="630936">
                <a:tc>
                  <a:txBody>
                    <a:bodyPr/>
                    <a:lstStyle/>
                    <a:p>
                      <a:pPr indent="139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n, лет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А, 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10600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11236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11910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12625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13382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1447181"/>
              </p:ext>
            </p:extLst>
          </p:nvPr>
        </p:nvGraphicFramePr>
        <p:xfrm>
          <a:off x="3923930" y="3714084"/>
          <a:ext cx="4432535" cy="263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5148065" y="2218121"/>
                <a:ext cx="2171107" cy="564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43230" lvl="0" algn="ctr" eaLnBrk="0" hangingPunct="0">
                  <a:lnSpc>
                    <a:spcPct val="115000"/>
                  </a:lnSpc>
                  <a:tabLst>
                    <a:tab pos="1383665" algn="l"/>
                  </a:tabLst>
                </a:pPr>
                <a:r>
                  <a:rPr lang="en-US" sz="2000" b="1" i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A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n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=A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0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(1+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𝒑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i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rPr>
                  <a:t>)ⁿ</a:t>
                </a:r>
                <a:endParaRPr lang="ru-RU" sz="1600" dirty="0">
                  <a:solidFill>
                    <a:srgbClr val="FF0000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218120"/>
                <a:ext cx="2171107" cy="564385"/>
              </a:xfrm>
              <a:prstGeom prst="rect">
                <a:avLst/>
              </a:prstGeom>
              <a:blipFill rotWithShape="1">
                <a:blip r:embed="rId3"/>
                <a:stretch>
                  <a:fillRect r="-2521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683568" y="1822607"/>
            <a:ext cx="7812360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000" b="1" i="1" dirty="0" smtClean="0">
                <a:solidFill>
                  <a:prstClr val="black"/>
                </a:solidFill>
              </a:rPr>
              <a:t>Решение. </a:t>
            </a:r>
            <a:r>
              <a:rPr lang="ru-RU" sz="2000" spc="-5" dirty="0" smtClean="0">
                <a:latin typeface="Times New Roman"/>
                <a:ea typeface="Times New Roman"/>
                <a:cs typeface="Times New Roman"/>
              </a:rPr>
              <a:t>А</a:t>
            </a:r>
            <a:r>
              <a:rPr lang="ru-RU" sz="1100" spc="-5" dirty="0" smtClean="0"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1100" spc="3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spc="30" dirty="0">
                <a:latin typeface="Times New Roman"/>
                <a:ea typeface="Times New Roman"/>
                <a:cs typeface="Times New Roman"/>
              </a:rPr>
              <a:t>=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10000</a:t>
            </a:r>
            <a:r>
              <a:rPr lang="ru-RU" sz="2000" spc="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рублей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–</a:t>
            </a:r>
            <a:r>
              <a:rPr lang="ru-RU" sz="2000" spc="18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начальный</a:t>
            </a:r>
            <a:r>
              <a:rPr lang="ru-RU" sz="2000" spc="17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капитал</a:t>
            </a:r>
            <a:r>
              <a:rPr lang="ru-RU" sz="2000" spc="17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(вклад)</a:t>
            </a:r>
            <a:endParaRPr lang="ru-RU" sz="1600" dirty="0">
              <a:ea typeface="Calibri"/>
              <a:cs typeface="Times New Roman"/>
            </a:endParaRPr>
          </a:p>
          <a:p>
            <a:pPr marL="558165" eaLnBrk="0" hangingPunct="0">
              <a:lnSpc>
                <a:spcPct val="115000"/>
              </a:lnSpc>
              <a:spcBef>
                <a:spcPts val="95"/>
              </a:spcBef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p</a:t>
            </a:r>
            <a:r>
              <a:rPr lang="ru-RU" sz="2000" spc="180" dirty="0">
                <a:latin typeface="Times New Roman"/>
                <a:ea typeface="Times New Roman"/>
                <a:cs typeface="Times New Roman"/>
              </a:rPr>
              <a:t> = 6%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–</a:t>
            </a:r>
            <a:r>
              <a:rPr lang="ru-RU" sz="2000" spc="18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годовой</a:t>
            </a:r>
            <a:r>
              <a:rPr lang="ru-RU" sz="2000" spc="16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ea typeface="Times New Roman"/>
                <a:cs typeface="Times New Roman"/>
              </a:rPr>
              <a:t>процент</a:t>
            </a:r>
            <a:endParaRPr lang="ru-RU" sz="1600" dirty="0">
              <a:ea typeface="Calibri"/>
              <a:cs typeface="Times New Roman"/>
            </a:endParaRPr>
          </a:p>
          <a:p>
            <a:pPr marL="558165" eaLnBrk="0" hangingPunct="0">
              <a:lnSpc>
                <a:spcPct val="115000"/>
              </a:lnSpc>
              <a:spcBef>
                <a:spcPts val="95"/>
              </a:spcBef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n</a:t>
            </a:r>
            <a:r>
              <a:rPr lang="ru-RU" sz="2000" spc="180" dirty="0">
                <a:latin typeface="Times New Roman"/>
                <a:ea typeface="Times New Roman"/>
                <a:cs typeface="Times New Roman"/>
              </a:rPr>
              <a:t> = 5 </a:t>
            </a:r>
            <a:r>
              <a:rPr lang="ru-RU" sz="2000" spc="180" dirty="0" smtClean="0">
                <a:latin typeface="Times New Roman"/>
                <a:ea typeface="Times New Roman"/>
                <a:cs typeface="Times New Roman"/>
              </a:rPr>
              <a:t>лет</a:t>
            </a:r>
            <a:endParaRPr lang="ru-RU" sz="1600" dirty="0"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683568" y="2856472"/>
                <a:ext cx="7812360" cy="902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hangingPunct="0"/>
                <a:r>
                  <a:rPr lang="ru-RU" sz="2000" dirty="0" smtClean="0">
                    <a:solidFill>
                      <a:prstClr val="black"/>
                    </a:solidFill>
                  </a:rPr>
                  <a:t>По </a:t>
                </a:r>
                <a:r>
                  <a:rPr lang="ru-RU" sz="2000" dirty="0">
                    <a:solidFill>
                      <a:prstClr val="black"/>
                    </a:solidFill>
                  </a:rPr>
                  <a:t>формуле сложных процентов размер вклада составит:</a:t>
                </a:r>
              </a:p>
              <a:p>
                <a:pPr marL="64770" indent="448945" eaLnBrk="0" hangingPunct="0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000" i="1" dirty="0">
                    <a:solidFill>
                      <a:prstClr val="black"/>
                    </a:solidFill>
                  </a:rPr>
                  <a:t>A</a:t>
                </a:r>
                <a:r>
                  <a:rPr lang="ru-RU" sz="2000" i="1" baseline="-25000" dirty="0">
                    <a:solidFill>
                      <a:prstClr val="black"/>
                    </a:solidFill>
                  </a:rPr>
                  <a:t>5</a:t>
                </a:r>
                <a:r>
                  <a:rPr lang="ru-RU" sz="2000" i="1" dirty="0">
                    <a:solidFill>
                      <a:prstClr val="black"/>
                    </a:solidFill>
                  </a:rPr>
                  <a:t>=10000(1+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2000" i="1" dirty="0">
                    <a:solidFill>
                      <a:prstClr val="black"/>
                    </a:solidFill>
                  </a:rPr>
                  <a:t>)</a:t>
                </a:r>
                <a:r>
                  <a:rPr lang="ru-RU" sz="2000" i="1" baseline="30000" dirty="0">
                    <a:solidFill>
                      <a:prstClr val="black"/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ru-RU" sz="2000" i="1" dirty="0">
                    <a:solidFill>
                      <a:prstClr val="black"/>
                    </a:solidFill>
                  </a:rPr>
                  <a:t>13382 </a:t>
                </a:r>
                <a:r>
                  <a:rPr lang="ru-RU" sz="2000" i="1" dirty="0" smtClean="0">
                    <a:solidFill>
                      <a:prstClr val="black"/>
                    </a:solidFill>
                  </a:rPr>
                  <a:t>рубля        </a:t>
                </a:r>
                <a:r>
                  <a:rPr lang="ru-RU" sz="2000" b="1" spc="-5" dirty="0" smtClean="0">
                    <a:latin typeface="Times New Roman"/>
                    <a:ea typeface="Times New Roman"/>
                    <a:cs typeface="Times New Roman"/>
                  </a:rPr>
                  <a:t>Ответ</a:t>
                </a:r>
                <a:r>
                  <a:rPr lang="ru-RU" sz="2000" b="1" spc="-5" dirty="0">
                    <a:latin typeface="Times New Roman"/>
                    <a:ea typeface="Times New Roman"/>
                    <a:cs typeface="Times New Roman"/>
                  </a:rPr>
                  <a:t>.</a:t>
                </a:r>
                <a:r>
                  <a:rPr lang="ru-RU" sz="2000" spc="-5" dirty="0"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Cambria Math"/>
                        <a:cs typeface="Times New Roman"/>
                      </a:rPr>
                      <m:t>≈</m:t>
                    </m:r>
                    <m:r>
                      <a:rPr lang="ru-RU" sz="2000" b="0" i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Cambria Math"/>
                        <a:cs typeface="Times New Roman"/>
                      </a:rPr>
                      <m:t>1</m:t>
                    </m:r>
                  </m:oMath>
                </a14:m>
                <a:r>
                  <a:rPr lang="ru-RU" sz="2000" i="1" dirty="0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3382 рубля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856472"/>
                <a:ext cx="7812360" cy="902876"/>
              </a:xfrm>
              <a:prstGeom prst="rect">
                <a:avLst/>
              </a:prstGeom>
              <a:blipFill rotWithShape="1">
                <a:blip r:embed="rId4"/>
                <a:stretch>
                  <a:fillRect l="-780" t="-3378" b="-40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2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  <p:bldP spid="9" grpId="0"/>
      <p:bldP spid="11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повседневной жизни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539553" y="3045019"/>
                <a:ext cx="2206053" cy="666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ru-RU" sz="2800" b="1" i="1" dirty="0"/>
                  <a:t>В</a:t>
                </a:r>
                <a:r>
                  <a:rPr lang="en-US" sz="2800" b="1" i="1" baseline="-25000" dirty="0"/>
                  <a:t>n</a:t>
                </a:r>
                <a:r>
                  <a:rPr lang="ru-RU" sz="2800" b="1" i="1" dirty="0"/>
                  <a:t>=В</a:t>
                </a:r>
                <a:r>
                  <a:rPr lang="ru-RU" sz="2800" b="1" i="1" baseline="-25000" dirty="0"/>
                  <a:t>0</a:t>
                </a:r>
                <a:r>
                  <a:rPr lang="ru-RU" sz="2800" b="1" i="1" dirty="0"/>
                  <a:t>(1+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sz="2800" b="1" i="1"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ru-RU" sz="2800" b="1" i="1" dirty="0"/>
                  <a:t>)ⁿ</a:t>
                </a:r>
                <a:endParaRPr lang="ru-RU" sz="28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045019"/>
                <a:ext cx="2206053" cy="666914"/>
              </a:xfrm>
              <a:prstGeom prst="rect">
                <a:avLst/>
              </a:prstGeom>
              <a:blipFill rotWithShape="1">
                <a:blip r:embed="rId2"/>
                <a:stretch>
                  <a:fillRect l="-5817" r="-4709" b="-128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31" y="1700808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2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Функции в жизни человека</a:t>
            </a:r>
            <a:r>
              <a:rPr lang="ru-RU" sz="3200" b="1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848" y="908720"/>
            <a:ext cx="8373616" cy="4896544"/>
          </a:xfrm>
        </p:spPr>
        <p:txBody>
          <a:bodyPr/>
          <a:lstStyle/>
          <a:p>
            <a:pPr marL="273050" lvl="0" indent="-273050">
              <a:lnSpc>
                <a:spcPct val="80000"/>
              </a:lnSpc>
              <a:buClr>
                <a:srgbClr val="31B6FD"/>
              </a:buClr>
              <a:buSzPct val="100000"/>
              <a:buFont typeface="Symbol" pitchFamily="18" charset="2"/>
              <a:buChar char=""/>
              <a:defRPr/>
            </a:pPr>
            <a:r>
              <a:rPr lang="ru-RU" altLang="ru-RU" sz="2400" b="1" dirty="0">
                <a:solidFill>
                  <a:prstClr val="black"/>
                </a:solidFill>
              </a:rPr>
              <a:t>Цель проекта</a:t>
            </a:r>
            <a:r>
              <a:rPr lang="ru-RU" altLang="ru-RU" sz="2400" dirty="0">
                <a:solidFill>
                  <a:prstClr val="black"/>
                </a:solidFill>
              </a:rPr>
              <a:t>:</a:t>
            </a:r>
          </a:p>
          <a:p>
            <a:pPr indent="450215"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Изучить и исследовать связь функции с явлениями окружающего мира и практической деятельностью человека.</a:t>
            </a:r>
            <a:endParaRPr lang="ru-RU" sz="1600" dirty="0">
              <a:ea typeface="Calibri"/>
              <a:cs typeface="Times New Roman"/>
            </a:endParaRPr>
          </a:p>
          <a:p>
            <a:pPr marL="273050" lvl="0" indent="-273050">
              <a:lnSpc>
                <a:spcPct val="80000"/>
              </a:lnSpc>
              <a:buClr>
                <a:srgbClr val="31B6FD"/>
              </a:buClr>
              <a:buSzPct val="100000"/>
              <a:buFont typeface="Symbol" pitchFamily="18" charset="2"/>
              <a:buChar char=""/>
              <a:defRPr/>
            </a:pPr>
            <a:r>
              <a:rPr lang="ru-RU" altLang="ru-RU" sz="2400" b="1" dirty="0" smtClean="0">
                <a:solidFill>
                  <a:prstClr val="black"/>
                </a:solidFill>
              </a:rPr>
              <a:t>Задачи </a:t>
            </a:r>
            <a:r>
              <a:rPr lang="ru-RU" altLang="ru-RU" sz="2400" b="1" dirty="0">
                <a:solidFill>
                  <a:prstClr val="black"/>
                </a:solidFill>
              </a:rPr>
              <a:t>проекта</a:t>
            </a:r>
            <a:r>
              <a:rPr lang="ru-RU" altLang="ru-RU" sz="2400" dirty="0">
                <a:solidFill>
                  <a:prstClr val="black"/>
                </a:solidFill>
              </a:rPr>
              <a:t>:</a:t>
            </a:r>
          </a:p>
          <a:p>
            <a:pPr indent="450215"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1. Расширить знания о функциях.</a:t>
            </a:r>
            <a:endParaRPr lang="ru-RU" sz="1600" dirty="0"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2. Показать, что функциональные зависимости существуют во всех сферах жизни.</a:t>
            </a:r>
            <a:endParaRPr lang="ru-RU" sz="1600" dirty="0"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 3. Показать, какие явления из жизни и некоторых наук  описывают функции, являясь одним из инструментов описания реального мира</a:t>
            </a:r>
            <a:r>
              <a:rPr lang="ru-RU" sz="2000" dirty="0" smtClean="0">
                <a:solidFill>
                  <a:srgbClr val="111115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altLang="ru-RU" sz="24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400" b="1" dirty="0" smtClean="0">
                <a:solidFill>
                  <a:prstClr val="black"/>
                </a:solidFill>
              </a:rPr>
              <a:t>    Объект </a:t>
            </a:r>
            <a:r>
              <a:rPr lang="ru-RU" altLang="ru-RU" sz="2400" b="1" dirty="0">
                <a:solidFill>
                  <a:prstClr val="black"/>
                </a:solidFill>
              </a:rPr>
              <a:t>исследования</a:t>
            </a:r>
            <a:r>
              <a:rPr lang="ru-RU" altLang="ru-RU" sz="2400" dirty="0">
                <a:solidFill>
                  <a:prstClr val="black"/>
                </a:solidFill>
              </a:rPr>
              <a:t>:</a:t>
            </a:r>
            <a:r>
              <a:rPr lang="ru-RU" altLang="ru-RU" sz="2000" dirty="0">
                <a:solidFill>
                  <a:prstClr val="black"/>
                </a:solidFill>
              </a:rPr>
              <a:t> </a:t>
            </a:r>
            <a:r>
              <a:rPr lang="ru-RU" altLang="ru-RU" sz="2000" dirty="0">
                <a:solidFill>
                  <a:srgbClr val="000000"/>
                </a:solidFill>
              </a:rPr>
              <a:t>м</a:t>
            </a:r>
            <a:r>
              <a:rPr lang="ru-RU" sz="2000" dirty="0" smtClean="0">
                <a:solidFill>
                  <a:srgbClr val="000000"/>
                </a:solidFill>
                <a:ea typeface="Times New Roman"/>
              </a:rPr>
              <a:t>атематические </a:t>
            </a:r>
            <a:r>
              <a:rPr lang="ru-RU" sz="2000" dirty="0">
                <a:solidFill>
                  <a:srgbClr val="000000"/>
                </a:solidFill>
                <a:ea typeface="Times New Roman"/>
              </a:rPr>
              <a:t>функции и их </a:t>
            </a:r>
            <a:r>
              <a:rPr lang="ru-RU" sz="2000" dirty="0" smtClean="0">
                <a:solidFill>
                  <a:srgbClr val="000000"/>
                </a:solidFill>
                <a:ea typeface="Times New Roman"/>
              </a:rPr>
              <a:t>приложения</a:t>
            </a:r>
            <a:r>
              <a:rPr lang="ru-RU" sz="2000" dirty="0">
                <a:solidFill>
                  <a:srgbClr val="000000"/>
                </a:solidFill>
                <a:ea typeface="Times New Roman"/>
              </a:rPr>
              <a:t>.</a:t>
            </a:r>
            <a:endParaRPr lang="ru-RU" sz="2000" dirty="0">
              <a:solidFill>
                <a:prstClr val="black"/>
              </a:solidFill>
              <a:ea typeface="Times New Roman"/>
            </a:endParaRPr>
          </a:p>
          <a:p>
            <a:pPr marL="0" lvl="0" indent="0">
              <a:lnSpc>
                <a:spcPct val="80000"/>
              </a:lnSpc>
              <a:buClr>
                <a:srgbClr val="31B6FD"/>
              </a:buClr>
              <a:buSzPct val="100000"/>
              <a:buNone/>
              <a:defRPr/>
            </a:pPr>
            <a:r>
              <a:rPr lang="ru-RU" altLang="ru-RU" sz="2400" b="1" dirty="0" smtClean="0">
                <a:solidFill>
                  <a:prstClr val="black"/>
                </a:solidFill>
              </a:rPr>
              <a:t>    </a:t>
            </a:r>
          </a:p>
          <a:p>
            <a:pPr marL="0" lvl="0" indent="0">
              <a:lnSpc>
                <a:spcPct val="80000"/>
              </a:lnSpc>
              <a:buClr>
                <a:srgbClr val="31B6FD"/>
              </a:buClr>
              <a:buSzPct val="100000"/>
              <a:buNone/>
              <a:defRPr/>
            </a:pPr>
            <a:r>
              <a:rPr lang="ru-RU" altLang="ru-RU" sz="2400" b="1" dirty="0" smtClean="0">
                <a:solidFill>
                  <a:prstClr val="black"/>
                </a:solidFill>
              </a:rPr>
              <a:t>    Предмет </a:t>
            </a:r>
            <a:r>
              <a:rPr lang="ru-RU" altLang="ru-RU" sz="2400" b="1" dirty="0">
                <a:solidFill>
                  <a:prstClr val="black"/>
                </a:solidFill>
              </a:rPr>
              <a:t>исследования: </a:t>
            </a:r>
            <a:r>
              <a:rPr lang="ru-RU" altLang="ru-RU" sz="2000" dirty="0">
                <a:solidFill>
                  <a:prstClr val="black"/>
                </a:solidFill>
              </a:rPr>
              <a:t>ф</a:t>
            </a:r>
            <a:r>
              <a:rPr lang="ru-RU" altLang="ru-RU" sz="2000" dirty="0" smtClean="0">
                <a:solidFill>
                  <a:prstClr val="black"/>
                </a:solidFill>
              </a:rPr>
              <a:t>ункциональные </a:t>
            </a:r>
            <a:r>
              <a:rPr lang="ru-RU" altLang="ru-RU" sz="2000" dirty="0">
                <a:solidFill>
                  <a:prstClr val="black"/>
                </a:solidFill>
              </a:rPr>
              <a:t>зависимости </a:t>
            </a:r>
            <a:r>
              <a:rPr lang="ru-RU" altLang="ru-RU" sz="2000" dirty="0" smtClean="0">
                <a:solidFill>
                  <a:prstClr val="black"/>
                </a:solidFill>
              </a:rPr>
              <a:t>в      окружающей </a:t>
            </a:r>
            <a:r>
              <a:rPr lang="ru-RU" altLang="ru-RU" sz="2000" dirty="0">
                <a:solidFill>
                  <a:prstClr val="black"/>
                </a:solidFill>
              </a:rPr>
              <a:t>жизни.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109" y="84704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Показательная функция в повседневной жизни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124744"/>
            <a:ext cx="842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i="1" dirty="0"/>
              <a:t>Задача. </a:t>
            </a:r>
            <a:r>
              <a:rPr lang="ru-RU" dirty="0"/>
              <a:t>Какова будет численность населения города </a:t>
            </a:r>
            <a:r>
              <a:rPr lang="ru-RU" dirty="0" smtClean="0"/>
              <a:t>через </a:t>
            </a:r>
            <a:r>
              <a:rPr lang="ru-RU" smtClean="0"/>
              <a:t>10 лет, </a:t>
            </a:r>
            <a:r>
              <a:rPr lang="ru-RU" dirty="0"/>
              <a:t>если в настоящее время в городе проживает </a:t>
            </a:r>
            <a:r>
              <a:rPr lang="ru-RU" dirty="0" smtClean="0"/>
              <a:t> 36 </a:t>
            </a:r>
            <a:r>
              <a:rPr lang="ru-RU" dirty="0"/>
              <a:t>тыс. человек, а </a:t>
            </a:r>
            <a:r>
              <a:rPr lang="ru-RU" dirty="0" smtClean="0"/>
              <a:t>ежегодная убыль </a:t>
            </a:r>
            <a:r>
              <a:rPr lang="ru-RU" dirty="0"/>
              <a:t>населения составляет </a:t>
            </a:r>
            <a:r>
              <a:rPr lang="ru-RU" dirty="0" smtClean="0"/>
              <a:t>– 0,02%?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467544" y="1988841"/>
                <a:ext cx="8136904" cy="1686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hangingPunct="0"/>
                <a:r>
                  <a:rPr lang="ru-RU" b="1" i="1" dirty="0" smtClean="0">
                    <a:solidFill>
                      <a:prstClr val="black"/>
                    </a:solidFill>
                  </a:rPr>
                  <a:t>Решение. </a:t>
                </a:r>
                <a:endParaRPr lang="ru-RU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</a:rPr>
                  <a:t>Изменение числа людей на наибольшем отрезке времени описывается формулой: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                  </a:t>
                </a:r>
                <a:r>
                  <a:rPr lang="ru-RU" b="1" i="1" dirty="0" smtClean="0">
                    <a:solidFill>
                      <a:prstClr val="black"/>
                    </a:solidFill>
                  </a:rPr>
                  <a:t>В</a:t>
                </a:r>
                <a:r>
                  <a:rPr lang="en-US" b="1" i="1" baseline="-25000" dirty="0">
                    <a:solidFill>
                      <a:prstClr val="black"/>
                    </a:solidFill>
                  </a:rPr>
                  <a:t>n</a:t>
                </a:r>
                <a:r>
                  <a:rPr lang="ru-RU" b="1" i="1" dirty="0">
                    <a:solidFill>
                      <a:prstClr val="black"/>
                    </a:solidFill>
                  </a:rPr>
                  <a:t>=В</a:t>
                </a:r>
                <a:r>
                  <a:rPr lang="ru-RU" b="1" i="1" baseline="-25000" dirty="0">
                    <a:solidFill>
                      <a:prstClr val="black"/>
                    </a:solidFill>
                  </a:rPr>
                  <a:t>0</a:t>
                </a:r>
                <a:r>
                  <a:rPr lang="ru-RU" b="1" i="1" dirty="0">
                    <a:solidFill>
                      <a:prstClr val="black"/>
                    </a:solidFill>
                  </a:rPr>
                  <a:t>(1+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ru-RU" b="1" i="1" dirty="0">
                    <a:solidFill>
                      <a:prstClr val="black"/>
                    </a:solidFill>
                  </a:rPr>
                  <a:t>)ⁿ</a:t>
                </a:r>
                <a:endParaRPr lang="ru-RU" i="1" dirty="0">
                  <a:solidFill>
                    <a:prstClr val="black"/>
                  </a:solidFill>
                </a:endParaRPr>
              </a:p>
              <a:p>
                <a:pPr lvl="0" eaLnBrk="0" hangingPunct="0"/>
                <a:r>
                  <a:rPr lang="ru-RU" i="1" dirty="0">
                    <a:solidFill>
                      <a:prstClr val="black"/>
                    </a:solidFill>
                  </a:rPr>
                  <a:t>В</a:t>
                </a:r>
                <a:r>
                  <a:rPr lang="ru-RU" i="1" baseline="-25000" dirty="0">
                    <a:solidFill>
                      <a:prstClr val="black"/>
                    </a:solidFill>
                  </a:rPr>
                  <a:t>0</a:t>
                </a:r>
                <a:r>
                  <a:rPr lang="ru-RU" i="1" dirty="0">
                    <a:solidFill>
                      <a:prstClr val="black"/>
                    </a:solidFill>
                  </a:rPr>
                  <a:t>=38000 чел., </a:t>
                </a:r>
                <a:r>
                  <a:rPr lang="en-US" i="1" dirty="0" smtClean="0">
                    <a:solidFill>
                      <a:prstClr val="black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ru-RU" i="1" dirty="0" smtClean="0">
                    <a:solidFill>
                      <a:prstClr val="black"/>
                    </a:solidFill>
                  </a:rPr>
                  <a:t>=</a:t>
                </a:r>
                <a:r>
                  <a:rPr lang="ru-RU" i="1" dirty="0">
                    <a:solidFill>
                      <a:prstClr val="black"/>
                    </a:solidFill>
                  </a:rPr>
                  <a:t> </a:t>
                </a:r>
                <a:r>
                  <a:rPr lang="ru-RU" i="1" dirty="0" smtClean="0">
                    <a:solidFill>
                      <a:prstClr val="black"/>
                    </a:solidFill>
                  </a:rPr>
                  <a:t>- 0,02%, </a:t>
                </a:r>
                <a:r>
                  <a:rPr lang="en-US" i="1" dirty="0" smtClean="0">
                    <a:solidFill>
                      <a:prstClr val="black"/>
                    </a:solidFill>
                  </a:rPr>
                  <a:t>             n</a:t>
                </a:r>
                <a:r>
                  <a:rPr lang="ru-RU" i="1" dirty="0">
                    <a:solidFill>
                      <a:prstClr val="black"/>
                    </a:solidFill>
                  </a:rPr>
                  <a:t>= 10 лет.</a:t>
                </a:r>
                <a:endParaRPr lang="ru-RU" dirty="0">
                  <a:solidFill>
                    <a:prstClr val="black"/>
                  </a:solidFill>
                </a:endParaRPr>
              </a:p>
              <a:p>
                <a:pPr lvl="0" eaLnBrk="0" hangingPunct="0"/>
                <a:r>
                  <a:rPr lang="ru-RU" i="1" dirty="0">
                    <a:solidFill>
                      <a:prstClr val="black"/>
                    </a:solidFill>
                  </a:rPr>
                  <a:t> </a:t>
                </a:r>
                <a:r>
                  <a:rPr lang="ru-RU" dirty="0">
                    <a:solidFill>
                      <a:prstClr val="black"/>
                    </a:solidFill>
                  </a:rPr>
                  <a:t>В</a:t>
                </a:r>
                <a:r>
                  <a:rPr lang="ru-RU" baseline="-25000" dirty="0">
                    <a:solidFill>
                      <a:prstClr val="black"/>
                    </a:solidFill>
                  </a:rPr>
                  <a:t>10</a:t>
                </a:r>
                <a:r>
                  <a:rPr lang="ru-RU" dirty="0">
                    <a:solidFill>
                      <a:prstClr val="black"/>
                    </a:solidFill>
                  </a:rPr>
                  <a:t>= 38000 (1+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− 0,02</m:t>
                        </m:r>
                      </m:num>
                      <m:den>
                        <m:r>
                          <a:rPr lang="ru-RU">
                            <a:solidFill>
                              <a:prstClr val="black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prstClr val="black"/>
                    </a:solidFill>
                  </a:rPr>
                  <a:t>)</a:t>
                </a:r>
                <a:r>
                  <a:rPr lang="ru-RU" baseline="30000" dirty="0">
                    <a:solidFill>
                      <a:prstClr val="black"/>
                    </a:solidFill>
                  </a:rPr>
                  <a:t>10</a:t>
                </a:r>
                <a14:m>
                  <m:oMath xmlns:m="http://schemas.openxmlformats.org/officeDocument/2006/math">
                    <m:r>
                      <a:rPr lang="ru-RU" b="0" i="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ru-RU" dirty="0" smtClean="0">
                    <a:solidFill>
                      <a:prstClr val="black"/>
                    </a:solidFill>
                  </a:rPr>
                  <a:t> 35928 (чел</a:t>
                </a:r>
                <a:r>
                  <a:rPr lang="ru-RU" dirty="0">
                    <a:solidFill>
                      <a:prstClr val="black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88840"/>
                <a:ext cx="8136904" cy="1686167"/>
              </a:xfrm>
              <a:prstGeom prst="rect">
                <a:avLst/>
              </a:prstGeom>
              <a:blipFill rotWithShape="1">
                <a:blip r:embed="rId2"/>
                <a:stretch>
                  <a:fillRect l="-675" t="-1805" b="-1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012048"/>
              </p:ext>
            </p:extLst>
          </p:nvPr>
        </p:nvGraphicFramePr>
        <p:xfrm>
          <a:off x="1331640" y="37042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61877"/>
              </p:ext>
            </p:extLst>
          </p:nvPr>
        </p:nvGraphicFramePr>
        <p:xfrm>
          <a:off x="6372202" y="3068960"/>
          <a:ext cx="1944215" cy="3312372"/>
        </p:xfrm>
        <a:graphic>
          <a:graphicData uri="http://schemas.openxmlformats.org/drawingml/2006/table">
            <a:tbl>
              <a:tblPr/>
              <a:tblGrid>
                <a:gridCol w="754755"/>
                <a:gridCol w="1189460"/>
              </a:tblGrid>
              <a:tr h="489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А, чел.</a:t>
                      </a:r>
                    </a:p>
                  </a:txBody>
                  <a:tcPr marL="25717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2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Graphic spid="10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Выводы по проделанной работе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Image result for функ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844824"/>
            <a:ext cx="6814196" cy="3895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8640" y="236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Ода функции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08126" y="25442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sz="9600" b="1" i="1" dirty="0">
                <a:solidFill>
                  <a:srgbClr val="C00000"/>
                </a:solidFill>
                <a:ea typeface="+mn-ea"/>
                <a:cs typeface="+mn-cs"/>
              </a:rPr>
              <a:t>Спасибо за внимание!</a:t>
            </a:r>
            <a:br>
              <a:rPr lang="ru-RU" sz="9600" b="1" i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55576" y="2549269"/>
            <a:ext cx="5400600" cy="24346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Гипотеза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442" y="2600188"/>
            <a:ext cx="5153607" cy="2773029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4800" b="1" u="sng" dirty="0">
                <a:solidFill>
                  <a:prstClr val="black"/>
                </a:solidFill>
                <a:latin typeface="Monotype Corsiva" pitchFamily="66" charset="0"/>
              </a:rPr>
              <a:t>Функции</a:t>
            </a:r>
            <a:r>
              <a:rPr lang="ru-RU" sz="4800" b="1" dirty="0">
                <a:solidFill>
                  <a:prstClr val="black"/>
                </a:solidFill>
                <a:latin typeface="Monotype Corsiva" pitchFamily="66" charset="0"/>
              </a:rPr>
              <a:t> - неотъемлемая часть нашей жизни.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13" y="1386160"/>
            <a:ext cx="38100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06775"/>
            <a:ext cx="12858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4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 возникновения функции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00129"/>
            <a:ext cx="4297473" cy="2594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1"/>
            <a:ext cx="3790285" cy="4742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1561895"/>
            <a:ext cx="4032447" cy="243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23" y="19776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 возникновения функции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Отец истории&quot; Геродо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9"/>
            <a:ext cx="2478360" cy="3159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51139" y="4794386"/>
            <a:ext cx="2776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  <a:latin typeface="Arial" charset="0"/>
              </a:rPr>
              <a:t>Геро­дот 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(V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 е.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 до н. э.)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3"/>
            <a:ext cx="4260403" cy="2396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27" y="3729190"/>
            <a:ext cx="4300512" cy="286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 возникновения функции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6319" y="3897924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ал-Бируни </a:t>
            </a:r>
            <a:endParaRPr lang="ru-RU" b="1" i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973—1048)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484785"/>
            <a:ext cx="1507671" cy="2216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96600" y="4356394"/>
            <a:ext cx="2242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Н. </a:t>
            </a:r>
            <a:r>
              <a:rPr lang="ru-RU" sz="1600" b="1" i="1" dirty="0" err="1">
                <a:solidFill>
                  <a:prstClr val="black"/>
                </a:solidFill>
                <a:latin typeface="Arial" charset="0"/>
              </a:rPr>
              <a:t>Оресма</a:t>
            </a: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 </a:t>
            </a:r>
            <a:endParaRPr lang="ru-RU" sz="1600" b="1" i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1600" b="1" i="1" dirty="0" err="1">
                <a:solidFill>
                  <a:prstClr val="black"/>
                </a:solidFill>
                <a:latin typeface="Arial" charset="0"/>
              </a:rPr>
              <a:t>ок</a:t>
            </a: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. 1323— </a:t>
            </a:r>
            <a:r>
              <a:rPr lang="ru-RU" sz="1600" b="1" i="1" dirty="0" err="1">
                <a:solidFill>
                  <a:prstClr val="black"/>
                </a:solidFill>
                <a:latin typeface="Arial" charset="0"/>
              </a:rPr>
              <a:t>ок</a:t>
            </a: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. 1382</a:t>
            </a: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)</a:t>
            </a:r>
            <a:r>
              <a:rPr lang="ru-RU" sz="1600" i="1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lang="ru-RU" sz="1600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56178"/>
            <a:ext cx="1512168" cy="21929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443924"/>
            <a:ext cx="1584175" cy="2137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4818639"/>
            <a:ext cx="1895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Рене Декар</a:t>
            </a:r>
            <a:r>
              <a:rPr lang="ru-RU" sz="1600" i="1" dirty="0" smtClean="0">
                <a:solidFill>
                  <a:prstClr val="black"/>
                </a:solidFill>
                <a:latin typeface="Arial" charset="0"/>
              </a:rPr>
              <a:t>т</a:t>
            </a:r>
            <a:endParaRPr lang="ru-RU" sz="1600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0524" y="5262300"/>
            <a:ext cx="2369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Готфрид Вильгельм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 Лейбниц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(1646-1716)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2769500"/>
            <a:ext cx="1728192" cy="22436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2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 возникновения функции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181" y="3607735"/>
            <a:ext cx="1985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Иоганн Бернулли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(1667-1748)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4" name="Picture 2" descr="https://cdn.fishki.net/upload/post/201510/18/1702240/1b7d194023d4fe195cfc41326161e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1196752"/>
            <a:ext cx="1800964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43957" y="4192510"/>
            <a:ext cx="243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Леонард Эйлер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1707-1783)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68" y="1808821"/>
            <a:ext cx="1841995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9227"/>
            <a:ext cx="1841995" cy="23195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483179" y="4757674"/>
            <a:ext cx="243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Н. И. Лобачевский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1792-1856)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95" y="2924944"/>
            <a:ext cx="1891459" cy="2298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30019" y="5359908"/>
            <a:ext cx="243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П. Г. </a:t>
            </a:r>
            <a:r>
              <a:rPr lang="ru-RU" sz="1600" b="1" i="1" dirty="0" err="1" smtClean="0">
                <a:solidFill>
                  <a:prstClr val="black"/>
                </a:solidFill>
                <a:latin typeface="Arial" charset="0"/>
              </a:rPr>
              <a:t>Лежен</a:t>
            </a: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 Дирихле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1600" b="1" i="1" dirty="0" smtClean="0">
                <a:solidFill>
                  <a:prstClr val="black"/>
                </a:solidFill>
                <a:latin typeface="Arial" charset="0"/>
              </a:rPr>
              <a:t>1805-1859)</a:t>
            </a: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 такое функция?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19802"/>
            <a:ext cx="8229600" cy="4829478"/>
          </a:xfrm>
          <a:noFill/>
          <a:ln>
            <a:noFill/>
          </a:ln>
        </p:spPr>
        <p:txBody>
          <a:bodyPr/>
          <a:lstStyle/>
          <a:p>
            <a:pPr algn="just">
              <a:spcAft>
                <a:spcPts val="1505"/>
              </a:spcAft>
            </a:pPr>
            <a:r>
              <a:rPr lang="ru-RU" sz="2400" i="1" dirty="0">
                <a:solidFill>
                  <a:srgbClr val="FF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Функция</a:t>
            </a:r>
            <a:r>
              <a:rPr lang="ru-RU" sz="2400" i="1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 –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это соответствие между элементами двух множеств, установленное по такому правилу, что каждому </a:t>
            </a:r>
            <a:r>
              <a:rPr lang="ru-RU" sz="2400" dirty="0" smtClean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элементу множества Х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соответствует один </a:t>
            </a:r>
            <a:r>
              <a:rPr lang="ru-RU" sz="2400" dirty="0" smtClean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и только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один </a:t>
            </a:r>
            <a:r>
              <a:rPr lang="ru-RU" sz="2400" dirty="0" smtClean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cs typeface="Times New Roman" pitchFamily="18" charset="0"/>
              </a:rPr>
              <a:t>элемент множества У .</a:t>
            </a:r>
            <a:endParaRPr lang="ru-RU" sz="2400" dirty="0">
              <a:ea typeface="Calibri"/>
              <a:cs typeface="Times New Roman" pitchFamily="18" charset="0"/>
            </a:endParaRPr>
          </a:p>
          <a:p>
            <a:endParaRPr lang="ru-RU" sz="2400" i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E74C5-3F9C-4AD0-9160-5CB2649156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FB027-BEF4-49B7-B1D3-D861C88884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24128" y="3140968"/>
            <a:ext cx="1224136" cy="22322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236296" y="3140968"/>
            <a:ext cx="1296144" cy="22322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5993" y="44639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Переменную </a:t>
            </a:r>
            <a:r>
              <a:rPr lang="ru-RU" sz="2400" dirty="0">
                <a:solidFill>
                  <a:srgbClr val="FF0000"/>
                </a:solidFill>
              </a:rPr>
              <a:t>у</a:t>
            </a:r>
            <a:r>
              <a:rPr lang="ru-RU" sz="2400" dirty="0">
                <a:solidFill>
                  <a:prstClr val="black"/>
                </a:solidFill>
              </a:rPr>
              <a:t> называют </a:t>
            </a:r>
            <a:r>
              <a:rPr lang="ru-RU" sz="2400" i="1" dirty="0">
                <a:solidFill>
                  <a:srgbClr val="FF0000"/>
                </a:solidFill>
              </a:rPr>
              <a:t>зависимой переменной</a:t>
            </a:r>
            <a:r>
              <a:rPr lang="ru-RU" sz="2400" i="1" dirty="0">
                <a:solidFill>
                  <a:prstClr val="black"/>
                </a:solidFill>
              </a:rPr>
              <a:t> или </a:t>
            </a:r>
            <a:r>
              <a:rPr lang="ru-RU" sz="2400" i="1" dirty="0">
                <a:solidFill>
                  <a:srgbClr val="FF0000"/>
                </a:solidFill>
              </a:rPr>
              <a:t>функцией.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0251" y="32059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Переменную </a:t>
            </a:r>
            <a:r>
              <a:rPr lang="ru-RU" sz="2400" dirty="0">
                <a:solidFill>
                  <a:srgbClr val="FF0000"/>
                </a:solidFill>
              </a:rPr>
              <a:t>х</a:t>
            </a:r>
            <a:r>
              <a:rPr lang="ru-RU" sz="2400" dirty="0">
                <a:solidFill>
                  <a:prstClr val="black"/>
                </a:solidFill>
              </a:rPr>
              <a:t> называют </a:t>
            </a:r>
            <a:r>
              <a:rPr lang="ru-RU" sz="2400" i="1" dirty="0">
                <a:solidFill>
                  <a:srgbClr val="FF0000"/>
                </a:solidFill>
              </a:rPr>
              <a:t>независимой переменной</a:t>
            </a:r>
            <a:r>
              <a:rPr lang="ru-RU" sz="2400" i="1" dirty="0">
                <a:solidFill>
                  <a:prstClr val="black"/>
                </a:solidFill>
              </a:rPr>
              <a:t> или </a:t>
            </a:r>
            <a:r>
              <a:rPr lang="ru-RU" sz="2400" i="1" dirty="0">
                <a:solidFill>
                  <a:srgbClr val="FF0000"/>
                </a:solidFill>
              </a:rPr>
              <a:t>аргументом.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4268" y="2676916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Пишут: </a:t>
            </a:r>
            <a:r>
              <a:rPr lang="en-US" sz="2400" dirty="0">
                <a:solidFill>
                  <a:prstClr val="black"/>
                </a:solidFill>
              </a:rPr>
              <a:t>y = f(x)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2708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4403" y="267691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У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253446" y="3572721"/>
            <a:ext cx="1736228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024203" y="3572721"/>
            <a:ext cx="1965471" cy="46676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253445" y="4437112"/>
            <a:ext cx="1901499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336197" y="4773050"/>
            <a:ext cx="1260140" cy="24012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20557" y="3388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1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64104" y="385481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2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79613" y="425709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3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36067" y="47730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4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84368" y="338805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А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060057" y="417288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В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32989" y="4542217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С</a:t>
            </a:r>
            <a:endParaRPr lang="ru-RU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атематика - 13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1470</Words>
  <Application>Microsoft Office PowerPoint</Application>
  <PresentationFormat>Экран (4:3)</PresentationFormat>
  <Paragraphs>303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математика - 13!</vt:lpstr>
      <vt:lpstr>Документ</vt:lpstr>
      <vt:lpstr>Функции в окружающем нас мире.</vt:lpstr>
      <vt:lpstr>Актуальность проекта:</vt:lpstr>
      <vt:lpstr>Функции в жизни человека.</vt:lpstr>
      <vt:lpstr>Гипотеза</vt:lpstr>
      <vt:lpstr>История возникновения функции</vt:lpstr>
      <vt:lpstr>История возникновения функции</vt:lpstr>
      <vt:lpstr>История возникновения функции</vt:lpstr>
      <vt:lpstr>История возникновения функции</vt:lpstr>
      <vt:lpstr>Что такое функция?</vt:lpstr>
      <vt:lpstr>Способы задания функции</vt:lpstr>
      <vt:lpstr>Разнообразие математических функций.</vt:lpstr>
      <vt:lpstr>Линейная функция</vt:lpstr>
      <vt:lpstr>Квадратичная функция</vt:lpstr>
      <vt:lpstr>Степенная функция</vt:lpstr>
      <vt:lpstr>Показательная функция</vt:lpstr>
      <vt:lpstr>Логарифмическая функция</vt:lpstr>
      <vt:lpstr>Тригонометрическая функция</vt:lpstr>
      <vt:lpstr>Показательная функция и её применение</vt:lpstr>
      <vt:lpstr>Показательная функция в биологии</vt:lpstr>
      <vt:lpstr>Показательная функция в биологии</vt:lpstr>
      <vt:lpstr>Показательная функция в физике</vt:lpstr>
      <vt:lpstr>Показательная функция в физике</vt:lpstr>
      <vt:lpstr>Показательная функция в физике</vt:lpstr>
      <vt:lpstr>Показательная функция в физике</vt:lpstr>
      <vt:lpstr>Показательная функция  в астрономии</vt:lpstr>
      <vt:lpstr>Показательная функция в повседневной жизни</vt:lpstr>
      <vt:lpstr>Показательная функция в повседневной жизни</vt:lpstr>
      <vt:lpstr>Показательная функция в повседневной жизни</vt:lpstr>
      <vt:lpstr>Показательная функция в повседневной жизни</vt:lpstr>
      <vt:lpstr>Показательная функция в повседневной жизни</vt:lpstr>
      <vt:lpstr>Выводы по проделанной работе</vt:lpstr>
      <vt:lpstr>Ода функции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Функции в окружающем нас мире.</dc:title>
  <dc:creator>Александр</dc:creator>
  <cp:lastModifiedBy>Пользователь</cp:lastModifiedBy>
  <cp:revision>33</cp:revision>
  <dcterms:created xsi:type="dcterms:W3CDTF">2021-02-22T12:51:20Z</dcterms:created>
  <dcterms:modified xsi:type="dcterms:W3CDTF">2021-12-16T13:02:53Z</dcterms:modified>
</cp:coreProperties>
</file>