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8" r:id="rId3"/>
    <p:sldId id="262" r:id="rId4"/>
    <p:sldId id="263" r:id="rId5"/>
    <p:sldId id="258" r:id="rId6"/>
    <p:sldId id="264" r:id="rId7"/>
    <p:sldId id="265" r:id="rId8"/>
    <p:sldId id="266" r:id="rId9"/>
    <p:sldId id="272" r:id="rId10"/>
    <p:sldId id="274" r:id="rId11"/>
    <p:sldId id="275" r:id="rId12"/>
    <p:sldId id="276" r:id="rId13"/>
    <p:sldId id="279" r:id="rId14"/>
    <p:sldId id="260" r:id="rId15"/>
    <p:sldId id="28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22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893555-F73F-4AD0-8DE5-0E26FAE371E9}" type="datetimeFigureOut">
              <a:rPr lang="ru-RU" smtClean="0"/>
              <a:t>08.02.2020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A1128A-D9F6-4A88-B964-76B883949422}" type="slidenum">
              <a:rPr lang="ru-RU" smtClean="0"/>
              <a:t>‹#›</a:t>
            </a:fld>
            <a:endParaRPr lang="ru-RU"/>
          </a:p>
        </p:txBody>
      </p:sp>
    </p:spTree>
    <p:extLst>
      <p:ext uri="{BB962C8B-B14F-4D97-AF65-F5344CB8AC3E}">
        <p14:creationId xmlns:p14="http://schemas.microsoft.com/office/powerpoint/2010/main" val="593134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2790050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2158978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928497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2221652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407481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699A70F-9576-4CE8-A30A-4ABA1CC6248C}" type="datetimeFigureOut">
              <a:rPr lang="ru-RU" smtClean="0"/>
              <a:t>08.02.2020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167128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699A70F-9576-4CE8-A30A-4ABA1CC6248C}" type="datetimeFigureOut">
              <a:rPr lang="ru-RU" smtClean="0"/>
              <a:t>08.02.2020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3064522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699A70F-9576-4CE8-A30A-4ABA1CC6248C}" type="datetimeFigureOut">
              <a:rPr lang="ru-RU" smtClean="0"/>
              <a:t>08.02.2020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4281950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699A70F-9576-4CE8-A30A-4ABA1CC6248C}" type="datetimeFigureOut">
              <a:rPr lang="ru-RU" smtClean="0"/>
              <a:t>08.02.2020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3386974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699A70F-9576-4CE8-A30A-4ABA1CC6248C}" type="datetimeFigureOut">
              <a:rPr lang="ru-RU" smtClean="0"/>
              <a:t>08.02.2020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167896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699A70F-9576-4CE8-A30A-4ABA1CC6248C}" type="datetimeFigureOut">
              <a:rPr lang="ru-RU" smtClean="0"/>
              <a:t>08.02.2020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41FB05-C54A-4C29-A695-8E8EC93BABB5}" type="slidenum">
              <a:rPr lang="ru-RU" smtClean="0"/>
              <a:t>‹#›</a:t>
            </a:fld>
            <a:endParaRPr lang="ru-RU"/>
          </a:p>
        </p:txBody>
      </p:sp>
    </p:spTree>
    <p:extLst>
      <p:ext uri="{BB962C8B-B14F-4D97-AF65-F5344CB8AC3E}">
        <p14:creationId xmlns:p14="http://schemas.microsoft.com/office/powerpoint/2010/main" val="2129119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99A70F-9576-4CE8-A30A-4ABA1CC6248C}" type="datetimeFigureOut">
              <a:rPr lang="ru-RU" smtClean="0"/>
              <a:t>08.02.2020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1FB05-C54A-4C29-A695-8E8EC93BABB5}" type="slidenum">
              <a:rPr lang="ru-RU" smtClean="0"/>
              <a:t>‹#›</a:t>
            </a:fld>
            <a:endParaRPr lang="ru-RU"/>
          </a:p>
        </p:txBody>
      </p:sp>
    </p:spTree>
    <p:extLst>
      <p:ext uri="{BB962C8B-B14F-4D97-AF65-F5344CB8AC3E}">
        <p14:creationId xmlns:p14="http://schemas.microsoft.com/office/powerpoint/2010/main" val="1314354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797040"/>
          </a:xfrm>
          <a:prstGeom prst="rect">
            <a:avLst/>
          </a:prstGeom>
          <a:ln>
            <a:noFill/>
          </a:ln>
          <a:effectLst>
            <a:outerShdw blurRad="292100" dist="139700" dir="2700000" algn="tl" rotWithShape="0">
              <a:srgbClr val="333333">
                <a:alpha val="65000"/>
              </a:srgbClr>
            </a:outerShdw>
          </a:effectLst>
        </p:spPr>
      </p:pic>
      <p:sp>
        <p:nvSpPr>
          <p:cNvPr id="6" name="Заголовок 5"/>
          <p:cNvSpPr>
            <a:spLocks noGrp="1"/>
          </p:cNvSpPr>
          <p:nvPr>
            <p:ph type="ctrTitle"/>
          </p:nvPr>
        </p:nvSpPr>
        <p:spPr>
          <a:xfrm>
            <a:off x="1524000" y="1122363"/>
            <a:ext cx="9144000" cy="3092798"/>
          </a:xfrm>
        </p:spPr>
        <p:txBody>
          <a:bodyPr>
            <a:normAutofit/>
          </a:bodyPr>
          <a:lstStyle/>
          <a:p>
            <a:r>
              <a:rPr lang="ru-RU" sz="4800" b="1" dirty="0">
                <a:solidFill>
                  <a:srgbClr val="C00000"/>
                </a:solidFill>
                <a:latin typeface="Times New Roman" pitchFamily="18" charset="0"/>
                <a:cs typeface="Times New Roman" pitchFamily="18" charset="0"/>
              </a:rPr>
              <a:t>Учебно-исследовательский проект</a:t>
            </a:r>
            <a:r>
              <a:rPr lang="ru-RU" sz="4800" dirty="0">
                <a:solidFill>
                  <a:srgbClr val="C00000"/>
                </a:solidFill>
                <a:latin typeface="Times New Roman" pitchFamily="18" charset="0"/>
                <a:cs typeface="Times New Roman" pitchFamily="18" charset="0"/>
              </a:rPr>
              <a:t/>
            </a:r>
            <a:br>
              <a:rPr lang="ru-RU" sz="4800" dirty="0">
                <a:solidFill>
                  <a:srgbClr val="C00000"/>
                </a:solidFill>
                <a:latin typeface="Times New Roman" pitchFamily="18" charset="0"/>
                <a:cs typeface="Times New Roman" pitchFamily="18" charset="0"/>
              </a:rPr>
            </a:br>
            <a:r>
              <a:rPr lang="ru-RU" sz="4800" b="1" dirty="0">
                <a:solidFill>
                  <a:srgbClr val="C00000"/>
                </a:solidFill>
                <a:latin typeface="Times New Roman" pitchFamily="18" charset="0"/>
                <a:cs typeface="Times New Roman" pitchFamily="18" charset="0"/>
              </a:rPr>
              <a:t>«Приёмы быстрого счёта»</a:t>
            </a:r>
            <a:endParaRPr lang="ru-RU" sz="4800" dirty="0">
              <a:solidFill>
                <a:srgbClr val="C00000"/>
              </a:solidFill>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1523999" y="3602037"/>
            <a:ext cx="9543393" cy="2096235"/>
          </a:xfrm>
        </p:spPr>
        <p:txBody>
          <a:bodyPr>
            <a:normAutofit fontScale="92500"/>
          </a:bodyPr>
          <a:lstStyle/>
          <a:p>
            <a:endParaRPr lang="ru-RU" dirty="0"/>
          </a:p>
          <a:p>
            <a:endParaRPr lang="ru-RU" dirty="0" smtClean="0"/>
          </a:p>
          <a:p>
            <a:r>
              <a:rPr lang="ru-RU" sz="1900" dirty="0" smtClean="0">
                <a:latin typeface="Times New Roman" pitchFamily="18" charset="0"/>
                <a:cs typeface="Times New Roman" pitchFamily="18" charset="0"/>
              </a:rPr>
              <a:t>                                                                                             ВЫПОЛНИЛА:</a:t>
            </a:r>
          </a:p>
          <a:p>
            <a:r>
              <a:rPr lang="ru-RU" sz="1900" dirty="0">
                <a:latin typeface="Times New Roman" pitchFamily="18" charset="0"/>
                <a:cs typeface="Times New Roman" pitchFamily="18" charset="0"/>
              </a:rPr>
              <a:t> </a:t>
            </a:r>
            <a:r>
              <a:rPr lang="ru-RU" sz="1900" dirty="0" smtClean="0">
                <a:latin typeface="Times New Roman" pitchFamily="18" charset="0"/>
                <a:cs typeface="Times New Roman" pitchFamily="18" charset="0"/>
              </a:rPr>
              <a:t>                                                                                                   </a:t>
            </a:r>
            <a:r>
              <a:rPr lang="ru-RU" sz="1900" dirty="0" err="1" smtClean="0">
                <a:latin typeface="Times New Roman" pitchFamily="18" charset="0"/>
                <a:cs typeface="Times New Roman" pitchFamily="18" charset="0"/>
              </a:rPr>
              <a:t>Пятицкая</a:t>
            </a:r>
            <a:r>
              <a:rPr lang="ru-RU" sz="1900" dirty="0" smtClean="0">
                <a:latin typeface="Times New Roman" pitchFamily="18" charset="0"/>
                <a:cs typeface="Times New Roman" pitchFamily="18" charset="0"/>
              </a:rPr>
              <a:t> Ангелина, </a:t>
            </a:r>
          </a:p>
          <a:p>
            <a:r>
              <a:rPr lang="ru-RU" sz="1900" dirty="0">
                <a:latin typeface="Times New Roman" pitchFamily="18" charset="0"/>
                <a:cs typeface="Times New Roman" pitchFamily="18" charset="0"/>
              </a:rPr>
              <a:t> </a:t>
            </a:r>
            <a:r>
              <a:rPr lang="ru-RU" sz="1900" dirty="0" smtClean="0">
                <a:latin typeface="Times New Roman" pitchFamily="18" charset="0"/>
                <a:cs typeface="Times New Roman" pitchFamily="18" charset="0"/>
              </a:rPr>
              <a:t>                                                                                                       ученица 7б класса МОУ СОШ №5</a:t>
            </a:r>
            <a:endParaRPr lang="ru-RU" sz="1900" dirty="0">
              <a:latin typeface="Times New Roman" pitchFamily="18" charset="0"/>
              <a:cs typeface="Times New Roman" pitchFamily="18" charset="0"/>
            </a:endParaRPr>
          </a:p>
        </p:txBody>
      </p:sp>
    </p:spTree>
    <p:extLst>
      <p:ext uri="{BB962C8B-B14F-4D97-AF65-F5344CB8AC3E}">
        <p14:creationId xmlns:p14="http://schemas.microsoft.com/office/powerpoint/2010/main" val="28391314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1984917" y="2111828"/>
            <a:ext cx="8430321" cy="4746171"/>
          </a:xfrm>
        </p:spPr>
        <p:txBody>
          <a:bodyPr>
            <a:normAutofit fontScale="90000"/>
          </a:bodyPr>
          <a:lstStyle/>
          <a:p>
            <a:r>
              <a:rPr lang="ru-RU" dirty="0" smtClean="0"/>
              <a:t>    </a:t>
            </a:r>
            <a:br>
              <a:rPr lang="ru-RU" dirty="0" smtClean="0"/>
            </a:br>
            <a:r>
              <a:rPr lang="ru-RU" sz="3100" b="1" dirty="0" smtClean="0">
                <a:solidFill>
                  <a:srgbClr val="C00000"/>
                </a:solidFill>
                <a:latin typeface="Times New Roman" pitchFamily="18" charset="0"/>
                <a:cs typeface="Times New Roman" pitchFamily="18" charset="0"/>
              </a:rPr>
              <a:t>Умножение двузначного </a:t>
            </a:r>
            <a:r>
              <a:rPr lang="ru-RU" sz="3100" b="1" dirty="0">
                <a:solidFill>
                  <a:srgbClr val="C00000"/>
                </a:solidFill>
                <a:latin typeface="Times New Roman" pitchFamily="18" charset="0"/>
                <a:cs typeface="Times New Roman" pitchFamily="18" charset="0"/>
              </a:rPr>
              <a:t>числа на числа 22,33,…,99 </a:t>
            </a:r>
            <a:r>
              <a:rPr lang="ru-RU" sz="3100" dirty="0" smtClean="0">
                <a:solidFill>
                  <a:srgbClr val="C00000"/>
                </a:solidFill>
                <a:latin typeface="Times New Roman" pitchFamily="18" charset="0"/>
                <a:cs typeface="Times New Roman" pitchFamily="18" charset="0"/>
              </a:rPr>
              <a:t/>
            </a:r>
            <a:br>
              <a:rPr lang="ru-RU" sz="3100" dirty="0" smtClean="0">
                <a:solidFill>
                  <a:srgbClr val="C00000"/>
                </a:solidFill>
                <a:latin typeface="Times New Roman" pitchFamily="18" charset="0"/>
                <a:cs typeface="Times New Roman" pitchFamily="18" charset="0"/>
              </a:rPr>
            </a:br>
            <a:r>
              <a:rPr lang="ru-RU" sz="3100" dirty="0" smtClean="0">
                <a:solidFill>
                  <a:srgbClr val="C00000"/>
                </a:solidFill>
                <a:latin typeface="Times New Roman" pitchFamily="18" charset="0"/>
                <a:cs typeface="Times New Roman" pitchFamily="18" charset="0"/>
              </a:rPr>
              <a:t>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200" dirty="0" smtClean="0">
                <a:latin typeface="Times New Roman" pitchFamily="18" charset="0"/>
                <a:cs typeface="Times New Roman" pitchFamily="18" charset="0"/>
              </a:rPr>
              <a:t>Чтобы </a:t>
            </a:r>
            <a:r>
              <a:rPr lang="ru-RU" sz="2200" dirty="0">
                <a:latin typeface="Times New Roman" pitchFamily="18" charset="0"/>
                <a:cs typeface="Times New Roman" pitchFamily="18" charset="0"/>
              </a:rPr>
              <a:t>умножить на 22,33,…,99 надо этот множитель представить в виде </a:t>
            </a:r>
            <a:r>
              <a:rPr lang="ru-RU" sz="2200" dirty="0" smtClean="0">
                <a:latin typeface="Times New Roman" pitchFamily="18" charset="0"/>
                <a:cs typeface="Times New Roman" pitchFamily="18" charset="0"/>
              </a:rPr>
              <a:t>произведения однозначного </a:t>
            </a:r>
            <a:r>
              <a:rPr lang="ru-RU" sz="2200" dirty="0">
                <a:latin typeface="Times New Roman" pitchFamily="18" charset="0"/>
                <a:cs typeface="Times New Roman" pitchFamily="18" charset="0"/>
              </a:rPr>
              <a:t>числа (от 2 до 9) на 11, то есть 44=4*11; </a:t>
            </a:r>
            <a:r>
              <a:rPr lang="ru-RU" sz="2200" dirty="0" smtClean="0">
                <a:latin typeface="Times New Roman" pitchFamily="18" charset="0"/>
                <a:cs typeface="Times New Roman" pitchFamily="18" charset="0"/>
              </a:rPr>
              <a:t>55=5*11</a:t>
            </a:r>
            <a:r>
              <a:rPr lang="ru-RU" sz="2200" dirty="0">
                <a:latin typeface="Times New Roman" pitchFamily="18" charset="0"/>
                <a:cs typeface="Times New Roman" pitchFamily="18" charset="0"/>
              </a:rPr>
              <a:t> </a:t>
            </a:r>
            <a:r>
              <a:rPr lang="ru-RU" sz="2200" dirty="0" smtClean="0">
                <a:latin typeface="Times New Roman" pitchFamily="18" charset="0"/>
                <a:cs typeface="Times New Roman" pitchFamily="18" charset="0"/>
              </a:rPr>
              <a:t>и </a:t>
            </a:r>
            <a:r>
              <a:rPr lang="ru-RU" sz="2200" dirty="0">
                <a:latin typeface="Times New Roman" pitchFamily="18" charset="0"/>
                <a:cs typeface="Times New Roman" pitchFamily="18" charset="0"/>
              </a:rPr>
              <a:t>т.д. Затем произведение первых чисел умножить на 11</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solidFill>
                  <a:srgbClr val="FF0000"/>
                </a:solidFill>
                <a:latin typeface="Times New Roman" pitchFamily="18" charset="0"/>
                <a:cs typeface="Times New Roman" pitchFamily="18" charset="0"/>
              </a:rPr>
              <a:t>Пример: </a:t>
            </a:r>
            <a:r>
              <a:rPr lang="ru-RU" sz="2200" dirty="0" smtClean="0">
                <a:latin typeface="Times New Roman" pitchFamily="18" charset="0"/>
                <a:cs typeface="Times New Roman" pitchFamily="18" charset="0"/>
              </a:rPr>
              <a:t>23*33=23*3*11=69*11=759</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3100" b="1" dirty="0" smtClean="0">
                <a:solidFill>
                  <a:srgbClr val="C00000"/>
                </a:solidFill>
                <a:latin typeface="Times New Roman" pitchFamily="18" charset="0"/>
                <a:cs typeface="Times New Roman" panose="02020603050405020304" pitchFamily="18" charset="0"/>
              </a:rPr>
              <a:t>Умножение  </a:t>
            </a:r>
            <a:r>
              <a:rPr lang="ru-RU" sz="3100" b="1" dirty="0">
                <a:solidFill>
                  <a:srgbClr val="C00000"/>
                </a:solidFill>
                <a:latin typeface="Times New Roman" panose="02020603050405020304" pitchFamily="18" charset="0"/>
                <a:cs typeface="Times New Roman" panose="02020603050405020304" pitchFamily="18" charset="0"/>
              </a:rPr>
              <a:t>на число25</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3100" b="1" dirty="0" smtClean="0">
                <a:solidFill>
                  <a:srgbClr val="C00000"/>
                </a:solidFill>
                <a:latin typeface="Times New Roman" pitchFamily="18" charset="0"/>
                <a:cs typeface="Times New Roman" panose="02020603050405020304" pitchFamily="18" charset="0"/>
              </a:rPr>
              <a:t>                 </a:t>
            </a:r>
            <a:r>
              <a:rPr lang="ru-RU" sz="3100" dirty="0">
                <a:solidFill>
                  <a:srgbClr val="C00000"/>
                </a:solidFill>
                <a:latin typeface="Times New Roman" pitchFamily="18" charset="0"/>
                <a:cs typeface="Times New Roman" pitchFamily="18" charset="0"/>
              </a:rPr>
              <a:t/>
            </a:r>
            <a:br>
              <a:rPr lang="ru-RU" sz="3100" dirty="0">
                <a:solidFill>
                  <a:srgbClr val="C00000"/>
                </a:solidFill>
                <a:latin typeface="Times New Roman" pitchFamily="18" charset="0"/>
                <a:cs typeface="Times New Roman" pitchFamily="18" charset="0"/>
              </a:rPr>
            </a:br>
            <a:r>
              <a:rPr lang="ru-RU" sz="2000" dirty="0" smtClean="0">
                <a:latin typeface="Times New Roman" panose="02020603050405020304" pitchFamily="18" charset="0"/>
                <a:cs typeface="Times New Roman" panose="02020603050405020304" pitchFamily="18" charset="0"/>
              </a:rPr>
              <a:t>Чтобы </a:t>
            </a:r>
            <a:r>
              <a:rPr lang="ru-RU" sz="2000" dirty="0">
                <a:latin typeface="Times New Roman" panose="02020603050405020304" pitchFamily="18" charset="0"/>
                <a:cs typeface="Times New Roman" panose="02020603050405020304" pitchFamily="18" charset="0"/>
              </a:rPr>
              <a:t>умножить какое-нибудь число на 25 нужно это число разделить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на 4. Ответ-полные сотни, остаток-неполные(1,2,3 или 25,50,70)</a:t>
            </a:r>
            <a:br>
              <a:rPr lang="ru-RU" sz="2000" dirty="0">
                <a:latin typeface="Times New Roman" panose="02020603050405020304" pitchFamily="18" charset="0"/>
                <a:cs typeface="Times New Roman" panose="02020603050405020304" pitchFamily="18" charset="0"/>
              </a:rPr>
            </a:br>
            <a:r>
              <a:rPr lang="ru-RU" sz="2000" dirty="0">
                <a:solidFill>
                  <a:srgbClr val="FF0000"/>
                </a:solidFill>
                <a:latin typeface="Times New Roman" panose="02020603050405020304" pitchFamily="18" charset="0"/>
                <a:cs typeface="Times New Roman" panose="02020603050405020304" pitchFamily="18" charset="0"/>
              </a:rPr>
              <a:t>            </a:t>
            </a:r>
            <a:r>
              <a:rPr lang="ru-RU" sz="2000" dirty="0" smtClean="0">
                <a:solidFill>
                  <a:srgbClr val="FF0000"/>
                </a:solidFill>
                <a:latin typeface="Times New Roman" panose="02020603050405020304" pitchFamily="18" charset="0"/>
                <a:cs typeface="Times New Roman" panose="02020603050405020304" pitchFamily="18" charset="0"/>
              </a:rPr>
              <a:t/>
            </a:r>
            <a:br>
              <a:rPr lang="ru-RU" sz="2000" dirty="0" smtClean="0">
                <a:solidFill>
                  <a:srgbClr val="FF0000"/>
                </a:solidFill>
                <a:latin typeface="Times New Roman" panose="02020603050405020304" pitchFamily="18" charset="0"/>
                <a:cs typeface="Times New Roman" panose="02020603050405020304" pitchFamily="18" charset="0"/>
              </a:rPr>
            </a:br>
            <a:r>
              <a:rPr lang="ru-RU" sz="2000" dirty="0" smtClean="0">
                <a:solidFill>
                  <a:srgbClr val="FF0000"/>
                </a:solidFill>
                <a:latin typeface="Times New Roman" panose="02020603050405020304" pitchFamily="18" charset="0"/>
                <a:cs typeface="Times New Roman" panose="02020603050405020304" pitchFamily="18" charset="0"/>
              </a:rPr>
              <a:t>Пример</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135*25=(135:4=100:4+35:4)=33 сотни, остаток 3(или неполная (3/4)</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сотня 75)=3375</a:t>
            </a:r>
            <a:br>
              <a:rPr lang="ru-RU" sz="2000" dirty="0">
                <a:latin typeface="Times New Roman" panose="02020603050405020304" pitchFamily="18" charset="0"/>
                <a:cs typeface="Times New Roman" panose="02020603050405020304"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t> </a:t>
            </a:r>
            <a:r>
              <a:rPr lang="ru-RU" sz="2400" dirty="0" smtClean="0"/>
              <a:t>            </a:t>
            </a:r>
            <a:r>
              <a:rPr lang="ru-RU" sz="2400" dirty="0"/>
              <a:t> </a:t>
            </a:r>
            <a:r>
              <a:rPr lang="ru-RU" sz="2400" dirty="0" smtClean="0"/>
              <a:t>   </a:t>
            </a:r>
            <a:endParaRPr lang="ru-RU" dirty="0"/>
          </a:p>
        </p:txBody>
      </p:sp>
      <p:sp>
        <p:nvSpPr>
          <p:cNvPr id="4" name="Прямоугольник 3"/>
          <p:cNvSpPr/>
          <p:nvPr/>
        </p:nvSpPr>
        <p:spPr>
          <a:xfrm>
            <a:off x="6096000" y="3222563"/>
            <a:ext cx="237566" cy="369332"/>
          </a:xfrm>
          <a:prstGeom prst="rect">
            <a:avLst/>
          </a:prstGeom>
        </p:spPr>
        <p:txBody>
          <a:bodyPr wrap="none">
            <a:spAutoFit/>
          </a:bodyPr>
          <a:lstStyle/>
          <a:p>
            <a:r>
              <a:rPr lang="ru-RU" dirty="0" smtClean="0"/>
              <a:t> </a:t>
            </a:r>
            <a:endParaRPr lang="ru-RU" dirty="0"/>
          </a:p>
        </p:txBody>
      </p:sp>
    </p:spTree>
    <p:extLst>
      <p:ext uri="{BB962C8B-B14F-4D97-AF65-F5344CB8AC3E}">
        <p14:creationId xmlns:p14="http://schemas.microsoft.com/office/powerpoint/2010/main" val="460900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1924913" y="2220686"/>
            <a:ext cx="8401647" cy="4376057"/>
          </a:xfrm>
        </p:spPr>
        <p:txBody>
          <a:bodyPr>
            <a:normAutofit fontScale="90000"/>
          </a:bodyPr>
          <a:lstStyle/>
          <a:p>
            <a:r>
              <a:rPr lang="ru-RU" sz="2800" dirty="0" smtClean="0">
                <a:latin typeface="Times New Roman" panose="02020603050405020304" pitchFamily="18" charset="0"/>
                <a:cs typeface="Times New Roman" panose="02020603050405020304" pitchFamily="18" charset="0"/>
              </a:rPr>
              <a:t>                                                  </a:t>
            </a:r>
            <a:br>
              <a:rPr lang="ru-RU" sz="2800" dirty="0" smtClean="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t>
            </a:r>
            <a:br>
              <a:rPr lang="ru-RU" sz="2800" dirty="0" smtClean="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b="1" dirty="0" smtClean="0">
                <a:solidFill>
                  <a:srgbClr val="C00000"/>
                </a:solidFill>
                <a:latin typeface="Times New Roman" panose="02020603050405020304" pitchFamily="18" charset="0"/>
                <a:cs typeface="Times New Roman" panose="02020603050405020304" pitchFamily="18" charset="0"/>
              </a:rPr>
              <a:t>Умножение на </a:t>
            </a:r>
            <a:r>
              <a:rPr lang="ru-RU" sz="2800" b="1" dirty="0">
                <a:solidFill>
                  <a:srgbClr val="C00000"/>
                </a:solidFill>
                <a:latin typeface="Times New Roman" panose="02020603050405020304" pitchFamily="18" charset="0"/>
                <a:cs typeface="Times New Roman" panose="02020603050405020304" pitchFamily="18" charset="0"/>
              </a:rPr>
              <a:t>числа 5,50,25,125</a:t>
            </a:r>
            <a:r>
              <a:rPr lang="ru-RU" sz="2800" dirty="0" smtClean="0">
                <a:solidFill>
                  <a:srgbClr val="C00000"/>
                </a:solidFill>
                <a:latin typeface="Times New Roman" panose="02020603050405020304" pitchFamily="18" charset="0"/>
                <a:cs typeface="Times New Roman" panose="02020603050405020304" pitchFamily="18" charset="0"/>
              </a:rPr>
              <a:t> </a:t>
            </a:r>
            <a:br>
              <a:rPr lang="ru-RU" sz="2800" dirty="0" smtClean="0">
                <a:solidFill>
                  <a:srgbClr val="C00000"/>
                </a:solidFill>
                <a:latin typeface="Times New Roman" panose="02020603050405020304" pitchFamily="18" charset="0"/>
                <a:cs typeface="Times New Roman" panose="02020603050405020304" pitchFamily="18" charset="0"/>
              </a:rPr>
            </a:br>
            <a:r>
              <a:rPr lang="ru-RU" sz="2800" dirty="0">
                <a:solidFill>
                  <a:srgbClr val="C00000"/>
                </a:solidFill>
                <a:latin typeface="Times New Roman" panose="02020603050405020304" pitchFamily="18" charset="0"/>
                <a:cs typeface="Times New Roman" panose="02020603050405020304" pitchFamily="18" charset="0"/>
              </a:rPr>
              <a:t> </a:t>
            </a:r>
            <a:r>
              <a:rPr lang="ru-RU" sz="2800" dirty="0" smtClean="0">
                <a:solidFill>
                  <a:srgbClr val="C00000"/>
                </a:solidFill>
                <a:latin typeface="Times New Roman" panose="02020603050405020304" pitchFamily="18" charset="0"/>
                <a:cs typeface="Times New Roman" panose="02020603050405020304" pitchFamily="18" charset="0"/>
              </a:rPr>
              <a:t>                                             </a:t>
            </a:r>
            <a:br>
              <a:rPr lang="ru-RU" sz="2800" dirty="0" smtClean="0">
                <a:solidFill>
                  <a:srgbClr val="C00000"/>
                </a:solidFill>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При умножении на числа 5,50,25 или 125 можно воспользоваться следующими         </a:t>
            </a:r>
            <a:br>
              <a:rPr lang="ru-RU" sz="2000" dirty="0" smtClean="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формулами: </a:t>
            </a:r>
            <a:r>
              <a:rPr lang="ru-RU" sz="2000" dirty="0" smtClean="0">
                <a:solidFill>
                  <a:schemeClr val="accent1">
                    <a:lumMod val="75000"/>
                  </a:schemeClr>
                </a:solidFill>
                <a:latin typeface="Times New Roman" panose="02020603050405020304" pitchFamily="18" charset="0"/>
                <a:cs typeface="Times New Roman" panose="02020603050405020304" pitchFamily="18" charset="0"/>
              </a:rPr>
              <a:t>а*5=а*10:2     а*50=а*100:2     а*25=а*100:4     а*125=а*1000:8</a:t>
            </a:r>
            <a:br>
              <a:rPr lang="ru-RU" sz="2000" dirty="0" smtClean="0">
                <a:solidFill>
                  <a:schemeClr val="accent1">
                    <a:lumMod val="75000"/>
                  </a:schemeClr>
                </a:solidFill>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t>
            </a:r>
            <a:br>
              <a:rPr lang="ru-RU" sz="2000" dirty="0" smtClean="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           </a:t>
            </a:r>
            <a:r>
              <a:rPr lang="ru-RU" sz="2000" dirty="0" smtClean="0">
                <a:solidFill>
                  <a:srgbClr val="FF0000"/>
                </a:solidFill>
                <a:latin typeface="Times New Roman" panose="02020603050405020304" pitchFamily="18" charset="0"/>
                <a:cs typeface="Times New Roman" panose="02020603050405020304" pitchFamily="18" charset="0"/>
              </a:rPr>
              <a:t>Пример:</a:t>
            </a:r>
            <a:r>
              <a:rPr lang="ru-RU" sz="2000" dirty="0" smtClean="0">
                <a:latin typeface="Times New Roman" panose="02020603050405020304" pitchFamily="18" charset="0"/>
                <a:cs typeface="Times New Roman" panose="02020603050405020304" pitchFamily="18" charset="0"/>
              </a:rPr>
              <a:t>43*50=43*100:2=4300:2=2150</a:t>
            </a:r>
            <a:br>
              <a:rPr lang="ru-RU" sz="2000" dirty="0" smtClean="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ru-RU" sz="3100" b="1" dirty="0">
                <a:solidFill>
                  <a:srgbClr val="C00000"/>
                </a:solidFill>
                <a:latin typeface="Times New Roman" panose="02020603050405020304" pitchFamily="18" charset="0"/>
                <a:cs typeface="Times New Roman" panose="02020603050405020304" pitchFamily="18" charset="0"/>
              </a:rPr>
              <a:t>Умножение </a:t>
            </a:r>
            <a:r>
              <a:rPr lang="ru-RU" sz="3100" b="1" dirty="0" smtClean="0">
                <a:solidFill>
                  <a:srgbClr val="C00000"/>
                </a:solidFill>
                <a:latin typeface="Times New Roman" panose="02020603050405020304" pitchFamily="18" charset="0"/>
                <a:cs typeface="Times New Roman" panose="02020603050405020304" pitchFamily="18" charset="0"/>
              </a:rPr>
              <a:t>на </a:t>
            </a:r>
            <a:r>
              <a:rPr lang="ru-RU" sz="3100" b="1" dirty="0">
                <a:solidFill>
                  <a:srgbClr val="C00000"/>
                </a:solidFill>
                <a:latin typeface="Times New Roman" panose="02020603050405020304" pitchFamily="18" charset="0"/>
                <a:cs typeface="Times New Roman" panose="02020603050405020304" pitchFamily="18" charset="0"/>
              </a:rPr>
              <a:t>число оканчивающееся на 5</a:t>
            </a:r>
            <a:br>
              <a:rPr lang="ru-RU" sz="3100" b="1" dirty="0">
                <a:solidFill>
                  <a:srgbClr val="C00000"/>
                </a:solidFill>
                <a:latin typeface="Times New Roman" panose="02020603050405020304" pitchFamily="18" charset="0"/>
                <a:cs typeface="Times New Roman" panose="02020603050405020304" pitchFamily="18" charset="0"/>
              </a:rPr>
            </a:br>
            <a:r>
              <a:rPr lang="ru-RU" sz="2000" dirty="0"/>
              <a:t/>
            </a:r>
            <a:br>
              <a:rPr lang="ru-RU" sz="2000" dirty="0"/>
            </a:br>
            <a:r>
              <a:rPr lang="ru-RU" sz="2200" dirty="0" smtClean="0">
                <a:latin typeface="Times New Roman" panose="02020603050405020304" pitchFamily="18" charset="0"/>
                <a:cs typeface="Times New Roman" panose="02020603050405020304" pitchFamily="18" charset="0"/>
              </a:rPr>
              <a:t>Чтобы </a:t>
            </a:r>
            <a:r>
              <a:rPr lang="ru-RU" sz="2200" dirty="0">
                <a:latin typeface="Times New Roman" panose="02020603050405020304" pitchFamily="18" charset="0"/>
                <a:cs typeface="Times New Roman" panose="02020603050405020304" pitchFamily="18" charset="0"/>
              </a:rPr>
              <a:t>чётное двузначное число умножить на число, оканчивающееся на 5,</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надо один из множителей увеличить в несколько раз, а другой уменьшить во столько </a:t>
            </a:r>
            <a:r>
              <a:rPr lang="ru-RU" sz="2200" dirty="0">
                <a:solidFill>
                  <a:prstClr val="black"/>
                </a:solidFill>
                <a:latin typeface="Times New Roman" panose="02020603050405020304" pitchFamily="18" charset="0"/>
                <a:cs typeface="Times New Roman" panose="02020603050405020304" pitchFamily="18" charset="0"/>
              </a:rPr>
              <a:t>же раз, при этом произведение будет такое же как и без этой</a:t>
            </a:r>
            <a:r>
              <a:rPr lang="ru-RU" sz="2200" dirty="0">
                <a:latin typeface="Times New Roman" panose="02020603050405020304" pitchFamily="18" charset="0"/>
                <a:cs typeface="Times New Roman" panose="02020603050405020304" pitchFamily="18" charset="0"/>
              </a:rPr>
              <a:t> формулы.            </a:t>
            </a:r>
            <a:br>
              <a:rPr lang="ru-RU" sz="2200" dirty="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a:t>
            </a:r>
            <a:br>
              <a:rPr lang="ru-RU" sz="2200" dirty="0" smtClean="0">
                <a:latin typeface="Times New Roman" panose="02020603050405020304" pitchFamily="18" charset="0"/>
                <a:cs typeface="Times New Roman" panose="02020603050405020304" pitchFamily="18" charset="0"/>
              </a:rPr>
            </a:br>
            <a:r>
              <a:rPr lang="ru-RU" sz="2200" dirty="0" smtClean="0">
                <a:solidFill>
                  <a:srgbClr val="FF0000"/>
                </a:solidFill>
                <a:latin typeface="Times New Roman" panose="02020603050405020304" pitchFamily="18" charset="0"/>
                <a:cs typeface="Times New Roman" panose="02020603050405020304" pitchFamily="18" charset="0"/>
              </a:rPr>
              <a:t>Пример</a:t>
            </a:r>
            <a:r>
              <a:rPr lang="ru-RU" sz="2200" dirty="0">
                <a:solidFill>
                  <a:srgbClr val="FF0000"/>
                </a:solidFill>
                <a:latin typeface="Times New Roman" panose="02020603050405020304" pitchFamily="18" charset="0"/>
                <a:cs typeface="Times New Roman" panose="02020603050405020304" pitchFamily="18" charset="0"/>
              </a:rPr>
              <a:t>:</a:t>
            </a:r>
            <a:r>
              <a:rPr lang="ru-RU" sz="2200" dirty="0">
                <a:solidFill>
                  <a:prstClr val="black"/>
                </a:solidFill>
                <a:latin typeface="Times New Roman" panose="02020603050405020304" pitchFamily="18" charset="0"/>
                <a:cs typeface="Times New Roman" panose="02020603050405020304" pitchFamily="18" charset="0"/>
              </a:rPr>
              <a:t> 28*15=(28:4)*(15*4)=7*60=420</a:t>
            </a:r>
            <a:br>
              <a:rPr lang="ru-RU" sz="2200" dirty="0">
                <a:solidFill>
                  <a:prstClr val="black"/>
                </a:solidFill>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endParaRPr lang="ru-RU"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204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1948544" y="1338943"/>
            <a:ext cx="8175170" cy="4784765"/>
          </a:xfrm>
        </p:spPr>
        <p:txBody>
          <a:bodyPr>
            <a:normAutofit fontScale="90000"/>
          </a:bodyPr>
          <a:lstStyle/>
          <a:p>
            <a:r>
              <a:rPr lang="ru-RU" dirty="0" smtClean="0"/>
              <a:t>                                 </a:t>
            </a:r>
            <a:br>
              <a:rPr lang="ru-RU" dirty="0" smtClean="0"/>
            </a:br>
            <a:r>
              <a:rPr lang="ru-RU" dirty="0"/>
              <a:t> </a:t>
            </a:r>
            <a:r>
              <a:rPr lang="ru-RU" dirty="0" smtClean="0"/>
              <a:t>                                </a:t>
            </a: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3100" b="1" dirty="0">
                <a:solidFill>
                  <a:srgbClr val="C00000"/>
                </a:solidFill>
                <a:latin typeface="Times New Roman" pitchFamily="18" charset="0"/>
                <a:cs typeface="Times New Roman" pitchFamily="18" charset="0"/>
              </a:rPr>
              <a:t>Умножение и деление числа на 4, 8,16 </a:t>
            </a:r>
            <a:r>
              <a:rPr lang="ru-RU" sz="3100" b="1" dirty="0" smtClean="0">
                <a:solidFill>
                  <a:srgbClr val="C00000"/>
                </a:solidFill>
                <a:latin typeface="Times New Roman" pitchFamily="18" charset="0"/>
                <a:cs typeface="Times New Roman" pitchFamily="18" charset="0"/>
              </a:rPr>
              <a:t/>
            </a:r>
            <a:br>
              <a:rPr lang="ru-RU" sz="3100" b="1" dirty="0" smtClean="0">
                <a:solidFill>
                  <a:srgbClr val="C00000"/>
                </a:solidFill>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Чтобы умножить число на 4,8. 16 нужно его дважды умножить на 2.</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200" i="1" dirty="0">
                <a:latin typeface="Times New Roman" pitchFamily="18" charset="0"/>
                <a:cs typeface="Times New Roman" pitchFamily="18" charset="0"/>
              </a:rPr>
              <a:t> </a:t>
            </a:r>
            <a:r>
              <a:rPr lang="ru-RU" sz="2200" dirty="0">
                <a:solidFill>
                  <a:srgbClr val="FF0000"/>
                </a:solidFill>
                <a:latin typeface="Times New Roman" pitchFamily="18" charset="0"/>
                <a:cs typeface="Times New Roman" pitchFamily="18" charset="0"/>
              </a:rPr>
              <a:t>Например:</a:t>
            </a:r>
            <a:r>
              <a:rPr lang="ru-RU" sz="2200" dirty="0">
                <a:latin typeface="Times New Roman" pitchFamily="18" charset="0"/>
                <a:cs typeface="Times New Roman" pitchFamily="18" charset="0"/>
              </a:rPr>
              <a:t> 26·4=(26·2)·2=52·2=104;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213 ∙8=(213∙2)∙4=(426∙2)∙2=852∙2=1704;</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417·4=(417·2)·2=834·2=1668.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Чтобы разделить число на 4, нужно его дважды разделить на 2.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200" dirty="0">
                <a:solidFill>
                  <a:srgbClr val="FF0000"/>
                </a:solidFill>
                <a:latin typeface="Times New Roman" pitchFamily="18" charset="0"/>
                <a:cs typeface="Times New Roman" pitchFamily="18" charset="0"/>
              </a:rPr>
              <a:t>Например: </a:t>
            </a:r>
            <a:r>
              <a:rPr lang="ru-RU" sz="2200" dirty="0">
                <a:latin typeface="Times New Roman" pitchFamily="18" charset="0"/>
                <a:cs typeface="Times New Roman" pitchFamily="18" charset="0"/>
              </a:rPr>
              <a:t>324:4=(324:2):2=162:2=81.</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endParaRPr lang="ru-RU"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5299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2111829" y="1491343"/>
            <a:ext cx="9324109" cy="4643911"/>
          </a:xfrm>
        </p:spPr>
        <p:txBody>
          <a:bodyPr>
            <a:normAutofit fontScale="90000"/>
          </a:bodyPr>
          <a:lstStyle/>
          <a:p>
            <a:r>
              <a:rPr lang="ru-RU" dirty="0" smtClean="0"/>
              <a:t>                                 </a:t>
            </a:r>
            <a:br>
              <a:rPr lang="ru-RU" dirty="0" smtClean="0"/>
            </a:br>
            <a:r>
              <a:rPr lang="ru-RU" dirty="0" smtClean="0"/>
              <a:t/>
            </a:r>
            <a:br>
              <a:rPr lang="ru-RU" dirty="0" smtClean="0"/>
            </a:br>
            <a:r>
              <a:rPr lang="ru-RU" sz="3100" b="1" dirty="0" smtClean="0">
                <a:solidFill>
                  <a:srgbClr val="C00000"/>
                </a:solidFill>
                <a:latin typeface="Times New Roman" pitchFamily="18" charset="0"/>
                <a:cs typeface="Times New Roman" pitchFamily="18" charset="0"/>
              </a:rPr>
              <a:t>Возведение </a:t>
            </a:r>
            <a:r>
              <a:rPr lang="ru-RU" sz="3100" b="1" dirty="0">
                <a:solidFill>
                  <a:srgbClr val="C00000"/>
                </a:solidFill>
                <a:latin typeface="Times New Roman" pitchFamily="18" charset="0"/>
                <a:cs typeface="Times New Roman" pitchFamily="18" charset="0"/>
              </a:rPr>
              <a:t>двухзначных чисел в </a:t>
            </a:r>
            <a:r>
              <a:rPr lang="ru-RU" sz="3100" b="1" dirty="0" smtClean="0">
                <a:solidFill>
                  <a:srgbClr val="C00000"/>
                </a:solidFill>
                <a:latin typeface="Times New Roman" pitchFamily="18" charset="0"/>
                <a:cs typeface="Times New Roman" pitchFamily="18" charset="0"/>
              </a:rPr>
              <a:t>квадрат</a:t>
            </a:r>
            <a:br>
              <a:rPr lang="ru-RU" sz="3100" b="1" dirty="0" smtClean="0">
                <a:solidFill>
                  <a:srgbClr val="C00000"/>
                </a:solidFill>
                <a:latin typeface="Times New Roman" pitchFamily="18" charset="0"/>
                <a:cs typeface="Times New Roman" pitchFamily="18" charset="0"/>
              </a:rPr>
            </a:br>
            <a:r>
              <a:rPr lang="ru-RU" sz="2800" dirty="0"/>
              <a:t/>
            </a:r>
            <a:br>
              <a:rPr lang="ru-RU" sz="2800" dirty="0"/>
            </a:br>
            <a:r>
              <a:rPr lang="ru-RU" sz="2200" dirty="0" smtClean="0">
                <a:latin typeface="Times New Roman" pitchFamily="18" charset="0"/>
                <a:cs typeface="Times New Roman" pitchFamily="18" charset="0"/>
              </a:rPr>
              <a:t>Этот </a:t>
            </a:r>
            <a:r>
              <a:rPr lang="ru-RU" sz="2200" dirty="0">
                <a:latin typeface="Times New Roman" pitchFamily="18" charset="0"/>
                <a:cs typeface="Times New Roman" pitchFamily="18" charset="0"/>
              </a:rPr>
              <a:t>приём поможет быстро возвести в квадрат двузначное число, которое заканчивается на 5. Для этого надо умножить первую цифру саму на себя и прибавить 1, а в конце дописать 25.</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a:solidFill>
                  <a:srgbClr val="FF0000"/>
                </a:solidFill>
                <a:latin typeface="Times New Roman" pitchFamily="18" charset="0"/>
                <a:cs typeface="Times New Roman" pitchFamily="18" charset="0"/>
              </a:rPr>
              <a:t>Пример:</a:t>
            </a:r>
            <a:r>
              <a:rPr lang="ru-RU" sz="2200" dirty="0">
                <a:latin typeface="Times New Roman" pitchFamily="18" charset="0"/>
                <a:cs typeface="Times New Roman" pitchFamily="18" charset="0"/>
              </a:rPr>
              <a:t> 25</a:t>
            </a:r>
            <a:r>
              <a:rPr lang="ru-RU" sz="2200" baseline="30000" dirty="0">
                <a:latin typeface="Times New Roman" pitchFamily="18" charset="0"/>
                <a:cs typeface="Times New Roman" pitchFamily="18" charset="0"/>
              </a:rPr>
              <a:t>2=</a:t>
            </a:r>
            <a:r>
              <a:rPr lang="ru-RU" sz="2200" dirty="0">
                <a:latin typeface="Times New Roman" pitchFamily="18" charset="0"/>
                <a:cs typeface="Times New Roman" pitchFamily="18" charset="0"/>
              </a:rPr>
              <a:t>(2*(2+1))=2*3=6 дописываем 25 и получается 625</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endParaRPr lang="ru-RU"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373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7" y="-2"/>
            <a:ext cx="12192000" cy="6858001"/>
          </a:xfrm>
          <a:prstGeom prst="rect">
            <a:avLst/>
          </a:prstGeom>
        </p:spPr>
      </p:pic>
      <p:sp>
        <p:nvSpPr>
          <p:cNvPr id="2" name="Заголовок 1"/>
          <p:cNvSpPr>
            <a:spLocks noGrp="1"/>
          </p:cNvSpPr>
          <p:nvPr>
            <p:ph type="title"/>
          </p:nvPr>
        </p:nvSpPr>
        <p:spPr>
          <a:xfrm>
            <a:off x="0" y="1"/>
            <a:ext cx="12192000" cy="6858000"/>
          </a:xfrm>
        </p:spPr>
        <p:txBody>
          <a:bodyPr>
            <a:normAutofit/>
          </a:bodyPr>
          <a:lstStyle/>
          <a:p>
            <a:r>
              <a:rPr lang="ru-RU" sz="2400" dirty="0" smtClean="0"/>
              <a:t>            </a:t>
            </a:r>
            <a:br>
              <a:rPr lang="ru-RU" sz="2400" dirty="0" smtClean="0"/>
            </a:br>
            <a:endParaRPr lang="ru-RU" sz="2400" dirty="0"/>
          </a:p>
        </p:txBody>
      </p:sp>
      <p:sp>
        <p:nvSpPr>
          <p:cNvPr id="4" name="TextBox 3"/>
          <p:cNvSpPr txBox="1"/>
          <p:nvPr/>
        </p:nvSpPr>
        <p:spPr>
          <a:xfrm>
            <a:off x="2068286" y="554182"/>
            <a:ext cx="7478486" cy="6463308"/>
          </a:xfrm>
          <a:prstGeom prst="rect">
            <a:avLst/>
          </a:prstGeom>
          <a:noFill/>
        </p:spPr>
        <p:txBody>
          <a:bodyPr wrap="square" rtlCol="0">
            <a:spAutoFit/>
          </a:bodyPr>
          <a:lstStyle/>
          <a:p>
            <a:pPr algn="ctr"/>
            <a:endParaRPr lang="ru-RU" sz="2800" b="1" dirty="0" smtClean="0">
              <a:solidFill>
                <a:srgbClr val="C00000"/>
              </a:solidFill>
              <a:latin typeface="Times New Roman" pitchFamily="18" charset="0"/>
              <a:cs typeface="Times New Roman" pitchFamily="18" charset="0"/>
            </a:endParaRPr>
          </a:p>
          <a:p>
            <a:pPr algn="ctr"/>
            <a:r>
              <a:rPr lang="ru-RU" sz="2800" b="1" dirty="0" smtClean="0">
                <a:solidFill>
                  <a:srgbClr val="C00000"/>
                </a:solidFill>
                <a:latin typeface="Times New Roman" pitchFamily="18" charset="0"/>
                <a:cs typeface="Times New Roman" pitchFamily="18" charset="0"/>
              </a:rPr>
              <a:t>Метод умножения двухзначных чисел </a:t>
            </a:r>
          </a:p>
          <a:p>
            <a:pPr algn="ctr"/>
            <a:r>
              <a:rPr lang="ru-RU" sz="2800" b="1" dirty="0" smtClean="0">
                <a:solidFill>
                  <a:srgbClr val="C00000"/>
                </a:solidFill>
                <a:latin typeface="Times New Roman" pitchFamily="18" charset="0"/>
                <a:cs typeface="Times New Roman" pitchFamily="18" charset="0"/>
              </a:rPr>
              <a:t>«крест на крест»</a:t>
            </a:r>
          </a:p>
          <a:p>
            <a:r>
              <a:rPr lang="ru-RU" sz="2000" dirty="0" smtClean="0">
                <a:latin typeface="Times New Roman" pitchFamily="18" charset="0"/>
                <a:cs typeface="Times New Roman" pitchFamily="18" charset="0"/>
              </a:rPr>
              <a:t>Под каждым из чисел пишем дополнение до сотни (т.е. сколько не хватает до 100). Числу 94 до ста не хватает 6, числу 97 не хватает 3. Соединяем числа крест накрест. Выбираем любой из множителей. Допустим 94, противоположное число 3 вычитаем, получаем 91, это первая цифра ответа. Вторая цифра равны произведению остатков.</a:t>
            </a:r>
          </a:p>
          <a:p>
            <a:r>
              <a:rPr lang="ru-RU" sz="2000" dirty="0">
                <a:solidFill>
                  <a:srgbClr val="FF0000"/>
                </a:solidFill>
                <a:latin typeface="Times New Roman" pitchFamily="18" charset="0"/>
                <a:cs typeface="Times New Roman" pitchFamily="18" charset="0"/>
              </a:rPr>
              <a:t>П</a:t>
            </a:r>
            <a:r>
              <a:rPr lang="ru-RU" sz="2000" dirty="0" smtClean="0">
                <a:solidFill>
                  <a:srgbClr val="FF0000"/>
                </a:solidFill>
                <a:latin typeface="Times New Roman" pitchFamily="18" charset="0"/>
                <a:cs typeface="Times New Roman" pitchFamily="18" charset="0"/>
              </a:rPr>
              <a:t>ример:</a:t>
            </a:r>
            <a:r>
              <a:rPr lang="ru-RU" sz="2000" dirty="0" smtClean="0">
                <a:latin typeface="Times New Roman" pitchFamily="18" charset="0"/>
                <a:cs typeface="Times New Roman" pitchFamily="18" charset="0"/>
              </a:rPr>
              <a:t> 94·97= 9118</a:t>
            </a:r>
          </a:p>
          <a:p>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                                        94                        97</a:t>
            </a:r>
          </a:p>
          <a:p>
            <a:r>
              <a:rPr lang="ru-RU" sz="2000" dirty="0" smtClean="0"/>
              <a:t>                                 </a:t>
            </a:r>
          </a:p>
          <a:p>
            <a:r>
              <a:rPr lang="ru-RU" sz="2000" dirty="0" smtClean="0"/>
              <a:t>                                             6                              3</a:t>
            </a:r>
            <a:endParaRPr lang="ru-RU" sz="2000" dirty="0"/>
          </a:p>
          <a:p>
            <a:r>
              <a:rPr lang="ru-RU" sz="2000" dirty="0" smtClean="0"/>
              <a:t>                                                                   </a:t>
            </a:r>
            <a:r>
              <a:rPr lang="ru-RU" sz="2000" dirty="0" smtClean="0">
                <a:latin typeface="Times New Roman" pitchFamily="18" charset="0"/>
                <a:cs typeface="Times New Roman" pitchFamily="18" charset="0"/>
              </a:rPr>
              <a:t>94-3=91</a:t>
            </a:r>
          </a:p>
          <a:p>
            <a:r>
              <a:rPr lang="ru-RU" sz="2000" dirty="0" smtClean="0">
                <a:latin typeface="Times New Roman" pitchFamily="18" charset="0"/>
                <a:cs typeface="Times New Roman" pitchFamily="18" charset="0"/>
              </a:rPr>
              <a:t>                                                             6·3=18</a:t>
            </a:r>
            <a:endParaRPr lang="ru-RU" sz="2000" dirty="0">
              <a:latin typeface="Times New Roman" pitchFamily="18" charset="0"/>
              <a:cs typeface="Times New Roman" pitchFamily="18" charset="0"/>
            </a:endParaRPr>
          </a:p>
          <a:p>
            <a:endParaRPr lang="ru-RU" dirty="0" smtClean="0"/>
          </a:p>
          <a:p>
            <a:endParaRPr lang="ru-RU" dirty="0"/>
          </a:p>
          <a:p>
            <a:endParaRPr lang="ru-RU" dirty="0" smtClean="0"/>
          </a:p>
          <a:p>
            <a:endParaRPr lang="ru-RU" dirty="0" smtClean="0"/>
          </a:p>
          <a:p>
            <a:endParaRPr lang="ru-RU" dirty="0"/>
          </a:p>
        </p:txBody>
      </p:sp>
      <p:cxnSp>
        <p:nvCxnSpPr>
          <p:cNvPr id="6" name="Прямая соединительная линия 5"/>
          <p:cNvCxnSpPr/>
          <p:nvPr/>
        </p:nvCxnSpPr>
        <p:spPr>
          <a:xfrm>
            <a:off x="4917991" y="4303155"/>
            <a:ext cx="1521279" cy="4789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flipV="1">
            <a:off x="4917991" y="4303155"/>
            <a:ext cx="1521279" cy="4789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3580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1"/>
          </a:xfrm>
          <a:prstGeom prst="rect">
            <a:avLst/>
          </a:prstGeom>
        </p:spPr>
      </p:pic>
      <p:sp>
        <p:nvSpPr>
          <p:cNvPr id="2" name="Заголовок 1"/>
          <p:cNvSpPr>
            <a:spLocks noGrp="1"/>
          </p:cNvSpPr>
          <p:nvPr>
            <p:ph type="title"/>
          </p:nvPr>
        </p:nvSpPr>
        <p:spPr>
          <a:xfrm>
            <a:off x="0" y="1"/>
            <a:ext cx="12192000" cy="6858000"/>
          </a:xfrm>
        </p:spPr>
        <p:txBody>
          <a:bodyPr>
            <a:normAutofit/>
          </a:bodyPr>
          <a:lstStyle/>
          <a:p>
            <a:r>
              <a:rPr lang="ru-RU" sz="2400" dirty="0" smtClean="0"/>
              <a:t>            </a:t>
            </a:r>
            <a:br>
              <a:rPr lang="ru-RU" sz="2400" dirty="0" smtClean="0"/>
            </a:br>
            <a:endParaRPr lang="ru-RU" sz="2400" dirty="0"/>
          </a:p>
        </p:txBody>
      </p:sp>
      <p:sp>
        <p:nvSpPr>
          <p:cNvPr id="4" name="TextBox 3"/>
          <p:cNvSpPr txBox="1"/>
          <p:nvPr/>
        </p:nvSpPr>
        <p:spPr>
          <a:xfrm>
            <a:off x="2231571" y="1980210"/>
            <a:ext cx="8180614" cy="1661993"/>
          </a:xfrm>
          <a:prstGeom prst="rect">
            <a:avLst/>
          </a:prstGeom>
          <a:noFill/>
        </p:spPr>
        <p:txBody>
          <a:bodyPr wrap="square" rtlCol="0">
            <a:spAutoFit/>
          </a:bodyPr>
          <a:lstStyle/>
          <a:p>
            <a:endParaRPr lang="ru-RU" dirty="0" smtClean="0"/>
          </a:p>
          <a:p>
            <a:endParaRPr lang="ru-RU" dirty="0" smtClean="0"/>
          </a:p>
          <a:p>
            <a:r>
              <a:rPr lang="ru-RU" sz="6600" dirty="0" smtClean="0">
                <a:solidFill>
                  <a:srgbClr val="C00000"/>
                </a:solidFill>
                <a:latin typeface="Times New Roman" pitchFamily="18" charset="0"/>
                <a:cs typeface="Times New Roman" pitchFamily="18" charset="0"/>
              </a:rPr>
              <a:t>Спасибо за внимание</a:t>
            </a:r>
            <a:endParaRPr lang="ru-RU" sz="66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35195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651656"/>
          </a:xfrm>
          <a:prstGeom prst="rect">
            <a:avLst/>
          </a:prstGeom>
          <a:ln>
            <a:noFill/>
          </a:ln>
          <a:effectLst>
            <a:outerShdw blurRad="292100" dist="139700" dir="2700000" algn="tl" rotWithShape="0">
              <a:srgbClr val="333333">
                <a:alpha val="65000"/>
              </a:srgbClr>
            </a:outerShdw>
          </a:effectLst>
        </p:spPr>
      </p:pic>
      <p:sp>
        <p:nvSpPr>
          <p:cNvPr id="6" name="Заголовок 5"/>
          <p:cNvSpPr>
            <a:spLocks noGrp="1"/>
          </p:cNvSpPr>
          <p:nvPr>
            <p:ph type="ctrTitle"/>
          </p:nvPr>
        </p:nvSpPr>
        <p:spPr>
          <a:xfrm>
            <a:off x="1524000" y="1122362"/>
            <a:ext cx="3739376" cy="4531305"/>
          </a:xfrm>
        </p:spPr>
        <p:txBody>
          <a:bodyPr>
            <a:normAutofit/>
          </a:bodyPr>
          <a:lstStyle/>
          <a:p>
            <a:pPr algn="r"/>
            <a:endParaRPr lang="ru-RU" sz="1400" dirty="0">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1523999" y="3602038"/>
            <a:ext cx="9543393" cy="1655762"/>
          </a:xfrm>
        </p:spPr>
        <p:txBody>
          <a:bodyPr>
            <a:normAutofit/>
          </a:bodyPr>
          <a:lstStyle/>
          <a:p>
            <a:endParaRPr lang="ru-RU" dirty="0"/>
          </a:p>
          <a:p>
            <a:endParaRPr lang="ru-RU" dirty="0" smtClean="0"/>
          </a:p>
          <a:p>
            <a:r>
              <a:rPr lang="ru-RU" sz="2300" dirty="0" smtClean="0">
                <a:latin typeface="Times New Roman" pitchFamily="18" charset="0"/>
                <a:cs typeface="Times New Roman" pitchFamily="18" charset="0"/>
              </a:rPr>
              <a:t>                                                                                             </a:t>
            </a:r>
            <a:endParaRPr lang="ru-RU" sz="2300" dirty="0">
              <a:latin typeface="Times New Roman" pitchFamily="18" charset="0"/>
              <a:cs typeface="Times New Roman" pitchFamily="18" charset="0"/>
            </a:endParaRPr>
          </a:p>
        </p:txBody>
      </p:sp>
      <p:pic>
        <p:nvPicPr>
          <p:cNvPr id="5" name="Рисунок 4" descr="https://xn--j1ahfl.xn--p1ai/data/images/u193513/t1521454084ab.jpg"/>
          <p:cNvPicPr/>
          <p:nvPr/>
        </p:nvPicPr>
        <p:blipFill>
          <a:blip r:embed="rId3">
            <a:extLst>
              <a:ext uri="{28A0092B-C50C-407E-A947-70E740481C1C}">
                <a14:useLocalDpi xmlns:a14="http://schemas.microsoft.com/office/drawing/2010/main" val="0"/>
              </a:ext>
            </a:extLst>
          </a:blip>
          <a:srcRect/>
          <a:stretch>
            <a:fillRect/>
          </a:stretch>
        </p:blipFill>
        <p:spPr bwMode="auto">
          <a:xfrm>
            <a:off x="1625986" y="1031023"/>
            <a:ext cx="3637390" cy="4444226"/>
          </a:xfrm>
          <a:prstGeom prst="rect">
            <a:avLst/>
          </a:prstGeom>
          <a:noFill/>
          <a:ln>
            <a:noFill/>
          </a:ln>
        </p:spPr>
      </p:pic>
    </p:spTree>
    <p:extLst>
      <p:ext uri="{BB962C8B-B14F-4D97-AF65-F5344CB8AC3E}">
        <p14:creationId xmlns:p14="http://schemas.microsoft.com/office/powerpoint/2010/main" val="1973135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2" name="Заголовок 1"/>
          <p:cNvSpPr>
            <a:spLocks noGrp="1"/>
          </p:cNvSpPr>
          <p:nvPr>
            <p:ph type="title"/>
          </p:nvPr>
        </p:nvSpPr>
        <p:spPr>
          <a:xfrm>
            <a:off x="2275113" y="772886"/>
            <a:ext cx="7271657" cy="4892190"/>
          </a:xfrm>
        </p:spPr>
        <p:txBody>
          <a:bodyPr>
            <a:normAutofit fontScale="90000"/>
          </a:bodyPr>
          <a:lstStyle/>
          <a:p>
            <a:r>
              <a:rPr lang="ru-RU" dirty="0" smtClean="0"/>
              <a:t>                                  </a:t>
            </a:r>
            <a:br>
              <a:rPr lang="ru-RU" dirty="0" smtClean="0"/>
            </a:br>
            <a:r>
              <a:rPr lang="ru-RU" dirty="0" smtClean="0"/>
              <a:t>        </a:t>
            </a:r>
            <a:br>
              <a:rPr lang="ru-RU" dirty="0" smtClean="0"/>
            </a:br>
            <a:r>
              <a:rPr lang="ru-RU" sz="3100" b="1" dirty="0" smtClean="0">
                <a:solidFill>
                  <a:srgbClr val="C00000"/>
                </a:solidFill>
                <a:latin typeface="Times New Roman" pitchFamily="18" charset="0"/>
                <a:cs typeface="Times New Roman" pitchFamily="18" charset="0"/>
              </a:rPr>
              <a:t>Цель </a:t>
            </a:r>
            <a:r>
              <a:rPr lang="ru-RU" sz="3100" b="1" dirty="0">
                <a:solidFill>
                  <a:srgbClr val="C00000"/>
                </a:solidFill>
                <a:latin typeface="Times New Roman" pitchFamily="18" charset="0"/>
                <a:cs typeface="Times New Roman" pitchFamily="18" charset="0"/>
              </a:rPr>
              <a:t>проекта:    </a:t>
            </a: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   </a:t>
            </a:r>
            <a:r>
              <a:rPr lang="ru-RU" sz="3100" dirty="0">
                <a:latin typeface="Times New Roman" pitchFamily="18" charset="0"/>
                <a:cs typeface="Times New Roman" pitchFamily="18" charset="0"/>
              </a:rPr>
              <a:t>изучить приёмы быстрого счёта, доказать необходимость умения быстрого счёта и эффективного использования этих приёмов.</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t>
            </a:r>
            <a:r>
              <a:rPr lang="ru-RU" sz="3100" b="1" dirty="0" smtClean="0">
                <a:solidFill>
                  <a:srgbClr val="C00000"/>
                </a:solidFill>
                <a:latin typeface="Times New Roman" pitchFamily="18" charset="0"/>
                <a:cs typeface="Times New Roman" pitchFamily="18" charset="0"/>
              </a:rPr>
              <a:t>Задачи проекта:</a:t>
            </a:r>
            <a:br>
              <a:rPr lang="ru-RU" sz="3100" b="1" dirty="0" smtClean="0">
                <a:solidFill>
                  <a:srgbClr val="C00000"/>
                </a:solidFill>
                <a:latin typeface="Times New Roman" pitchFamily="18" charset="0"/>
                <a:cs typeface="Times New Roman" pitchFamily="18" charset="0"/>
              </a:rPr>
            </a:br>
            <a:r>
              <a:rPr lang="ru-RU" sz="3100" dirty="0" smtClean="0">
                <a:latin typeface="Times New Roman" pitchFamily="18" charset="0"/>
                <a:cs typeface="Times New Roman" pitchFamily="18" charset="0"/>
              </a:rPr>
              <a:t>-изучить справочную литературу</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-освоить несколько быстрых и удобных способов устного счёта</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-вывести правила для тренировок устного счёта</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-сделать вывод и заключение</a:t>
            </a:r>
            <a:br>
              <a:rPr lang="ru-RU" sz="3100" dirty="0" smtClean="0">
                <a:latin typeface="Times New Roman" pitchFamily="18" charset="0"/>
                <a:cs typeface="Times New Roman" pitchFamily="18" charset="0"/>
              </a:rPr>
            </a:br>
            <a:r>
              <a:rPr lang="ru-RU" sz="3600" dirty="0"/>
              <a:t> </a:t>
            </a:r>
            <a:r>
              <a:rPr lang="ru-RU" sz="3600" dirty="0" smtClean="0"/>
              <a:t>       </a:t>
            </a:r>
            <a:r>
              <a:rPr lang="ru-RU" sz="2400" dirty="0"/>
              <a:t/>
            </a:r>
            <a:br>
              <a:rPr lang="ru-RU" sz="2400" dirty="0"/>
            </a:br>
            <a:r>
              <a:rPr lang="ru-RU" sz="2400" dirty="0" smtClean="0"/>
              <a:t>                                                </a:t>
            </a:r>
            <a:r>
              <a:rPr lang="ru-RU" sz="3600" dirty="0" smtClean="0"/>
              <a:t>              </a:t>
            </a:r>
            <a:r>
              <a:rPr lang="ru-RU" sz="2400" dirty="0" smtClean="0"/>
              <a:t>                                   </a:t>
            </a:r>
            <a:r>
              <a:rPr lang="ru-RU" sz="3600" dirty="0" smtClean="0"/>
              <a:t/>
            </a:r>
            <a:br>
              <a:rPr lang="ru-RU" sz="3600" dirty="0" smtClean="0"/>
            </a:br>
            <a:r>
              <a:rPr lang="ru-RU" sz="3600" dirty="0"/>
              <a:t> </a:t>
            </a:r>
            <a:r>
              <a:rPr lang="ru-RU" sz="3600" dirty="0" smtClean="0"/>
              <a:t>       </a:t>
            </a:r>
            <a:endParaRPr lang="ru-RU" sz="3600" dirty="0"/>
          </a:p>
        </p:txBody>
      </p:sp>
    </p:spTree>
    <p:extLst>
      <p:ext uri="{BB962C8B-B14F-4D97-AF65-F5344CB8AC3E}">
        <p14:creationId xmlns:p14="http://schemas.microsoft.com/office/powerpoint/2010/main" val="1644441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2" name="Заголовок 1"/>
          <p:cNvSpPr>
            <a:spLocks noGrp="1"/>
          </p:cNvSpPr>
          <p:nvPr>
            <p:ph type="title"/>
          </p:nvPr>
        </p:nvSpPr>
        <p:spPr>
          <a:xfrm>
            <a:off x="2122715" y="849086"/>
            <a:ext cx="7543800" cy="4818856"/>
          </a:xfrm>
        </p:spPr>
        <p:txBody>
          <a:bodyPr>
            <a:normAutofit fontScale="90000"/>
          </a:bodyPr>
          <a:lstStyle/>
          <a:p>
            <a:r>
              <a:rPr lang="ru-RU" dirty="0" smtClean="0"/>
              <a:t>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smtClean="0"/>
              <a:t>  </a:t>
            </a:r>
            <a:br>
              <a:rPr lang="ru-RU" dirty="0" smtClean="0"/>
            </a:br>
            <a:r>
              <a:rPr lang="ru-RU" dirty="0"/>
              <a:t/>
            </a:r>
            <a:br>
              <a:rPr lang="ru-RU" dirty="0"/>
            </a:br>
            <a:r>
              <a:rPr lang="ru-RU" dirty="0" smtClean="0"/>
              <a:t/>
            </a:r>
            <a:br>
              <a:rPr lang="ru-RU" dirty="0" smtClean="0"/>
            </a:br>
            <a:r>
              <a:rPr lang="ru-RU" sz="3100" b="1" dirty="0" smtClean="0">
                <a:solidFill>
                  <a:srgbClr val="C00000"/>
                </a:solidFill>
                <a:latin typeface="Times New Roman" pitchFamily="18" charset="0"/>
                <a:cs typeface="Times New Roman" pitchFamily="18" charset="0"/>
              </a:rPr>
              <a:t>Гипотеза:</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овладение </a:t>
            </a:r>
            <a:r>
              <a:rPr lang="ru-RU" sz="3100" dirty="0">
                <a:latin typeface="Times New Roman" pitchFamily="18" charset="0"/>
                <a:cs typeface="Times New Roman" pitchFamily="18" charset="0"/>
              </a:rPr>
              <a:t>приёмами быстрого счёта позволит повысить качество и скорость вычислений обучающихся.</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b="1" dirty="0" smtClean="0">
                <a:solidFill>
                  <a:srgbClr val="C00000"/>
                </a:solidFill>
                <a:latin typeface="Times New Roman" pitchFamily="18" charset="0"/>
                <a:cs typeface="Times New Roman" pitchFamily="18" charset="0"/>
              </a:rPr>
              <a:t>Ожидаемый результат:</a:t>
            </a:r>
            <a:br>
              <a:rPr lang="ru-RU" sz="3100" b="1" dirty="0" smtClean="0">
                <a:solidFill>
                  <a:srgbClr val="C00000"/>
                </a:solidFill>
                <a:latin typeface="Times New Roman" pitchFamily="18" charset="0"/>
                <a:cs typeface="Times New Roman" pitchFamily="18" charset="0"/>
              </a:rPr>
            </a:br>
            <a:r>
              <a:rPr lang="ru-RU" sz="3100" dirty="0" smtClean="0">
                <a:latin typeface="Times New Roman" pitchFamily="18" charset="0"/>
                <a:cs typeface="Times New Roman" pitchFamily="18" charset="0"/>
              </a:rPr>
              <a:t>пополнить кругозор учащихся новой и интересной информацией о приёмах быстрого </a:t>
            </a:r>
            <a:r>
              <a:rPr lang="ru-RU" sz="3100" dirty="0">
                <a:latin typeface="Times New Roman" pitchFamily="18" charset="0"/>
                <a:cs typeface="Times New Roman" pitchFamily="18" charset="0"/>
              </a:rPr>
              <a:t>математического счёта</a:t>
            </a:r>
            <a:r>
              <a:rPr lang="ru-RU" sz="3100" dirty="0" smtClean="0">
                <a:latin typeface="Times New Roman" pitchFamily="18" charset="0"/>
                <a:cs typeface="Times New Roman" pitchFamily="18" charset="0"/>
              </a:rPr>
              <a:t>.</a:t>
            </a: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endParaRPr lang="ru-RU" sz="2400" dirty="0"/>
          </a:p>
        </p:txBody>
      </p:sp>
    </p:spTree>
    <p:extLst>
      <p:ext uri="{BB962C8B-B14F-4D97-AF65-F5344CB8AC3E}">
        <p14:creationId xmlns:p14="http://schemas.microsoft.com/office/powerpoint/2010/main" val="1827763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298"/>
            <a:ext cx="12192000" cy="6905298"/>
          </a:xfrm>
          <a:prstGeom prst="rect">
            <a:avLst/>
          </a:prstGeom>
          <a:ln>
            <a:noFill/>
          </a:ln>
          <a:effectLst>
            <a:outerShdw blurRad="292100" dist="139700" dir="2700000" algn="tl" rotWithShape="0">
              <a:srgbClr val="333333">
                <a:alpha val="65000"/>
              </a:srgbClr>
            </a:outerShdw>
          </a:effectLst>
        </p:spPr>
      </p:pic>
      <p:sp>
        <p:nvSpPr>
          <p:cNvPr id="4" name="Заголовок 3"/>
          <p:cNvSpPr>
            <a:spLocks noGrp="1"/>
          </p:cNvSpPr>
          <p:nvPr>
            <p:ph type="title"/>
          </p:nvPr>
        </p:nvSpPr>
        <p:spPr>
          <a:xfrm>
            <a:off x="1303282" y="830316"/>
            <a:ext cx="9165021" cy="6027683"/>
          </a:xfrm>
        </p:spPr>
        <p:txBody>
          <a:bodyPr>
            <a:normAutofit/>
          </a:bodyPr>
          <a:lstStyle/>
          <a:p>
            <a:r>
              <a:rPr lang="ru-RU" dirty="0" smtClean="0"/>
              <a:t>                            </a:t>
            </a:r>
            <a:br>
              <a:rPr lang="ru-RU" dirty="0" smtClean="0"/>
            </a:br>
            <a:r>
              <a:rPr lang="ru-RU" dirty="0"/>
              <a:t> </a:t>
            </a:r>
            <a:r>
              <a:rPr lang="ru-RU" dirty="0" smtClean="0"/>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t> </a:t>
            </a:r>
            <a:r>
              <a:rPr lang="ru-RU" sz="2400" dirty="0" smtClean="0"/>
              <a:t>                                                                                                                                          </a:t>
            </a:r>
            <a:br>
              <a:rPr lang="ru-RU" sz="2400" dirty="0" smtClean="0"/>
            </a:br>
            <a:r>
              <a:rPr lang="ru-RU" sz="2400" dirty="0" smtClean="0"/>
              <a:t>                                                                                                   </a:t>
            </a:r>
            <a:r>
              <a:rPr lang="ru-RU" dirty="0" smtClean="0"/>
              <a:t>                                  </a:t>
            </a:r>
            <a:endParaRPr lang="ru-RU" dirty="0"/>
          </a:p>
        </p:txBody>
      </p:sp>
      <p:pic>
        <p:nvPicPr>
          <p:cNvPr id="2" name="Рисунок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87083" y="713678"/>
            <a:ext cx="6802243" cy="540969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085778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0"/>
            <a:ext cx="12191999" cy="6858000"/>
          </a:xfrm>
          <a:prstGeom prst="rect">
            <a:avLst/>
          </a:prstGeom>
        </p:spPr>
      </p:pic>
      <p:sp>
        <p:nvSpPr>
          <p:cNvPr id="2" name="Заголовок 1"/>
          <p:cNvSpPr>
            <a:spLocks noGrp="1"/>
          </p:cNvSpPr>
          <p:nvPr>
            <p:ph type="title"/>
          </p:nvPr>
        </p:nvSpPr>
        <p:spPr>
          <a:xfrm>
            <a:off x="766620" y="696686"/>
            <a:ext cx="10372436" cy="5350584"/>
          </a:xfrm>
        </p:spPr>
        <p:txBody>
          <a:bodyPr>
            <a:normAutofit fontScale="90000"/>
          </a:bodyPr>
          <a:lstStyle/>
          <a:p>
            <a:pPr algn="ctr"/>
            <a:r>
              <a:rPr lang="ru-RU" dirty="0" smtClean="0"/>
              <a:t>                                </a:t>
            </a:r>
            <a:br>
              <a:rPr lang="ru-RU" dirty="0" smtClean="0"/>
            </a:br>
            <a:r>
              <a:rPr lang="ru-RU" dirty="0" smtClean="0"/>
              <a:t/>
            </a:r>
            <a:br>
              <a:rPr lang="ru-RU" dirty="0" smtClean="0"/>
            </a:br>
            <a:r>
              <a:rPr lang="ru-RU" sz="3100" b="1" dirty="0" smtClean="0">
                <a:solidFill>
                  <a:srgbClr val="C00000"/>
                </a:solidFill>
                <a:latin typeface="Times New Roman" pitchFamily="18" charset="0"/>
                <a:cs typeface="Times New Roman" pitchFamily="18" charset="0"/>
              </a:rPr>
              <a:t>Счёт на пальцах:</a:t>
            </a:r>
            <a:br>
              <a:rPr lang="ru-RU" sz="3100" b="1" dirty="0" smtClean="0">
                <a:solidFill>
                  <a:srgbClr val="C00000"/>
                </a:solidFill>
                <a:latin typeface="Times New Roman" pitchFamily="18" charset="0"/>
                <a:cs typeface="Times New Roman" pitchFamily="18" charset="0"/>
              </a:rPr>
            </a:br>
            <a:r>
              <a:rPr lang="ru-RU" sz="3100" b="1" dirty="0" smtClean="0">
                <a:solidFill>
                  <a:srgbClr val="C00000"/>
                </a:solidFill>
                <a:latin typeface="Times New Roman" pitchFamily="18" charset="0"/>
                <a:cs typeface="Times New Roman" pitchFamily="18" charset="0"/>
              </a:rPr>
              <a:t/>
            </a:r>
            <a:br>
              <a:rPr lang="ru-RU" sz="3100" b="1" dirty="0" smtClean="0">
                <a:solidFill>
                  <a:srgbClr val="C00000"/>
                </a:solidFill>
                <a:latin typeface="Times New Roman" pitchFamily="18" charset="0"/>
                <a:cs typeface="Times New Roman" pitchFamily="18" charset="0"/>
              </a:rPr>
            </a:br>
            <a:r>
              <a:rPr lang="ru-RU" sz="2200" dirty="0">
                <a:latin typeface="Times New Roman" pitchFamily="18" charset="0"/>
                <a:cs typeface="Times New Roman" pitchFamily="18" charset="0"/>
              </a:rPr>
              <a:t> </a:t>
            </a:r>
            <a:r>
              <a:rPr lang="ru-RU" sz="2200" dirty="0" smtClean="0">
                <a:latin typeface="Times New Roman" pitchFamily="18" charset="0"/>
                <a:cs typeface="Times New Roman" pitchFamily="18" charset="0"/>
              </a:rPr>
              <a:t>    Способ быстрого умножения чисел на 9 в пределах первого десятка. Для начала   </a:t>
            </a:r>
            <a:r>
              <a:rPr lang="ru-RU" sz="2200" dirty="0">
                <a:latin typeface="Times New Roman" pitchFamily="18" charset="0"/>
                <a:cs typeface="Times New Roman" pitchFamily="18" charset="0"/>
              </a:rPr>
              <a:t>перевернём руки ладонями к себе, затем надо загнуть тот палец по </a:t>
            </a:r>
            <a:r>
              <a:rPr lang="ru-RU" sz="2200" dirty="0" smtClean="0">
                <a:latin typeface="Times New Roman" pitchFamily="18" charset="0"/>
                <a:cs typeface="Times New Roman" pitchFamily="18" charset="0"/>
              </a:rPr>
              <a:t>счёту,</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который </a:t>
            </a:r>
            <a:r>
              <a:rPr lang="ru-RU" sz="2200" dirty="0">
                <a:latin typeface="Times New Roman" pitchFamily="18" charset="0"/>
                <a:cs typeface="Times New Roman" pitchFamily="18" charset="0"/>
              </a:rPr>
              <a:t>мы хотим умножить на 9, начиная считать слева от большого </a:t>
            </a:r>
            <a:r>
              <a:rPr lang="ru-RU" sz="2200" dirty="0" smtClean="0">
                <a:latin typeface="Times New Roman" pitchFamily="18" charset="0"/>
                <a:cs typeface="Times New Roman" pitchFamily="18" charset="0"/>
              </a:rPr>
              <a:t>пальца.</a:t>
            </a:r>
            <a:br>
              <a:rPr lang="ru-RU" sz="2200" dirty="0" smtClean="0">
                <a:latin typeface="Times New Roman" pitchFamily="18" charset="0"/>
                <a:cs typeface="Times New Roman" pitchFamily="18" charset="0"/>
              </a:rPr>
            </a:br>
            <a:r>
              <a:rPr lang="ru-RU" sz="2200" dirty="0">
                <a:latin typeface="Times New Roman" pitchFamily="18" charset="0"/>
                <a:cs typeface="Times New Roman" pitchFamily="18" charset="0"/>
              </a:rPr>
              <a:t> </a:t>
            </a:r>
            <a:r>
              <a:rPr lang="ru-RU" sz="2200" dirty="0" smtClean="0">
                <a:latin typeface="Times New Roman" pitchFamily="18" charset="0"/>
                <a:cs typeface="Times New Roman" pitchFamily="18" charset="0"/>
              </a:rPr>
              <a:t>    Допустим </a:t>
            </a:r>
            <a:r>
              <a:rPr lang="ru-RU" sz="2200" dirty="0">
                <a:latin typeface="Times New Roman" pitchFamily="18" charset="0"/>
                <a:cs typeface="Times New Roman" pitchFamily="18" charset="0"/>
              </a:rPr>
              <a:t>нам надо умножить 7 на 9. Загибаем седьмой палец. </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Число </a:t>
            </a:r>
            <a:r>
              <a:rPr lang="ru-RU" sz="2200" dirty="0">
                <a:latin typeface="Times New Roman" pitchFamily="18" charset="0"/>
                <a:cs typeface="Times New Roman" pitchFamily="18" charset="0"/>
              </a:rPr>
              <a:t>пальцев слева от загнутого будет равно десяткам, а справа единицам.</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То есть у нас должно получиться 6 пальцев слева и 3 пальца справа,</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соединяем эти два числа и получается 63!</a:t>
            </a:r>
            <a:br>
              <a:rPr lang="ru-RU" sz="22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endParaRPr lang="ru-RU" sz="3600" dirty="0"/>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4754" y="3717480"/>
            <a:ext cx="4940155" cy="2653701"/>
          </a:xfrm>
          <a:prstGeom prst="rect">
            <a:avLst/>
          </a:prstGeom>
        </p:spPr>
      </p:pic>
      <p:pic>
        <p:nvPicPr>
          <p:cNvPr id="5" name="Picture 2" descr="http://www.debotaniki.ru/wp-content/uploads/2011/11/paltsyi_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8988" y="3717481"/>
            <a:ext cx="4171019" cy="2267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2123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Заголовок 1"/>
          <p:cNvSpPr>
            <a:spLocks noGrp="1"/>
          </p:cNvSpPr>
          <p:nvPr>
            <p:ph type="title"/>
          </p:nvPr>
        </p:nvSpPr>
        <p:spPr>
          <a:xfrm>
            <a:off x="1145629" y="674914"/>
            <a:ext cx="9953296" cy="5421085"/>
          </a:xfrm>
        </p:spPr>
        <p:txBody>
          <a:bodyPr>
            <a:normAutofit fontScale="90000"/>
          </a:bodyPr>
          <a:lstStyle/>
          <a:p>
            <a:pPr algn="ctr"/>
            <a:r>
              <a:rPr lang="ru-RU" sz="2200" dirty="0" smtClean="0">
                <a:latin typeface="Times New Roman" pitchFamily="18" charset="0"/>
                <a:cs typeface="Times New Roman" pitchFamily="18" charset="0"/>
              </a:rPr>
              <a:t>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t>
            </a:r>
            <a:br>
              <a:rPr lang="ru-RU" sz="2200" dirty="0" smtClean="0">
                <a:latin typeface="Times New Roman" pitchFamily="18" charset="0"/>
                <a:cs typeface="Times New Roman" pitchFamily="18" charset="0"/>
              </a:rPr>
            </a:br>
            <a:r>
              <a:rPr lang="ru-RU" sz="3100" b="1" dirty="0" smtClean="0">
                <a:solidFill>
                  <a:srgbClr val="C00000"/>
                </a:solidFill>
                <a:latin typeface="Times New Roman" pitchFamily="18" charset="0"/>
                <a:cs typeface="Times New Roman" pitchFamily="18" charset="0"/>
              </a:rPr>
              <a:t>Счёт на пальцах:</a:t>
            </a:r>
            <a:br>
              <a:rPr lang="ru-RU" sz="3100" b="1" dirty="0" smtClean="0">
                <a:solidFill>
                  <a:srgbClr val="C00000"/>
                </a:solidFill>
                <a:latin typeface="Times New Roman" pitchFamily="18" charset="0"/>
                <a:cs typeface="Times New Roman" pitchFamily="18" charset="0"/>
              </a:rPr>
            </a:br>
            <a:r>
              <a:rPr lang="ru-RU" sz="3100" b="1" dirty="0" smtClean="0">
                <a:solidFill>
                  <a:srgbClr val="C00000"/>
                </a:solidFill>
                <a:latin typeface="Times New Roman" pitchFamily="18" charset="0"/>
                <a:cs typeface="Times New Roman" pitchFamily="18" charset="0"/>
              </a:rPr>
              <a:t/>
            </a:r>
            <a:br>
              <a:rPr lang="ru-RU" sz="3100" b="1" dirty="0" smtClean="0">
                <a:solidFill>
                  <a:srgbClr val="C00000"/>
                </a:solidFill>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Способ быстрого умножения на числа 6,7,8 и 9. Для начала повернём руки ладонями к себе, затем присвойте каждому пальцу цифры от 6 до 10 начиная с </a:t>
            </a:r>
            <a:r>
              <a:rPr lang="ru-RU" sz="2200" dirty="0">
                <a:solidFill>
                  <a:prstClr val="black"/>
                </a:solidFill>
                <a:latin typeface="Times New Roman" pitchFamily="18" charset="0"/>
                <a:cs typeface="Times New Roman" pitchFamily="18" charset="0"/>
              </a:rPr>
              <a:t>мизинца. Теперь попробуем умножить 8 на 7.</a:t>
            </a:r>
            <a:r>
              <a:rPr lang="ru-RU" sz="2200" dirty="0" smtClean="0">
                <a:latin typeface="Times New Roman" pitchFamily="18" charset="0"/>
                <a:cs typeface="Times New Roman" pitchFamily="18" charset="0"/>
              </a:rPr>
              <a:t>  Для этого соедините </a:t>
            </a:r>
            <a:r>
              <a:rPr lang="ru-RU" sz="2200" dirty="0">
                <a:solidFill>
                  <a:prstClr val="black"/>
                </a:solidFill>
                <a:latin typeface="Times New Roman" pitchFamily="18" charset="0"/>
                <a:cs typeface="Times New Roman" pitchFamily="18" charset="0"/>
              </a:rPr>
              <a:t>палец левой руки и седьмой палец правой руки. Теперь </a:t>
            </a:r>
            <a:r>
              <a:rPr lang="ru-RU" sz="2200" dirty="0" smtClean="0">
                <a:solidFill>
                  <a:prstClr val="black"/>
                </a:solidFill>
                <a:latin typeface="Times New Roman" pitchFamily="18" charset="0"/>
                <a:cs typeface="Times New Roman" pitchFamily="18" charset="0"/>
              </a:rPr>
              <a:t>считаем: количество </a:t>
            </a:r>
            <a:r>
              <a:rPr lang="ru-RU" sz="2200" dirty="0">
                <a:solidFill>
                  <a:prstClr val="black"/>
                </a:solidFill>
                <a:latin typeface="Times New Roman" pitchFamily="18" charset="0"/>
                <a:cs typeface="Times New Roman" pitchFamily="18" charset="0"/>
              </a:rPr>
              <a:t>пальцев сверху-это десятки</a:t>
            </a:r>
            <a:r>
              <a:rPr lang="ru-RU" sz="2200" dirty="0" smtClean="0">
                <a:solidFill>
                  <a:prstClr val="black"/>
                </a:solidFill>
                <a:latin typeface="Times New Roman" pitchFamily="18" charset="0"/>
                <a:cs typeface="Times New Roman" pitchFamily="18" charset="0"/>
              </a:rPr>
              <a:t>,</a:t>
            </a:r>
            <a:r>
              <a:rPr lang="ru-RU" sz="2200" dirty="0">
                <a:solidFill>
                  <a:prstClr val="black"/>
                </a:solidFill>
                <a:latin typeface="Times New Roman" pitchFamily="18" charset="0"/>
                <a:cs typeface="Times New Roman" pitchFamily="18" charset="0"/>
              </a:rPr>
              <a:t> а снизу-единицы.</a:t>
            </a:r>
            <a:r>
              <a:rPr lang="ru-RU" sz="2200" dirty="0" smtClean="0">
                <a:solidFill>
                  <a:prstClr val="black"/>
                </a:solidFill>
                <a:latin typeface="Times New Roman" pitchFamily="18" charset="0"/>
                <a:cs typeface="Times New Roman" pitchFamily="18" charset="0"/>
              </a:rPr>
              <a:t> </a:t>
            </a:r>
            <a:r>
              <a:rPr lang="ru-RU" sz="2200" dirty="0">
                <a:solidFill>
                  <a:prstClr val="black"/>
                </a:solidFill>
                <a:latin typeface="Times New Roman" pitchFamily="18" charset="0"/>
                <a:cs typeface="Times New Roman" pitchFamily="18" charset="0"/>
              </a:rPr>
              <a:t>То есть </a:t>
            </a:r>
            <a:r>
              <a:rPr lang="ru-RU" sz="2200" dirty="0">
                <a:latin typeface="Times New Roman" pitchFamily="18" charset="0"/>
                <a:cs typeface="Times New Roman" pitchFamily="18" charset="0"/>
              </a:rPr>
              <a:t>у нас должно получится </a:t>
            </a:r>
            <a:r>
              <a:rPr lang="ru-RU" sz="2200" dirty="0">
                <a:solidFill>
                  <a:prstClr val="black"/>
                </a:solidFill>
                <a:latin typeface="Times New Roman" pitchFamily="18" charset="0"/>
                <a:cs typeface="Times New Roman" pitchFamily="18" charset="0"/>
              </a:rPr>
              <a:t>сверху 5 пальцев, а снизу 3 пальца, затем  </a:t>
            </a:r>
            <a:r>
              <a:rPr lang="ru-RU" sz="2200" dirty="0">
                <a:latin typeface="Times New Roman" pitchFamily="18" charset="0"/>
                <a:cs typeface="Times New Roman" pitchFamily="18" charset="0"/>
              </a:rPr>
              <a:t>единицы</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умножаем </a:t>
            </a:r>
            <a:r>
              <a:rPr lang="ru-RU" sz="2200" dirty="0">
                <a:latin typeface="Times New Roman" pitchFamily="18" charset="0"/>
                <a:cs typeface="Times New Roman" pitchFamily="18" charset="0"/>
              </a:rPr>
              <a:t>на 2. Получается </a:t>
            </a:r>
            <a:r>
              <a:rPr lang="ru-RU" sz="2200" dirty="0">
                <a:solidFill>
                  <a:prstClr val="black"/>
                </a:solidFill>
                <a:latin typeface="Times New Roman" pitchFamily="18" charset="0"/>
                <a:cs typeface="Times New Roman" pitchFamily="18" charset="0"/>
              </a:rPr>
              <a:t>3*2=6. Соединяем десятки-5 </a:t>
            </a:r>
            <a:r>
              <a:rPr lang="ru-RU" sz="2200" dirty="0" smtClean="0">
                <a:solidFill>
                  <a:prstClr val="black"/>
                </a:solidFill>
                <a:latin typeface="Times New Roman" pitchFamily="18" charset="0"/>
                <a:cs typeface="Times New Roman" pitchFamily="18" charset="0"/>
              </a:rPr>
              <a:t>и </a:t>
            </a:r>
            <a:r>
              <a:rPr lang="ru-RU" sz="2200" dirty="0" smtClean="0">
                <a:latin typeface="Times New Roman" pitchFamily="18" charset="0"/>
                <a:cs typeface="Times New Roman" pitchFamily="18" charset="0"/>
              </a:rPr>
              <a:t>получившиеся единицы-6.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Равно </a:t>
            </a:r>
            <a:r>
              <a:rPr lang="ru-RU" sz="2200" dirty="0">
                <a:latin typeface="Times New Roman" pitchFamily="18" charset="0"/>
                <a:cs typeface="Times New Roman" pitchFamily="18" charset="0"/>
              </a:rPr>
              <a:t>56!</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400" dirty="0" smtClean="0"/>
              <a:t/>
            </a:r>
            <a:br>
              <a:rPr lang="ru-RU" sz="2400" dirty="0" smtClean="0"/>
            </a:br>
            <a:endParaRPr lang="ru-RU" sz="2400"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8783" y="3423557"/>
            <a:ext cx="6768875" cy="2797629"/>
          </a:xfrm>
          <a:prstGeom prst="rect">
            <a:avLst/>
          </a:prstGeom>
        </p:spPr>
      </p:pic>
    </p:spTree>
    <p:extLst>
      <p:ext uri="{BB962C8B-B14F-4D97-AF65-F5344CB8AC3E}">
        <p14:creationId xmlns:p14="http://schemas.microsoft.com/office/powerpoint/2010/main" val="2564564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44055" y="699654"/>
            <a:ext cx="9795642" cy="5458691"/>
          </a:xfrm>
        </p:spPr>
        <p:txBody>
          <a:bodyPr>
            <a:normAutofit fontScale="90000"/>
          </a:bodyPr>
          <a:lstStyle/>
          <a:p>
            <a:pPr algn="ctr"/>
            <a:r>
              <a:rPr lang="ru-RU" dirty="0" smtClean="0"/>
              <a:t>             </a:t>
            </a:r>
            <a:br>
              <a:rPr lang="ru-RU" dirty="0" smtClean="0"/>
            </a:br>
            <a:r>
              <a:rPr lang="ru-RU" dirty="0"/>
              <a:t/>
            </a:r>
            <a:br>
              <a:rPr lang="ru-RU" dirty="0"/>
            </a:br>
            <a:r>
              <a:rPr lang="ru-RU" dirty="0" smtClean="0"/>
              <a:t> </a:t>
            </a:r>
            <a:br>
              <a:rPr lang="ru-RU" dirty="0" smtClean="0"/>
            </a:br>
            <a:r>
              <a:rPr lang="ru-RU" dirty="0"/>
              <a:t/>
            </a:r>
            <a:br>
              <a:rPr lang="ru-RU" dirty="0"/>
            </a:br>
            <a:r>
              <a:rPr lang="ru-RU" dirty="0" smtClean="0"/>
              <a:t> </a:t>
            </a:r>
            <a:r>
              <a:rPr lang="ru-RU" sz="3100" b="1" dirty="0" smtClean="0">
                <a:solidFill>
                  <a:srgbClr val="C00000"/>
                </a:solidFill>
                <a:latin typeface="Times New Roman" pitchFamily="18" charset="0"/>
                <a:cs typeface="Times New Roman" pitchFamily="18" charset="0"/>
              </a:rPr>
              <a:t>Умножение на числа от 10 до 20</a:t>
            </a:r>
            <a:br>
              <a:rPr lang="ru-RU" sz="3100" b="1" dirty="0" smtClean="0">
                <a:solidFill>
                  <a:srgbClr val="C00000"/>
                </a:solidFill>
                <a:latin typeface="Times New Roman" pitchFamily="18" charset="0"/>
                <a:cs typeface="Times New Roman" pitchFamily="18" charset="0"/>
              </a:rPr>
            </a:br>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br>
              <a:rPr lang="ru-RU" sz="24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Чтобы умножить числа от 10 до 20 нужно:</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к одному из чисел прибавить </a:t>
            </a:r>
            <a:r>
              <a:rPr lang="ru-RU" sz="2200" dirty="0">
                <a:latin typeface="Times New Roman" pitchFamily="18" charset="0"/>
                <a:cs typeface="Times New Roman" pitchFamily="18" charset="0"/>
              </a:rPr>
              <a:t>количество единиц другого,</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умножить на 10 и прибавить произведение единиц чисел.</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solidFill>
                  <a:srgbClr val="FF0000"/>
                </a:solidFill>
                <a:latin typeface="Times New Roman" pitchFamily="18" charset="0"/>
                <a:cs typeface="Times New Roman" pitchFamily="18" charset="0"/>
              </a:rPr>
              <a:t>Пример:</a:t>
            </a:r>
            <a:r>
              <a:rPr lang="ru-RU" sz="2200" dirty="0" smtClean="0">
                <a:latin typeface="Times New Roman" pitchFamily="18" charset="0"/>
                <a:cs typeface="Times New Roman" pitchFamily="18" charset="0"/>
              </a:rPr>
              <a:t> 16*18=(16+8)*10+6*8=288</a:t>
            </a:r>
            <a:br>
              <a:rPr lang="ru-RU" sz="2200" dirty="0" smtClean="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smtClean="0"/>
              <a:t>                 </a:t>
            </a:r>
            <a:endParaRPr lang="ru-RU" dirty="0"/>
          </a:p>
        </p:txBody>
      </p:sp>
      <p:sp>
        <p:nvSpPr>
          <p:cNvPr id="4" name="Прямоугольник 3"/>
          <p:cNvSpPr/>
          <p:nvPr/>
        </p:nvSpPr>
        <p:spPr>
          <a:xfrm>
            <a:off x="4654451" y="3244334"/>
            <a:ext cx="237566" cy="369332"/>
          </a:xfrm>
          <a:prstGeom prst="rect">
            <a:avLst/>
          </a:prstGeom>
        </p:spPr>
        <p:txBody>
          <a:bodyPr wrap="none">
            <a:spAutoFit/>
          </a:bodyPr>
          <a:lstStyle/>
          <a:p>
            <a:r>
              <a:rPr lang="ru-RU" dirty="0" smtClean="0"/>
              <a:t> </a:t>
            </a:r>
            <a:endParaRPr lang="ru-RU" dirty="0"/>
          </a:p>
        </p:txBody>
      </p:sp>
    </p:spTree>
    <p:extLst>
      <p:ext uri="{BB962C8B-B14F-4D97-AF65-F5344CB8AC3E}">
        <p14:creationId xmlns:p14="http://schemas.microsoft.com/office/powerpoint/2010/main" val="3065674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2079171" y="740230"/>
            <a:ext cx="8186058" cy="5602782"/>
          </a:xfrm>
        </p:spPr>
        <p:txBody>
          <a:bodyPr>
            <a:normAutofit fontScale="90000"/>
          </a:bodyPr>
          <a:lstStyle/>
          <a:p>
            <a:r>
              <a:rPr lang="ru-RU" dirty="0" smtClean="0"/>
              <a:t>                        </a:t>
            </a:r>
            <a:br>
              <a:rPr lang="ru-RU" dirty="0" smtClean="0"/>
            </a:br>
            <a:r>
              <a:rPr lang="ru-RU" dirty="0"/>
              <a:t/>
            </a:r>
            <a:br>
              <a:rPr lang="ru-RU" dirty="0"/>
            </a:br>
            <a:r>
              <a:rPr lang="ru-RU" dirty="0" smtClean="0"/>
              <a:t>  </a:t>
            </a:r>
            <a:br>
              <a:rPr lang="ru-RU" dirty="0" smtClean="0"/>
            </a:br>
            <a:r>
              <a:rPr lang="ru-RU" dirty="0" smtClean="0"/>
              <a:t/>
            </a:r>
            <a:br>
              <a:rPr lang="ru-RU" dirty="0" smtClean="0"/>
            </a:br>
            <a:r>
              <a:rPr lang="ru-RU" dirty="0"/>
              <a:t/>
            </a:r>
            <a:br>
              <a:rPr lang="ru-RU" dirty="0"/>
            </a:br>
            <a:r>
              <a:rPr lang="ru-RU" sz="3100" b="1" dirty="0" smtClean="0">
                <a:solidFill>
                  <a:srgbClr val="C00000"/>
                </a:solidFill>
                <a:latin typeface="Times New Roman" pitchFamily="18" charset="0"/>
                <a:cs typeface="Times New Roman" pitchFamily="18" charset="0"/>
              </a:rPr>
              <a:t>Умножение двузначного числа </a:t>
            </a:r>
            <a:r>
              <a:rPr lang="ru-RU" sz="2800" b="1" dirty="0" smtClean="0">
                <a:solidFill>
                  <a:srgbClr val="C00000"/>
                </a:solidFill>
                <a:latin typeface="Times New Roman" pitchFamily="18" charset="0"/>
                <a:cs typeface="Times New Roman" pitchFamily="18" charset="0"/>
              </a:rPr>
              <a:t>на </a:t>
            </a:r>
            <a:r>
              <a:rPr lang="ru-RU" sz="2800" b="1" dirty="0">
                <a:solidFill>
                  <a:srgbClr val="C00000"/>
                </a:solidFill>
                <a:latin typeface="Times New Roman" pitchFamily="18" charset="0"/>
                <a:cs typeface="Times New Roman" pitchFamily="18" charset="0"/>
              </a:rPr>
              <a:t>число </a:t>
            </a:r>
            <a:r>
              <a:rPr lang="ru-RU" sz="2800" b="1" dirty="0" smtClean="0">
                <a:solidFill>
                  <a:srgbClr val="C00000"/>
                </a:solidFill>
                <a:latin typeface="Times New Roman" pitchFamily="18" charset="0"/>
                <a:cs typeface="Times New Roman" pitchFamily="18" charset="0"/>
              </a:rPr>
              <a:t>11</a:t>
            </a:r>
            <a:br>
              <a:rPr lang="ru-RU" sz="2800" b="1" dirty="0" smtClean="0">
                <a:solidFill>
                  <a:srgbClr val="C00000"/>
                </a:solidFill>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200" dirty="0">
                <a:latin typeface="Times New Roman" pitchFamily="18" charset="0"/>
                <a:cs typeface="Times New Roman" pitchFamily="18" charset="0"/>
              </a:rPr>
              <a:t> </a:t>
            </a:r>
            <a:r>
              <a:rPr lang="ru-RU" sz="2200" dirty="0" smtClean="0">
                <a:latin typeface="Times New Roman" pitchFamily="18" charset="0"/>
                <a:cs typeface="Times New Roman" pitchFamily="18" charset="0"/>
              </a:rPr>
              <a:t>  Чтобы двузначное число умножить на 11,надо раздвинуть цифры этого числа поставить между ними сумму этих цифр.</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solidFill>
                  <a:srgbClr val="FF0000"/>
                </a:solidFill>
                <a:latin typeface="Times New Roman" pitchFamily="18" charset="0"/>
                <a:cs typeface="Times New Roman" pitchFamily="18" charset="0"/>
              </a:rPr>
              <a:t>Пример:</a:t>
            </a:r>
            <a:r>
              <a:rPr lang="ru-RU" sz="2200" dirty="0" smtClean="0">
                <a:latin typeface="Times New Roman" pitchFamily="18" charset="0"/>
                <a:cs typeface="Times New Roman" pitchFamily="18" charset="0"/>
              </a:rPr>
              <a:t>72*11=7(7+2)2=792</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3100" b="1" dirty="0">
                <a:solidFill>
                  <a:srgbClr val="C00000"/>
                </a:solidFill>
                <a:latin typeface="Times New Roman" pitchFamily="18" charset="0"/>
                <a:cs typeface="Times New Roman" pitchFamily="18" charset="0"/>
              </a:rPr>
              <a:t>Умножение двузначного числа на 101</a:t>
            </a:r>
            <a:r>
              <a:rPr lang="ru-RU" sz="3100" dirty="0">
                <a:solidFill>
                  <a:srgbClr val="C00000"/>
                </a:solidFill>
                <a:latin typeface="Times New Roman" pitchFamily="18" charset="0"/>
                <a:cs typeface="Times New Roman" pitchFamily="18" charset="0"/>
              </a:rPr>
              <a:t>.</a:t>
            </a:r>
            <a:br>
              <a:rPr lang="ru-RU" sz="3100" dirty="0">
                <a:solidFill>
                  <a:srgbClr val="C00000"/>
                </a:solidFill>
                <a:latin typeface="Times New Roman" pitchFamily="18" charset="0"/>
                <a:cs typeface="Times New Roman" pitchFamily="18" charset="0"/>
              </a:rPr>
            </a:br>
            <a:r>
              <a:rPr lang="ru-RU" sz="2200" dirty="0">
                <a:latin typeface="Times New Roman" pitchFamily="18" charset="0"/>
                <a:cs typeface="Times New Roman" pitchFamily="18" charset="0"/>
              </a:rPr>
              <a:t>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Для того, чтобы число умножить на 101, нужно приписать данное число к самому себе. </a:t>
            </a:r>
            <a:br>
              <a:rPr lang="ru-RU" sz="2200" dirty="0">
                <a:latin typeface="Times New Roman" pitchFamily="18" charset="0"/>
                <a:cs typeface="Times New Roman" pitchFamily="18" charset="0"/>
              </a:rPr>
            </a:br>
            <a:r>
              <a:rPr lang="ru-RU" sz="2200" dirty="0">
                <a:solidFill>
                  <a:srgbClr val="FF0000"/>
                </a:solidFill>
                <a:latin typeface="Times New Roman" pitchFamily="18" charset="0"/>
                <a:cs typeface="Times New Roman" pitchFamily="18" charset="0"/>
              </a:rPr>
              <a:t>Например:</a:t>
            </a:r>
            <a:r>
              <a:rPr lang="ru-RU" sz="2200" dirty="0">
                <a:latin typeface="Times New Roman" pitchFamily="18" charset="0"/>
                <a:cs typeface="Times New Roman" pitchFamily="18" charset="0"/>
              </a:rPr>
              <a:t>34·101 = 3434. </a:t>
            </a:r>
            <a:br>
              <a:rPr lang="ru-RU" sz="2200" dirty="0">
                <a:latin typeface="Times New Roman" pitchFamily="18" charset="0"/>
                <a:cs typeface="Times New Roman" pitchFamily="18" charset="0"/>
              </a:rPr>
            </a:br>
            <a:r>
              <a:rPr lang="ru-RU" sz="2200" dirty="0">
                <a:solidFill>
                  <a:srgbClr val="FF0000"/>
                </a:solidFill>
                <a:latin typeface="Times New Roman" pitchFamily="18" charset="0"/>
                <a:cs typeface="Times New Roman" pitchFamily="18" charset="0"/>
              </a:rPr>
              <a:t>Поясним,</a:t>
            </a:r>
            <a:r>
              <a:rPr lang="ru-RU" sz="2200" dirty="0">
                <a:latin typeface="Times New Roman" pitchFamily="18" charset="0"/>
                <a:cs typeface="Times New Roman" pitchFamily="18" charset="0"/>
              </a:rPr>
              <a:t> 34·101 = 34·100+34·1=3400+34=3434</a:t>
            </a:r>
            <a:br>
              <a:rPr lang="ru-RU" sz="2200" dirty="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endParaRPr lang="ru-RU" dirty="0"/>
          </a:p>
        </p:txBody>
      </p:sp>
      <p:sp>
        <p:nvSpPr>
          <p:cNvPr id="4" name="Прямоугольник 3"/>
          <p:cNvSpPr/>
          <p:nvPr/>
        </p:nvSpPr>
        <p:spPr>
          <a:xfrm>
            <a:off x="4654451" y="3244334"/>
            <a:ext cx="237566" cy="369332"/>
          </a:xfrm>
          <a:prstGeom prst="rect">
            <a:avLst/>
          </a:prstGeom>
        </p:spPr>
        <p:txBody>
          <a:bodyPr wrap="none">
            <a:spAutoFit/>
          </a:bodyPr>
          <a:lstStyle/>
          <a:p>
            <a:r>
              <a:rPr lang="ru-RU" dirty="0" smtClean="0"/>
              <a:t> </a:t>
            </a:r>
            <a:endParaRPr lang="ru-RU" dirty="0"/>
          </a:p>
        </p:txBody>
      </p:sp>
    </p:spTree>
    <p:extLst>
      <p:ext uri="{BB962C8B-B14F-4D97-AF65-F5344CB8AC3E}">
        <p14:creationId xmlns:p14="http://schemas.microsoft.com/office/powerpoint/2010/main" val="3263186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983</TotalTime>
  <Words>125</Words>
  <Application>Microsoft Office PowerPoint</Application>
  <PresentationFormat>Произвольный</PresentationFormat>
  <Paragraphs>41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Учебно-исследовательский проект «Приёмы быстрого счёта»</vt:lpstr>
      <vt:lpstr>Презентация PowerPoint</vt:lpstr>
      <vt:lpstr>                                            Цель проекта:        изучить приёмы быстрого счёта, доказать необходимость умения быстрого счёта и эффективного использования этих приёмов.   Задачи проекта: -изучить справочную литературу -освоить несколько быстрых и удобных способов устного счёта -вывести правила для тренировок устного счёта -сделать вывод и заключение                                                                                                                    </vt:lpstr>
      <vt:lpstr>                                                 Гипотеза: овладение приёмами быстрого счёта позволит повысить качество и скорость вычислений обучающихся.  Ожидаемый результат: пополнить кругозор учащихся новой и интересной информацией о приёмах быстрого математического счёта.                            </vt:lpstr>
      <vt:lpstr>                                                                                                                                                                                                                                                                                                                                           </vt:lpstr>
      <vt:lpstr>                                  Счёт на пальцах:       Способ быстрого умножения чисел на 9 в пределах первого десятка. Для начала   перевернём руки ладонями к себе, затем надо загнуть тот палец по счёту, который мы хотим умножить на 9, начиная считать слева от большого пальца.      Допустим нам надо умножить 7 на 9. Загибаем седьмой палец.  Число пальцев слева от загнутого будет равно десяткам, а справа единицам. То есть у нас должно получиться 6 пальцев слева и 3 пальца справа, соединяем эти два числа и получается 63!          </vt:lpstr>
      <vt:lpstr>                                           Счёт на пальцах:   Способ быстрого умножения на числа 6,7,8 и 9. Для начала повернём руки ладонями к себе, затем присвойте каждому пальцу цифры от 6 до 10 начиная с мизинца. Теперь попробуем умножить 8 на 7.  Для этого соедините палец левой руки и седьмой палец правой руки. Теперь считаем: количество пальцев сверху-это десятки, а снизу-единицы. То есть у нас должно получится сверху 5 пальцев, а снизу 3 пальца, затем  единицы умножаем на 2. Получается 3*2=6. Соединяем десятки-5 и получившиеся единицы-6.                    Равно 56!          </vt:lpstr>
      <vt:lpstr>                   Умножение на числа от 10 до 20      Чтобы умножить числа от 10 до 20 нужно:  к одному из чисел прибавить количество единиц другого, умножить на 10 и прибавить произведение единиц чисел.    Пример: 16*18=(16+8)*10+6*8=288                                                                                                 </vt:lpstr>
      <vt:lpstr>                               Умножение двузначного числа на число 11     Чтобы двузначное число умножить на 11,надо раздвинуть цифры этого числа поставить между ними сумму этих цифр.  Пример:72*11=7(7+2)2=792  Умножение двузначного числа на 101.    Для того, чтобы число умножить на 101, нужно приписать данное число к самому себе.  Например:34·101 = 3434.  Поясним, 34·101 = 34·100+34·1=3400+34=3434                                                                          </vt:lpstr>
      <vt:lpstr>     Умножение двузначного числа на числа 22,33,…,99                                             Чтобы умножить на 22,33,…,99 надо этот множитель представить в виде произведения однозначного числа (от 2 до 9) на 11, то есть 44=4*11; 55=5*11 и т.д. Затем произведение первых чисел умножить на 11  Пример: 23*33=23*3*11=69*11=759  Умножение  на число25                   Чтобы умножить какое-нибудь число на 25 нужно это число разделить              на 4. Ответ-полные сотни, остаток-неполные(1,2,3 или 25,50,70)              Пример: 135*25=(135:4=100:4+35:4)=33 сотни, остаток 3(или неполная (3/4)             сотня 75)=3375                             </vt:lpstr>
      <vt:lpstr>                                                                                      Умножение на числа 5,50,25,125                                                  При умножении на числа 5,50,25 или 125 можно воспользоваться следующими           формулами: а*5=а*10:2     а*50=а*100:2     а*25=а*100:4     а*125=а*1000:8                          Пример:43*50=43*100:2=4300:2=2150  Умножение на число оканчивающееся на 5  Чтобы чётное двузначное число умножить на число, оканчивающееся на 5, надо один из множителей увеличить в несколько раз, а другой уменьшить во столько же раз, при этом произведение будет такое же как и без этой формулы.                                                          Пример: 28*15=(28:4)*(15*4)=7*60=420            </vt:lpstr>
      <vt:lpstr>                                                                    Умножение и деление числа на 4, 8,16     Чтобы умножить число на 4,8. 16 нужно его дважды умножить на 2.    Например: 26·4=(26·2)·2=52·2=104;  213 ∙8=(213∙2)∙4=(426∙2)∙2=852∙2=1704;  417·4=(417·2)·2=834·2=1668.    Чтобы разделить число на 4, нужно его дважды разделить на 2.    Например: 324:4=(324:2):2=162:2=81.        </vt:lpstr>
      <vt:lpstr>                                   Возведение двухзначных чисел в квадрат  Этот приём поможет быстро возвести в квадрат двузначное число, которое заканчивается на 5. Для этого надо умножить первую цифру саму на себя и прибавить 1, а в конце дописать 25.  Пример: 252=(2*(2+1))=2*3=6 дописываем 25 и получается 625             </vt:lpstr>
      <vt:lpstr>             </vt:lpstr>
      <vt:lpstr>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Приёмы быстрого счёта</dc:title>
  <dc:creator>администр</dc:creator>
  <cp:lastModifiedBy>Пользователь</cp:lastModifiedBy>
  <cp:revision>92</cp:revision>
  <dcterms:created xsi:type="dcterms:W3CDTF">2019-12-07T07:25:18Z</dcterms:created>
  <dcterms:modified xsi:type="dcterms:W3CDTF">2020-02-08T09:08:09Z</dcterms:modified>
</cp:coreProperties>
</file>