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8" r:id="rId3"/>
    <p:sldId id="257" r:id="rId4"/>
    <p:sldId id="258" r:id="rId5"/>
    <p:sldId id="259" r:id="rId6"/>
    <p:sldId id="260" r:id="rId7"/>
    <p:sldId id="261" r:id="rId8"/>
    <p:sldId id="262" r:id="rId9"/>
    <p:sldId id="263" r:id="rId10"/>
    <p:sldId id="265" r:id="rId11"/>
    <p:sldId id="264" r:id="rId12"/>
    <p:sldId id="266" r:id="rId13"/>
    <p:sldId id="267"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AD7888-D04C-4736-A415-1767422F69D1}" type="datetimeFigureOut">
              <a:rPr lang="ru-RU" smtClean="0"/>
              <a:pPr/>
              <a:t>20.04.2022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961910-0059-4820-8981-43763E70B70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99961910-0059-4820-8981-43763E70B706}" type="slidenum">
              <a:rPr lang="ru-RU" smtClean="0"/>
              <a:pPr/>
              <a:t>7</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20.04.2022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20.04.2022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4414" y="1571612"/>
            <a:ext cx="7406640" cy="1472184"/>
          </a:xfrm>
        </p:spPr>
        <p:txBody>
          <a:bodyPr>
            <a:normAutofit fontScale="90000"/>
          </a:bodyPr>
          <a:lstStyle/>
          <a:p>
            <a:r>
              <a:rPr lang="ru-RU" b="1" dirty="0" smtClean="0">
                <a:solidFill>
                  <a:schemeClr val="tx1"/>
                </a:solidFill>
                <a:effectLst/>
                <a:latin typeface="Times New Roman" pitchFamily="18" charset="0"/>
                <a:cs typeface="Times New Roman" pitchFamily="18" charset="0"/>
              </a:rPr>
              <a:t>Тема</a:t>
            </a:r>
            <a:r>
              <a:rPr lang="ru-RU" sz="4400" b="1" dirty="0" smtClean="0">
                <a:solidFill>
                  <a:schemeClr val="tx1"/>
                </a:solidFill>
                <a:effectLst/>
                <a:latin typeface="Times New Roman" pitchFamily="18" charset="0"/>
                <a:cs typeface="Times New Roman" pitchFamily="18" charset="0"/>
              </a:rPr>
              <a:t>: </a:t>
            </a:r>
            <a:r>
              <a:rPr lang="ru-RU" sz="4400" b="1" dirty="0" smtClean="0">
                <a:solidFill>
                  <a:schemeClr val="tx1"/>
                </a:solidFill>
                <a:effectLst/>
                <a:latin typeface="Monotype Corsiva" pitchFamily="66" charset="0"/>
                <a:cs typeface="Times New Roman" pitchFamily="18" charset="0"/>
              </a:rPr>
              <a:t> </a:t>
            </a:r>
            <a:r>
              <a:rPr lang="ru-RU" sz="6600" b="1" dirty="0" smtClean="0">
                <a:solidFill>
                  <a:srgbClr val="7030A0"/>
                </a:solidFill>
                <a:latin typeface="Monotype Corsiva" pitchFamily="66" charset="0"/>
                <a:cs typeface="Times New Roman" pitchFamily="18" charset="0"/>
              </a:rPr>
              <a:t>«Времена глагола»</a:t>
            </a:r>
            <a:endParaRPr lang="ru-RU" dirty="0">
              <a:solidFill>
                <a:srgbClr val="7030A0"/>
              </a:solidFill>
              <a:latin typeface="Monotype Corsiva" pitchFamily="66" charset="0"/>
              <a:cs typeface="Times New Roman" pitchFamily="18" charset="0"/>
            </a:endParaRPr>
          </a:p>
        </p:txBody>
      </p:sp>
      <p:sp>
        <p:nvSpPr>
          <p:cNvPr id="3" name="Подзаголовок 2"/>
          <p:cNvSpPr>
            <a:spLocks noGrp="1"/>
          </p:cNvSpPr>
          <p:nvPr>
            <p:ph type="subTitle" idx="1"/>
          </p:nvPr>
        </p:nvSpPr>
        <p:spPr>
          <a:xfrm>
            <a:off x="4786314" y="5429264"/>
            <a:ext cx="4357686" cy="1181096"/>
          </a:xfrm>
        </p:spPr>
        <p:txBody>
          <a:bodyPr>
            <a:normAutofit fontScale="92500" lnSpcReduction="20000"/>
          </a:bodyPr>
          <a:lstStyle/>
          <a:p>
            <a:r>
              <a:rPr lang="ru-RU" sz="1800" b="1" dirty="0" smtClean="0">
                <a:solidFill>
                  <a:schemeClr val="tx1"/>
                </a:solidFill>
                <a:latin typeface="Times New Roman" pitchFamily="18" charset="0"/>
                <a:cs typeface="Times New Roman" pitchFamily="18" charset="0"/>
              </a:rPr>
              <a:t>Никитина Марина Александровна</a:t>
            </a:r>
            <a:r>
              <a:rPr lang="ru-RU" sz="1800" dirty="0" smtClean="0">
                <a:solidFill>
                  <a:schemeClr val="tx1"/>
                </a:solidFill>
                <a:latin typeface="Times New Roman" pitchFamily="18" charset="0"/>
                <a:cs typeface="Times New Roman" pitchFamily="18" charset="0"/>
              </a:rPr>
              <a:t>,</a:t>
            </a:r>
          </a:p>
          <a:p>
            <a:r>
              <a:rPr lang="ru-RU" sz="1800" dirty="0" smtClean="0">
                <a:solidFill>
                  <a:schemeClr val="tx1"/>
                </a:solidFill>
                <a:latin typeface="Times New Roman" pitchFamily="18" charset="0"/>
                <a:cs typeface="Times New Roman" pitchFamily="18" charset="0"/>
              </a:rPr>
              <a:t>учитель начальных классов </a:t>
            </a:r>
          </a:p>
          <a:p>
            <a:r>
              <a:rPr lang="ru-RU" sz="1800" dirty="0" smtClean="0">
                <a:solidFill>
                  <a:schemeClr val="tx1"/>
                </a:solidFill>
                <a:latin typeface="Times New Roman" pitchFamily="18" charset="0"/>
                <a:cs typeface="Times New Roman" pitchFamily="18" charset="0"/>
              </a:rPr>
              <a:t>первой категории</a:t>
            </a:r>
          </a:p>
          <a:p>
            <a:r>
              <a:rPr lang="ru-RU" sz="1800" dirty="0" smtClean="0">
                <a:solidFill>
                  <a:schemeClr val="tx1"/>
                </a:solidFill>
                <a:latin typeface="Times New Roman" pitchFamily="18" charset="0"/>
                <a:cs typeface="Times New Roman" pitchFamily="18" charset="0"/>
              </a:rPr>
              <a:t>МОУ « СОШ №5» г. Миллерово</a:t>
            </a:r>
          </a:p>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571604" y="642918"/>
            <a:ext cx="6426118" cy="304698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Длинной шеей поверчу,</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Груз тяжелый подхвачу,</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Где прикажут, положу:</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Человеку послужу.</a:t>
            </a:r>
            <a:r>
              <a:rPr kumimoji="0" lang="ru-RU"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ru-RU"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23555" name="Picture 3" descr="https://i.pinimg.com/originals/d3/d0/6a/d3d06a9b641193a39a55a13f3be078bb.jpg"/>
          <p:cNvPicPr>
            <a:picLocks noChangeAspect="1" noChangeArrowheads="1"/>
          </p:cNvPicPr>
          <p:nvPr/>
        </p:nvPicPr>
        <p:blipFill>
          <a:blip r:embed="rId2" cstate="print"/>
          <a:srcRect/>
          <a:stretch>
            <a:fillRect/>
          </a:stretch>
        </p:blipFill>
        <p:spPr bwMode="auto">
          <a:xfrm>
            <a:off x="6488086" y="3571876"/>
            <a:ext cx="2335271" cy="291605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anim calcmode="lin" valueType="num">
                                      <p:cBhvr additive="base">
                                        <p:cTn id="7" dur="500" fill="hold"/>
                                        <p:tgtEl>
                                          <p:spTgt spid="23555"/>
                                        </p:tgtEl>
                                        <p:attrNameLst>
                                          <p:attrName>ppt_x</p:attrName>
                                        </p:attrNameLst>
                                      </p:cBhvr>
                                      <p:tavLst>
                                        <p:tav tm="0">
                                          <p:val>
                                            <p:strVal val="#ppt_x"/>
                                          </p:val>
                                        </p:tav>
                                        <p:tav tm="100000">
                                          <p:val>
                                            <p:strVal val="#ppt_x"/>
                                          </p:val>
                                        </p:tav>
                                      </p:tavLst>
                                    </p:anim>
                                    <p:anim calcmode="lin" valueType="num">
                                      <p:cBhvr additive="base">
                                        <p:cTn id="8" dur="500" fill="hold"/>
                                        <p:tgtEl>
                                          <p:spTgt spid="235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1214414" y="857232"/>
            <a:ext cx="6410729" cy="304698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Принялась она за дело,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Завизжала и запела,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Ела, ела дуб, дуб,</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Поломала зуб, зуб</a:t>
            </a:r>
            <a:r>
              <a:rPr kumimoji="0" lang="ru-RU" sz="44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a:t>
            </a:r>
            <a:endParaRPr kumimoji="0" lang="ru-RU"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24579" name="Picture 3" descr="https://thumbs.dreamstime.com/b/%D1%80%D1%83%D1%87%D0%BD%D0%B0%D1%8F-%D0%BF%D0%B8-%D0%B0-72946043.jpg"/>
          <p:cNvPicPr>
            <a:picLocks noChangeAspect="1" noChangeArrowheads="1"/>
          </p:cNvPicPr>
          <p:nvPr/>
        </p:nvPicPr>
        <p:blipFill>
          <a:blip r:embed="rId2"/>
          <a:srcRect/>
          <a:stretch>
            <a:fillRect/>
          </a:stretch>
        </p:blipFill>
        <p:spPr bwMode="auto">
          <a:xfrm>
            <a:off x="6215074" y="3714752"/>
            <a:ext cx="2667072" cy="266707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additive="base">
                                        <p:cTn id="7" dur="500" fill="hold"/>
                                        <p:tgtEl>
                                          <p:spTgt spid="24579"/>
                                        </p:tgtEl>
                                        <p:attrNameLst>
                                          <p:attrName>ppt_x</p:attrName>
                                        </p:attrNameLst>
                                      </p:cBhvr>
                                      <p:tavLst>
                                        <p:tav tm="0">
                                          <p:val>
                                            <p:strVal val="#ppt_x"/>
                                          </p:val>
                                        </p:tav>
                                        <p:tav tm="100000">
                                          <p:val>
                                            <p:strVal val="#ppt_x"/>
                                          </p:val>
                                        </p:tav>
                                      </p:tavLst>
                                    </p:anim>
                                    <p:anim calcmode="lin" valueType="num">
                                      <p:cBhvr additive="base">
                                        <p:cTn id="8" dur="500" fill="hold"/>
                                        <p:tgtEl>
                                          <p:spTgt spid="245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0" y="3000372"/>
            <a:ext cx="7498080" cy="1143000"/>
          </a:xfrm>
        </p:spPr>
        <p:txBody>
          <a:bodyPr>
            <a:normAutofit fontScale="90000"/>
          </a:bodyPr>
          <a:lstStyle/>
          <a:p>
            <a:r>
              <a:rPr lang="ru-RU" sz="2000" b="1" dirty="0" smtClean="0">
                <a:solidFill>
                  <a:schemeClr val="tx1"/>
                </a:solidFill>
                <a:effectLst/>
                <a:latin typeface="Times New Roman" pitchFamily="18" charset="0"/>
                <a:cs typeface="Times New Roman" pitchFamily="18" charset="0"/>
              </a:rPr>
              <a:t>ТЕСТ</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1. Найди глагол во множественном числе</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а) читает                         в) играют</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б) писал                          г) рисовала</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2.  Найди глагол в единственном числе</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а) светит                         в) летят</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б) вьют                            г) кричали</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3. Укажи глагол настоящего времени</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а) встречался                  в) спросит</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б) шумит                         г) начать</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4. Укажи глагол прошедшего времени</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а) напишет                      в) поверить</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б) думаю                         г) считал</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5. Укажи глагол будущего времени</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а) падаю                          в) бродит</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б) решил                          г) съест</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6. Укажи глагол неопределенной формы</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а) ставить                        в) едет</a:t>
            </a:r>
            <a:br>
              <a:rPr lang="ru-RU" sz="2000" b="1" dirty="0" smtClean="0">
                <a:solidFill>
                  <a:schemeClr val="tx1"/>
                </a:solidFill>
                <a:effectLst/>
                <a:latin typeface="Times New Roman" pitchFamily="18" charset="0"/>
                <a:cs typeface="Times New Roman" pitchFamily="18" charset="0"/>
              </a:rPr>
            </a:br>
            <a:r>
              <a:rPr lang="ru-RU" sz="2000" b="1" dirty="0" smtClean="0">
                <a:solidFill>
                  <a:schemeClr val="tx1"/>
                </a:solidFill>
                <a:effectLst/>
                <a:latin typeface="Times New Roman" pitchFamily="18" charset="0"/>
                <a:cs typeface="Times New Roman" pitchFamily="18" charset="0"/>
              </a:rPr>
              <a:t>           б) рисует                         г) мечтаешь</a:t>
            </a:r>
            <a:r>
              <a:rPr lang="ru-RU" dirty="0" smtClean="0"/>
              <a:t/>
            </a:r>
            <a:br>
              <a:rPr lang="ru-RU" dirty="0" smtClean="0"/>
            </a:br>
            <a:r>
              <a:rPr lang="ru-RU" dirty="0" smtClean="0"/>
              <a:t> </a:t>
            </a:r>
            <a:br>
              <a:rPr lang="ru-RU" dirty="0" smtClean="0"/>
            </a:b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5530944"/>
          </a:xfrm>
        </p:spPr>
        <p:txBody>
          <a:bodyPr>
            <a:normAutofit/>
          </a:bodyPr>
          <a:lstStyle/>
          <a:p>
            <a:r>
              <a:rPr lang="ru-RU" sz="3200" b="1" dirty="0" smtClean="0">
                <a:solidFill>
                  <a:schemeClr val="tx1"/>
                </a:solidFill>
                <a:effectLst/>
              </a:rPr>
              <a:t>Домашнее задание:</a:t>
            </a:r>
            <a:br>
              <a:rPr lang="ru-RU" sz="3200" b="1" dirty="0" smtClean="0">
                <a:solidFill>
                  <a:schemeClr val="tx1"/>
                </a:solidFill>
                <a:effectLst/>
              </a:rPr>
            </a:br>
            <a:r>
              <a:rPr lang="ru-RU" sz="3200" b="1" dirty="0" smtClean="0">
                <a:solidFill>
                  <a:schemeClr val="tx1"/>
                </a:solidFill>
                <a:effectLst/>
              </a:rPr>
              <a:t>1 </a:t>
            </a:r>
            <a:r>
              <a:rPr lang="ru-RU" sz="3200" b="1" dirty="0">
                <a:solidFill>
                  <a:schemeClr val="tx1"/>
                </a:solidFill>
                <a:effectLst/>
              </a:rPr>
              <a:t>уровень:</a:t>
            </a:r>
            <a:r>
              <a:rPr lang="ru-RU" sz="3200" dirty="0">
                <a:solidFill>
                  <a:schemeClr val="tx1"/>
                </a:solidFill>
                <a:effectLst/>
              </a:rPr>
              <a:t> найти и списать две загадки (обозначить время, число глаголов)</a:t>
            </a:r>
            <a:br>
              <a:rPr lang="ru-RU" sz="3200" dirty="0">
                <a:solidFill>
                  <a:schemeClr val="tx1"/>
                </a:solidFill>
                <a:effectLst/>
              </a:rPr>
            </a:br>
            <a:r>
              <a:rPr lang="ru-RU" sz="3200" b="1" dirty="0" smtClean="0">
                <a:solidFill>
                  <a:schemeClr val="tx1"/>
                </a:solidFill>
                <a:effectLst/>
              </a:rPr>
              <a:t> </a:t>
            </a:r>
            <a:r>
              <a:rPr lang="ru-RU" sz="3200" b="1" dirty="0">
                <a:solidFill>
                  <a:schemeClr val="tx1"/>
                </a:solidFill>
                <a:effectLst/>
              </a:rPr>
              <a:t>2 уровень:</a:t>
            </a:r>
            <a:r>
              <a:rPr lang="ru-RU" sz="3200" dirty="0">
                <a:solidFill>
                  <a:schemeClr val="tx1"/>
                </a:solidFill>
                <a:effectLst/>
              </a:rPr>
              <a:t> Упр. 201 (записать два вопроса, два ответа, обозначить время, число глаголов)</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3571868" y="2428868"/>
            <a:ext cx="1928826" cy="1643074"/>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Овал 2"/>
          <p:cNvSpPr/>
          <p:nvPr/>
        </p:nvSpPr>
        <p:spPr>
          <a:xfrm rot="20627674">
            <a:off x="1587146" y="1569543"/>
            <a:ext cx="1643074" cy="85725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Овал 3"/>
          <p:cNvSpPr/>
          <p:nvPr/>
        </p:nvSpPr>
        <p:spPr>
          <a:xfrm>
            <a:off x="3786182" y="857232"/>
            <a:ext cx="1643074" cy="85725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Овал 4"/>
          <p:cNvSpPr/>
          <p:nvPr/>
        </p:nvSpPr>
        <p:spPr>
          <a:xfrm rot="1405980">
            <a:off x="6122949" y="1608140"/>
            <a:ext cx="1643074" cy="85725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Овал 5"/>
          <p:cNvSpPr/>
          <p:nvPr/>
        </p:nvSpPr>
        <p:spPr>
          <a:xfrm rot="1195033">
            <a:off x="5957829" y="3582156"/>
            <a:ext cx="1884892" cy="83669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p:cNvSpPr/>
          <p:nvPr/>
        </p:nvSpPr>
        <p:spPr>
          <a:xfrm rot="20206819">
            <a:off x="1459735" y="3503864"/>
            <a:ext cx="1643074" cy="85725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Овал 7"/>
          <p:cNvSpPr/>
          <p:nvPr/>
        </p:nvSpPr>
        <p:spPr>
          <a:xfrm>
            <a:off x="3714744" y="4857760"/>
            <a:ext cx="1643074" cy="85725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9" name="Прямая соединительная линия 8"/>
          <p:cNvCxnSpPr/>
          <p:nvPr/>
        </p:nvCxnSpPr>
        <p:spPr>
          <a:xfrm rot="5400000" flipH="1" flipV="1">
            <a:off x="4214810" y="2035959"/>
            <a:ext cx="714380" cy="714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flipV="1">
            <a:off x="5429256" y="2285992"/>
            <a:ext cx="1000132" cy="64294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rot="10800000">
            <a:off x="2714612" y="2285992"/>
            <a:ext cx="928694" cy="64294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flipV="1">
            <a:off x="3000364" y="3357562"/>
            <a:ext cx="571504" cy="25003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stCxn id="6" idx="2"/>
          </p:cNvCxnSpPr>
          <p:nvPr/>
        </p:nvCxnSpPr>
        <p:spPr>
          <a:xfrm rot="10800000">
            <a:off x="5429257" y="3500438"/>
            <a:ext cx="584945" cy="17901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flipH="1" flipV="1">
            <a:off x="4214810" y="4429132"/>
            <a:ext cx="714380" cy="1588"/>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3571868" y="2428868"/>
            <a:ext cx="1928826" cy="1643074"/>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3185443" y="3014440"/>
            <a:ext cx="2786082" cy="584775"/>
          </a:xfrm>
          <a:prstGeom prst="rect">
            <a:avLst/>
          </a:prstGeom>
          <a:noFill/>
        </p:spPr>
        <p:txBody>
          <a:bodyPr wrap="square" rtlCol="0">
            <a:spAutoFit/>
          </a:bodyPr>
          <a:lstStyle/>
          <a:p>
            <a:pPr algn="ctr"/>
            <a:r>
              <a:rPr lang="ru-RU" sz="3200" b="1" dirty="0" smtClean="0">
                <a:latin typeface="Times New Roman" pitchFamily="18" charset="0"/>
                <a:cs typeface="Times New Roman" pitchFamily="18" charset="0"/>
              </a:rPr>
              <a:t>Глагол</a:t>
            </a:r>
            <a:endParaRPr lang="ru-RU" sz="3200" b="1" dirty="0">
              <a:latin typeface="Times New Roman" pitchFamily="18" charset="0"/>
              <a:cs typeface="Times New Roman" pitchFamily="18" charset="0"/>
            </a:endParaRPr>
          </a:p>
        </p:txBody>
      </p:sp>
      <p:cxnSp>
        <p:nvCxnSpPr>
          <p:cNvPr id="5" name="Прямая соединительная линия 4"/>
          <p:cNvCxnSpPr>
            <a:endCxn id="29" idx="6"/>
          </p:cNvCxnSpPr>
          <p:nvPr/>
        </p:nvCxnSpPr>
        <p:spPr>
          <a:xfrm rot="10800000" flipV="1">
            <a:off x="2679074" y="3571876"/>
            <a:ext cx="892795" cy="32247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p:cNvCxnSpPr>
            <a:stCxn id="2" idx="0"/>
            <a:endCxn id="14" idx="4"/>
          </p:cNvCxnSpPr>
          <p:nvPr/>
        </p:nvCxnSpPr>
        <p:spPr>
          <a:xfrm rot="5400000" flipH="1" flipV="1">
            <a:off x="4214810" y="2035959"/>
            <a:ext cx="714380" cy="714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rot="10800000" flipV="1">
            <a:off x="5500694" y="2428866"/>
            <a:ext cx="1071570" cy="642943"/>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3786182" y="857232"/>
            <a:ext cx="1643074" cy="85725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TextBox 14"/>
          <p:cNvSpPr txBox="1"/>
          <p:nvPr/>
        </p:nvSpPr>
        <p:spPr>
          <a:xfrm rot="835106">
            <a:off x="5975283" y="3894129"/>
            <a:ext cx="2164317" cy="646331"/>
          </a:xfrm>
          <a:prstGeom prst="rect">
            <a:avLst/>
          </a:prstGeom>
          <a:noFill/>
        </p:spPr>
        <p:txBody>
          <a:bodyPr wrap="square" rtlCol="0">
            <a:spAutoFit/>
          </a:bodyPr>
          <a:lstStyle/>
          <a:p>
            <a:pPr algn="ctr"/>
            <a:r>
              <a:rPr lang="ru-RU" b="1" dirty="0" smtClean="0">
                <a:latin typeface="Times New Roman" pitchFamily="18" charset="0"/>
                <a:cs typeface="Times New Roman" pitchFamily="18" charset="0"/>
              </a:rPr>
              <a:t>Неопределенная форма</a:t>
            </a:r>
            <a:endParaRPr lang="ru-RU" b="1" dirty="0">
              <a:latin typeface="Times New Roman" pitchFamily="18" charset="0"/>
              <a:cs typeface="Times New Roman" pitchFamily="18" charset="0"/>
            </a:endParaRPr>
          </a:p>
        </p:txBody>
      </p:sp>
      <p:sp>
        <p:nvSpPr>
          <p:cNvPr id="22" name="Овал 21"/>
          <p:cNvSpPr/>
          <p:nvPr/>
        </p:nvSpPr>
        <p:spPr>
          <a:xfrm rot="469986">
            <a:off x="6122949" y="1608140"/>
            <a:ext cx="1643074" cy="85725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TextBox 22"/>
          <p:cNvSpPr txBox="1"/>
          <p:nvPr/>
        </p:nvSpPr>
        <p:spPr>
          <a:xfrm rot="246348">
            <a:off x="6164666" y="1629604"/>
            <a:ext cx="1643074" cy="646331"/>
          </a:xfrm>
          <a:prstGeom prst="rect">
            <a:avLst/>
          </a:prstGeom>
          <a:noFill/>
        </p:spPr>
        <p:txBody>
          <a:bodyPr wrap="square" rtlCol="0">
            <a:spAutoFit/>
          </a:bodyPr>
          <a:lstStyle/>
          <a:p>
            <a:pPr algn="ctr"/>
            <a:r>
              <a:rPr lang="ru-RU" b="1" dirty="0" smtClean="0">
                <a:latin typeface="Times New Roman" pitchFamily="18" charset="0"/>
                <a:cs typeface="Times New Roman" pitchFamily="18" charset="0"/>
              </a:rPr>
              <a:t>Изменяется по числам</a:t>
            </a:r>
            <a:endParaRPr lang="ru-RU" b="1" dirty="0">
              <a:latin typeface="Times New Roman" pitchFamily="18" charset="0"/>
              <a:cs typeface="Times New Roman" pitchFamily="18" charset="0"/>
            </a:endParaRPr>
          </a:p>
        </p:txBody>
      </p:sp>
      <p:sp>
        <p:nvSpPr>
          <p:cNvPr id="27" name="Овал 26"/>
          <p:cNvSpPr/>
          <p:nvPr/>
        </p:nvSpPr>
        <p:spPr>
          <a:xfrm rot="20627674">
            <a:off x="1587146" y="1569543"/>
            <a:ext cx="1643074" cy="85725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TextBox 27"/>
          <p:cNvSpPr txBox="1"/>
          <p:nvPr/>
        </p:nvSpPr>
        <p:spPr>
          <a:xfrm>
            <a:off x="3857620" y="928670"/>
            <a:ext cx="1643074" cy="646331"/>
          </a:xfrm>
          <a:prstGeom prst="rect">
            <a:avLst/>
          </a:prstGeom>
          <a:noFill/>
        </p:spPr>
        <p:txBody>
          <a:bodyPr wrap="square" rtlCol="0">
            <a:spAutoFit/>
          </a:bodyPr>
          <a:lstStyle/>
          <a:p>
            <a:pPr algn="ctr"/>
            <a:r>
              <a:rPr lang="ru-RU" b="1" dirty="0" smtClean="0">
                <a:latin typeface="Times New Roman" pitchFamily="18" charset="0"/>
                <a:cs typeface="Times New Roman" pitchFamily="18" charset="0"/>
              </a:rPr>
              <a:t>Действие предмета</a:t>
            </a:r>
            <a:endParaRPr lang="ru-RU" b="1" dirty="0">
              <a:latin typeface="Times New Roman" pitchFamily="18" charset="0"/>
              <a:cs typeface="Times New Roman" pitchFamily="18" charset="0"/>
            </a:endParaRPr>
          </a:p>
        </p:txBody>
      </p:sp>
      <p:sp>
        <p:nvSpPr>
          <p:cNvPr id="29" name="Овал 28"/>
          <p:cNvSpPr/>
          <p:nvPr/>
        </p:nvSpPr>
        <p:spPr>
          <a:xfrm rot="20206819">
            <a:off x="1102544" y="3789615"/>
            <a:ext cx="1643074" cy="857256"/>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Овал 29"/>
          <p:cNvSpPr/>
          <p:nvPr/>
        </p:nvSpPr>
        <p:spPr>
          <a:xfrm rot="1195033">
            <a:off x="6084079" y="3811933"/>
            <a:ext cx="1982784" cy="877208"/>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Овал 30"/>
          <p:cNvSpPr/>
          <p:nvPr/>
        </p:nvSpPr>
        <p:spPr>
          <a:xfrm>
            <a:off x="3357554" y="5000636"/>
            <a:ext cx="2357454" cy="1143008"/>
          </a:xfrm>
          <a:prstGeom prst="ellipse">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2" name="Прямая соединительная линия 31"/>
          <p:cNvCxnSpPr>
            <a:stCxn id="31" idx="0"/>
          </p:cNvCxnSpPr>
          <p:nvPr/>
        </p:nvCxnSpPr>
        <p:spPr>
          <a:xfrm rot="16200000" flipV="1">
            <a:off x="4019150" y="4483505"/>
            <a:ext cx="927900" cy="10636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a:endCxn id="27" idx="4"/>
          </p:cNvCxnSpPr>
          <p:nvPr/>
        </p:nvCxnSpPr>
        <p:spPr>
          <a:xfrm rot="10800000">
            <a:off x="2528306" y="2409768"/>
            <a:ext cx="1115001" cy="51916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a:stCxn id="30" idx="2"/>
          </p:cNvCxnSpPr>
          <p:nvPr/>
        </p:nvCxnSpPr>
        <p:spPr>
          <a:xfrm rot="10800000">
            <a:off x="5429256" y="3500443"/>
            <a:ext cx="714122" cy="41236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rot="21284954">
            <a:off x="1571604" y="1781549"/>
            <a:ext cx="1643074" cy="369332"/>
          </a:xfrm>
          <a:prstGeom prst="rect">
            <a:avLst/>
          </a:prstGeom>
          <a:noFill/>
        </p:spPr>
        <p:txBody>
          <a:bodyPr wrap="square" rtlCol="0">
            <a:spAutoFit/>
          </a:bodyPr>
          <a:lstStyle/>
          <a:p>
            <a:pPr algn="ctr"/>
            <a:r>
              <a:rPr lang="ru-RU" b="1" dirty="0" smtClean="0">
                <a:latin typeface="Times New Roman" pitchFamily="18" charset="0"/>
                <a:cs typeface="Times New Roman" pitchFamily="18" charset="0"/>
              </a:rPr>
              <a:t>Часть речи</a:t>
            </a:r>
            <a:endParaRPr lang="ru-RU" b="1" dirty="0">
              <a:latin typeface="Times New Roman" pitchFamily="18" charset="0"/>
              <a:cs typeface="Times New Roman" pitchFamily="18" charset="0"/>
            </a:endParaRPr>
          </a:p>
        </p:txBody>
      </p:sp>
      <p:sp>
        <p:nvSpPr>
          <p:cNvPr id="47" name="TextBox 46"/>
          <p:cNvSpPr txBox="1"/>
          <p:nvPr/>
        </p:nvSpPr>
        <p:spPr>
          <a:xfrm>
            <a:off x="3214678" y="5072074"/>
            <a:ext cx="2643206" cy="923330"/>
          </a:xfrm>
          <a:prstGeom prst="rect">
            <a:avLst/>
          </a:prstGeom>
          <a:noFill/>
        </p:spPr>
        <p:txBody>
          <a:bodyPr wrap="square" rtlCol="0">
            <a:spAutoFit/>
          </a:bodyPr>
          <a:lstStyle/>
          <a:p>
            <a:pPr algn="ctr"/>
            <a:r>
              <a:rPr lang="ru-RU" b="1" dirty="0" smtClean="0">
                <a:latin typeface="Times New Roman" pitchFamily="18" charset="0"/>
                <a:cs typeface="Times New Roman" pitchFamily="18" charset="0"/>
              </a:rPr>
              <a:t>Настоящее время</a:t>
            </a:r>
          </a:p>
          <a:p>
            <a:pPr algn="ctr"/>
            <a:r>
              <a:rPr lang="ru-RU" b="1" dirty="0" smtClean="0">
                <a:latin typeface="Times New Roman" pitchFamily="18" charset="0"/>
                <a:cs typeface="Times New Roman" pitchFamily="18" charset="0"/>
              </a:rPr>
              <a:t>Будущее время</a:t>
            </a:r>
          </a:p>
          <a:p>
            <a:pPr algn="ctr"/>
            <a:r>
              <a:rPr lang="ru-RU" b="1" dirty="0" smtClean="0">
                <a:latin typeface="Times New Roman" pitchFamily="18" charset="0"/>
                <a:cs typeface="Times New Roman" pitchFamily="18" charset="0"/>
              </a:rPr>
              <a:t>Прошедшее время</a:t>
            </a:r>
            <a:endParaRPr lang="ru-RU" b="1" dirty="0">
              <a:latin typeface="Times New Roman" pitchFamily="18" charset="0"/>
              <a:cs typeface="Times New Roman" pitchFamily="18" charset="0"/>
            </a:endParaRPr>
          </a:p>
        </p:txBody>
      </p:sp>
      <p:sp>
        <p:nvSpPr>
          <p:cNvPr id="48" name="TextBox 47"/>
          <p:cNvSpPr txBox="1"/>
          <p:nvPr/>
        </p:nvSpPr>
        <p:spPr>
          <a:xfrm rot="20353600">
            <a:off x="1114092" y="3914985"/>
            <a:ext cx="1643074" cy="369332"/>
          </a:xfrm>
          <a:prstGeom prst="rect">
            <a:avLst/>
          </a:prstGeom>
          <a:noFill/>
        </p:spPr>
        <p:txBody>
          <a:bodyPr wrap="square" rtlCol="0">
            <a:spAutoFit/>
          </a:bodyPr>
          <a:lstStyle/>
          <a:p>
            <a:pPr algn="ctr"/>
            <a:r>
              <a:rPr lang="ru-RU" b="1" dirty="0" smtClean="0">
                <a:latin typeface="Times New Roman" pitchFamily="18" charset="0"/>
                <a:cs typeface="Times New Roman" pitchFamily="18" charset="0"/>
              </a:rPr>
              <a:t>Сказуемое</a:t>
            </a:r>
            <a:endParaRPr lang="ru-RU"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gazprom.ru/f/posts/18/186743/istock_000023997193medium.jpg"/>
          <p:cNvPicPr>
            <a:picLocks noChangeAspect="1" noChangeArrowheads="1"/>
          </p:cNvPicPr>
          <p:nvPr/>
        </p:nvPicPr>
        <p:blipFill>
          <a:blip r:embed="rId2"/>
          <a:srcRect/>
          <a:stretch>
            <a:fillRect/>
          </a:stretch>
        </p:blipFill>
        <p:spPr bwMode="auto">
          <a:xfrm>
            <a:off x="1500166" y="1000108"/>
            <a:ext cx="7211278" cy="478632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4414" y="2786058"/>
            <a:ext cx="7498080" cy="1143000"/>
          </a:xfrm>
        </p:spPr>
        <p:txBody>
          <a:bodyPr>
            <a:normAutofit fontScale="90000"/>
          </a:bodyPr>
          <a:lstStyle/>
          <a:p>
            <a:r>
              <a:rPr lang="ru-RU" sz="5300" i="1" dirty="0" smtClean="0">
                <a:solidFill>
                  <a:schemeClr val="tx1"/>
                </a:solidFill>
                <a:effectLst/>
                <a:latin typeface="Times New Roman" pitchFamily="18" charset="0"/>
                <a:cs typeface="Times New Roman" pitchFamily="18" charset="0"/>
              </a:rPr>
              <a:t>- Я летом быть в </a:t>
            </a:r>
            <a:r>
              <a:rPr lang="ru-RU" sz="5300" i="1" dirty="0" err="1" smtClean="0">
                <a:solidFill>
                  <a:schemeClr val="tx1"/>
                </a:solidFill>
                <a:effectLst/>
                <a:latin typeface="Times New Roman" pitchFamily="18" charset="0"/>
                <a:cs typeface="Times New Roman" pitchFamily="18" charset="0"/>
              </a:rPr>
              <a:t>масква</a:t>
            </a:r>
            <a:r>
              <a:rPr lang="ru-RU" sz="5300" i="1" dirty="0" smtClean="0">
                <a:solidFill>
                  <a:schemeClr val="tx1"/>
                </a:solidFill>
                <a:effectLst/>
                <a:latin typeface="Times New Roman" pitchFamily="18" charset="0"/>
                <a:cs typeface="Times New Roman" pitchFamily="18" charset="0"/>
              </a:rPr>
              <a:t> на красной площади находиться московский кремль в следующем году я приехать снова в </a:t>
            </a:r>
            <a:r>
              <a:rPr lang="ru-RU" sz="5300" i="1" dirty="0" err="1" smtClean="0">
                <a:solidFill>
                  <a:schemeClr val="tx1"/>
                </a:solidFill>
                <a:effectLst/>
                <a:latin typeface="Times New Roman" pitchFamily="18" charset="0"/>
                <a:cs typeface="Times New Roman" pitchFamily="18" charset="0"/>
              </a:rPr>
              <a:t>масква</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0" y="2714620"/>
            <a:ext cx="7498080" cy="1143000"/>
          </a:xfrm>
        </p:spPr>
        <p:txBody>
          <a:bodyPr>
            <a:normAutofit fontScale="90000"/>
          </a:bodyPr>
          <a:lstStyle/>
          <a:p>
            <a:r>
              <a:rPr lang="ru-RU" sz="5300" b="1" i="1" dirty="0" smtClean="0">
                <a:solidFill>
                  <a:schemeClr val="tx1"/>
                </a:solidFill>
                <a:latin typeface="Times New Roman" pitchFamily="18" charset="0"/>
                <a:cs typeface="Times New Roman" pitchFamily="18" charset="0"/>
              </a:rPr>
              <a:t>-</a:t>
            </a:r>
            <a:r>
              <a:rPr lang="ru-RU" sz="5300" i="1" dirty="0" smtClean="0">
                <a:solidFill>
                  <a:schemeClr val="tx1"/>
                </a:solidFill>
                <a:latin typeface="Times New Roman" pitchFamily="18" charset="0"/>
                <a:cs typeface="Times New Roman" pitchFamily="18" charset="0"/>
              </a:rPr>
              <a:t>Я летом был в Москве. На Красной площади находится Московский Кремль. В следующем году я приеду снова в Москву.</a:t>
            </a:r>
            <a:r>
              <a:rPr lang="ru-RU" dirty="0" smtClean="0">
                <a:solidFill>
                  <a:schemeClr val="tx1"/>
                </a:solidFill>
              </a:rPr>
              <a:t/>
            </a:r>
            <a:br>
              <a:rPr lang="ru-RU" dirty="0" smtClean="0">
                <a:solidFill>
                  <a:schemeClr val="tx1"/>
                </a:solidFill>
              </a:rPr>
            </a:br>
            <a:endParaRPr lang="ru-RU"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28860" y="500042"/>
            <a:ext cx="5143536" cy="114300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2571736" y="714356"/>
            <a:ext cx="4929222" cy="769441"/>
          </a:xfrm>
          <a:prstGeom prst="rect">
            <a:avLst/>
          </a:prstGeom>
          <a:noFill/>
        </p:spPr>
        <p:txBody>
          <a:bodyPr wrap="square" rtlCol="0">
            <a:spAutoFit/>
          </a:bodyPr>
          <a:lstStyle/>
          <a:p>
            <a:pPr algn="ctr"/>
            <a:r>
              <a:rPr lang="ru-RU" sz="4400" b="1" dirty="0" smtClean="0">
                <a:latin typeface="Times New Roman" pitchFamily="18" charset="0"/>
                <a:cs typeface="Times New Roman" pitchFamily="18" charset="0"/>
              </a:rPr>
              <a:t>Времена глагола</a:t>
            </a:r>
            <a:endParaRPr lang="ru-RU" sz="4400" b="1" dirty="0">
              <a:latin typeface="Times New Roman" pitchFamily="18" charset="0"/>
              <a:cs typeface="Times New Roman" pitchFamily="18" charset="0"/>
            </a:endParaRPr>
          </a:p>
        </p:txBody>
      </p:sp>
      <p:sp>
        <p:nvSpPr>
          <p:cNvPr id="4" name="Прямоугольник 3"/>
          <p:cNvSpPr/>
          <p:nvPr/>
        </p:nvSpPr>
        <p:spPr>
          <a:xfrm>
            <a:off x="1428728" y="2500306"/>
            <a:ext cx="2000264" cy="3857652"/>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4071934" y="2500306"/>
            <a:ext cx="2000264" cy="3857652"/>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6786578" y="2571744"/>
            <a:ext cx="2000264" cy="3857652"/>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1500166" y="3000372"/>
            <a:ext cx="1857388" cy="3293209"/>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Настоящее время</a:t>
            </a:r>
          </a:p>
          <a:p>
            <a:pPr algn="ctr"/>
            <a:endParaRPr lang="ru-RU" sz="2000" dirty="0" smtClean="0">
              <a:latin typeface="Times New Roman" pitchFamily="18" charset="0"/>
              <a:cs typeface="Times New Roman" pitchFamily="18" charset="0"/>
            </a:endParaRPr>
          </a:p>
          <a:p>
            <a:pPr algn="ctr"/>
            <a:r>
              <a:rPr lang="ru-RU" sz="2000" dirty="0" smtClean="0">
                <a:latin typeface="Times New Roman" pitchFamily="18" charset="0"/>
                <a:cs typeface="Times New Roman" pitchFamily="18" charset="0"/>
              </a:rPr>
              <a:t>Действие происходит в настоящее время</a:t>
            </a:r>
          </a:p>
          <a:p>
            <a:pPr algn="ctr"/>
            <a:endParaRPr lang="ru-RU" sz="2000" dirty="0" smtClean="0">
              <a:latin typeface="Times New Roman" pitchFamily="18" charset="0"/>
              <a:cs typeface="Times New Roman" pitchFamily="18" charset="0"/>
            </a:endParaRPr>
          </a:p>
          <a:p>
            <a:pPr algn="ctr"/>
            <a:r>
              <a:rPr lang="ru-RU" sz="2000" b="1" dirty="0" smtClean="0">
                <a:solidFill>
                  <a:srgbClr val="7030A0"/>
                </a:solidFill>
                <a:latin typeface="Times New Roman" pitchFamily="18" charset="0"/>
                <a:cs typeface="Times New Roman" pitchFamily="18" charset="0"/>
              </a:rPr>
              <a:t>Что делает?</a:t>
            </a:r>
          </a:p>
          <a:p>
            <a:pPr algn="ctr"/>
            <a:r>
              <a:rPr lang="ru-RU" sz="2000" b="1" dirty="0" smtClean="0">
                <a:solidFill>
                  <a:srgbClr val="7030A0"/>
                </a:solidFill>
                <a:latin typeface="Times New Roman" pitchFamily="18" charset="0"/>
                <a:cs typeface="Times New Roman" pitchFamily="18" charset="0"/>
              </a:rPr>
              <a:t>Что делают?</a:t>
            </a:r>
            <a:endParaRPr lang="ru-RU" sz="2000" b="1" dirty="0">
              <a:solidFill>
                <a:srgbClr val="7030A0"/>
              </a:solidFill>
              <a:latin typeface="Times New Roman" pitchFamily="18" charset="0"/>
              <a:cs typeface="Times New Roman" pitchFamily="18" charset="0"/>
            </a:endParaRPr>
          </a:p>
        </p:txBody>
      </p:sp>
      <p:sp>
        <p:nvSpPr>
          <p:cNvPr id="9" name="TextBox 8"/>
          <p:cNvSpPr txBox="1"/>
          <p:nvPr/>
        </p:nvSpPr>
        <p:spPr>
          <a:xfrm>
            <a:off x="4071934" y="3000372"/>
            <a:ext cx="1857388" cy="3293209"/>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Прошедшее время</a:t>
            </a:r>
          </a:p>
          <a:p>
            <a:pPr algn="ctr"/>
            <a:endParaRPr lang="ru-RU" sz="2000" dirty="0" smtClean="0">
              <a:latin typeface="Times New Roman" pitchFamily="18" charset="0"/>
              <a:cs typeface="Times New Roman" pitchFamily="18" charset="0"/>
            </a:endParaRPr>
          </a:p>
          <a:p>
            <a:pPr algn="ctr"/>
            <a:r>
              <a:rPr lang="ru-RU" sz="2000" dirty="0" smtClean="0">
                <a:latin typeface="Times New Roman" pitchFamily="18" charset="0"/>
                <a:cs typeface="Times New Roman" pitchFamily="18" charset="0"/>
              </a:rPr>
              <a:t>Действие произошло в </a:t>
            </a:r>
            <a:r>
              <a:rPr lang="ru-RU" sz="2000" dirty="0" err="1" smtClean="0">
                <a:latin typeface="Times New Roman" pitchFamily="18" charset="0"/>
                <a:cs typeface="Times New Roman" pitchFamily="18" charset="0"/>
              </a:rPr>
              <a:t>прощедщем</a:t>
            </a:r>
            <a:endParaRPr lang="ru-RU" sz="2000" dirty="0" smtClean="0">
              <a:latin typeface="Times New Roman" pitchFamily="18" charset="0"/>
              <a:cs typeface="Times New Roman" pitchFamily="18" charset="0"/>
            </a:endParaRPr>
          </a:p>
          <a:p>
            <a:pPr algn="ctr"/>
            <a:r>
              <a:rPr lang="ru-RU" sz="2000" dirty="0" smtClean="0">
                <a:latin typeface="Times New Roman" pitchFamily="18" charset="0"/>
                <a:cs typeface="Times New Roman" pitchFamily="18" charset="0"/>
              </a:rPr>
              <a:t>времени</a:t>
            </a:r>
          </a:p>
          <a:p>
            <a:pPr algn="ctr"/>
            <a:endParaRPr lang="ru-RU" sz="2000" dirty="0" smtClean="0">
              <a:latin typeface="Times New Roman" pitchFamily="18" charset="0"/>
              <a:cs typeface="Times New Roman" pitchFamily="18" charset="0"/>
            </a:endParaRPr>
          </a:p>
          <a:p>
            <a:pPr algn="ctr"/>
            <a:r>
              <a:rPr lang="ru-RU" sz="2000" b="1" dirty="0" smtClean="0">
                <a:solidFill>
                  <a:srgbClr val="7030A0"/>
                </a:solidFill>
                <a:latin typeface="Times New Roman" pitchFamily="18" charset="0"/>
                <a:cs typeface="Times New Roman" pitchFamily="18" charset="0"/>
              </a:rPr>
              <a:t>Что сделал?</a:t>
            </a:r>
          </a:p>
          <a:p>
            <a:pPr algn="ctr"/>
            <a:r>
              <a:rPr lang="ru-RU" sz="2000" b="1" dirty="0" smtClean="0">
                <a:solidFill>
                  <a:srgbClr val="7030A0"/>
                </a:solidFill>
                <a:latin typeface="Times New Roman" pitchFamily="18" charset="0"/>
                <a:cs typeface="Times New Roman" pitchFamily="18" charset="0"/>
              </a:rPr>
              <a:t>Что сделали?</a:t>
            </a:r>
            <a:endParaRPr lang="ru-RU" sz="2000" b="1" dirty="0">
              <a:solidFill>
                <a:srgbClr val="7030A0"/>
              </a:solidFill>
              <a:latin typeface="Times New Roman" pitchFamily="18" charset="0"/>
              <a:cs typeface="Times New Roman" pitchFamily="18" charset="0"/>
            </a:endParaRPr>
          </a:p>
        </p:txBody>
      </p:sp>
      <p:sp>
        <p:nvSpPr>
          <p:cNvPr id="10" name="TextBox 9"/>
          <p:cNvSpPr txBox="1"/>
          <p:nvPr/>
        </p:nvSpPr>
        <p:spPr>
          <a:xfrm>
            <a:off x="6858016" y="2786058"/>
            <a:ext cx="1857388" cy="3600986"/>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Будущее время</a:t>
            </a:r>
          </a:p>
          <a:p>
            <a:pPr algn="ctr"/>
            <a:endParaRPr lang="ru-RU" sz="2000" dirty="0" smtClean="0">
              <a:latin typeface="Times New Roman" pitchFamily="18" charset="0"/>
              <a:cs typeface="Times New Roman" pitchFamily="18" charset="0"/>
            </a:endParaRPr>
          </a:p>
          <a:p>
            <a:pPr algn="ctr"/>
            <a:r>
              <a:rPr lang="ru-RU" sz="2000" dirty="0" smtClean="0">
                <a:latin typeface="Times New Roman" pitchFamily="18" charset="0"/>
                <a:cs typeface="Times New Roman" pitchFamily="18" charset="0"/>
              </a:rPr>
              <a:t>Действие произойдет в будущем</a:t>
            </a:r>
          </a:p>
          <a:p>
            <a:pPr algn="ctr"/>
            <a:r>
              <a:rPr lang="ru-RU" sz="2000" dirty="0" smtClean="0">
                <a:latin typeface="Times New Roman" pitchFamily="18" charset="0"/>
                <a:cs typeface="Times New Roman" pitchFamily="18" charset="0"/>
              </a:rPr>
              <a:t>времени</a:t>
            </a:r>
          </a:p>
          <a:p>
            <a:pPr algn="ctr"/>
            <a:endParaRPr lang="ru-RU" sz="2000" dirty="0" smtClean="0">
              <a:latin typeface="Times New Roman" pitchFamily="18" charset="0"/>
              <a:cs typeface="Times New Roman" pitchFamily="18" charset="0"/>
            </a:endParaRPr>
          </a:p>
          <a:p>
            <a:pPr algn="ctr"/>
            <a:r>
              <a:rPr lang="ru-RU" sz="2000" b="1" dirty="0" smtClean="0">
                <a:solidFill>
                  <a:srgbClr val="7030A0"/>
                </a:solidFill>
                <a:latin typeface="Times New Roman" pitchFamily="18" charset="0"/>
                <a:cs typeface="Times New Roman" pitchFamily="18" charset="0"/>
              </a:rPr>
              <a:t>Что сделает?</a:t>
            </a:r>
          </a:p>
          <a:p>
            <a:pPr algn="ctr"/>
            <a:r>
              <a:rPr lang="ru-RU" sz="2000" b="1" dirty="0" smtClean="0">
                <a:solidFill>
                  <a:srgbClr val="7030A0"/>
                </a:solidFill>
                <a:latin typeface="Times New Roman" pitchFamily="18" charset="0"/>
                <a:cs typeface="Times New Roman" pitchFamily="18" charset="0"/>
              </a:rPr>
              <a:t>Что будет делать?</a:t>
            </a:r>
            <a:endParaRPr lang="ru-RU" sz="2000" b="1" dirty="0">
              <a:solidFill>
                <a:srgbClr val="7030A0"/>
              </a:solidFill>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2976" y="2643182"/>
            <a:ext cx="7498080" cy="1143000"/>
          </a:xfrm>
        </p:spPr>
        <p:txBody>
          <a:bodyPr>
            <a:normAutofit fontScale="90000"/>
          </a:bodyPr>
          <a:lstStyle/>
          <a:p>
            <a:r>
              <a:rPr lang="ru-RU" dirty="0" smtClean="0">
                <a:solidFill>
                  <a:schemeClr val="tx1"/>
                </a:solidFill>
                <a:effectLst/>
                <a:latin typeface="Times New Roman" pitchFamily="18" charset="0"/>
                <a:cs typeface="Times New Roman" pitchFamily="18" charset="0"/>
              </a:rPr>
              <a:t>-</a:t>
            </a:r>
            <a:r>
              <a:rPr lang="ru-RU" b="1" dirty="0" smtClean="0">
                <a:solidFill>
                  <a:schemeClr val="tx1"/>
                </a:solidFill>
                <a:effectLst/>
                <a:latin typeface="Times New Roman" pitchFamily="18" charset="0"/>
                <a:cs typeface="Times New Roman" pitchFamily="18" charset="0"/>
              </a:rPr>
              <a:t>Что сделает ?</a:t>
            </a:r>
            <a:r>
              <a:rPr lang="ru-RU" dirty="0" smtClean="0">
                <a:solidFill>
                  <a:schemeClr val="tx1"/>
                </a:solidFill>
                <a:effectLst/>
                <a:latin typeface="Times New Roman" pitchFamily="18" charset="0"/>
                <a:cs typeface="Times New Roman" pitchFamily="18" charset="0"/>
              </a:rPr>
              <a:t>удивится, увидит (буд. </a:t>
            </a:r>
            <a:r>
              <a:rPr lang="ru-RU" dirty="0" err="1" smtClean="0">
                <a:solidFill>
                  <a:schemeClr val="tx1"/>
                </a:solidFill>
                <a:effectLst/>
                <a:latin typeface="Times New Roman" pitchFamily="18" charset="0"/>
                <a:cs typeface="Times New Roman" pitchFamily="18" charset="0"/>
              </a:rPr>
              <a:t>вр</a:t>
            </a:r>
            <a:r>
              <a:rPr lang="ru-RU" dirty="0" smtClean="0">
                <a:solidFill>
                  <a:schemeClr val="tx1"/>
                </a:solidFill>
                <a:effectLst/>
                <a:latin typeface="Times New Roman" pitchFamily="18" charset="0"/>
                <a:cs typeface="Times New Roman" pitchFamily="18" charset="0"/>
              </a:rPr>
              <a:t>.)</a:t>
            </a:r>
            <a:br>
              <a:rPr lang="ru-RU" dirty="0" smtClean="0">
                <a:solidFill>
                  <a:schemeClr val="tx1"/>
                </a:solidFill>
                <a:effectLst/>
                <a:latin typeface="Times New Roman" pitchFamily="18" charset="0"/>
                <a:cs typeface="Times New Roman" pitchFamily="18" charset="0"/>
              </a:rPr>
            </a:br>
            <a:r>
              <a:rPr lang="ru-RU" b="1" dirty="0" smtClean="0">
                <a:solidFill>
                  <a:schemeClr val="tx1"/>
                </a:solidFill>
                <a:effectLst/>
                <a:latin typeface="Times New Roman" pitchFamily="18" charset="0"/>
                <a:cs typeface="Times New Roman" pitchFamily="18" charset="0"/>
              </a:rPr>
              <a:t>-Что сделаю? </a:t>
            </a:r>
            <a:r>
              <a:rPr lang="ru-RU" dirty="0" smtClean="0">
                <a:solidFill>
                  <a:schemeClr val="tx1"/>
                </a:solidFill>
                <a:effectLst/>
                <a:latin typeface="Times New Roman" pitchFamily="18" charset="0"/>
                <a:cs typeface="Times New Roman" pitchFamily="18" charset="0"/>
              </a:rPr>
              <a:t>схвачу, словлю, поймаю, поиграю( </a:t>
            </a:r>
            <a:r>
              <a:rPr lang="ru-RU" dirty="0" err="1" smtClean="0">
                <a:solidFill>
                  <a:schemeClr val="tx1"/>
                </a:solidFill>
                <a:effectLst/>
                <a:latin typeface="Times New Roman" pitchFamily="18" charset="0"/>
                <a:cs typeface="Times New Roman" pitchFamily="18" charset="0"/>
              </a:rPr>
              <a:t>буд.вр</a:t>
            </a:r>
            <a:r>
              <a:rPr lang="ru-RU" dirty="0" smtClean="0">
                <a:solidFill>
                  <a:schemeClr val="tx1"/>
                </a:solidFill>
                <a:effectLst/>
                <a:latin typeface="Times New Roman" pitchFamily="18" charset="0"/>
                <a:cs typeface="Times New Roman" pitchFamily="18" charset="0"/>
              </a:rPr>
              <a:t>.)</a:t>
            </a:r>
            <a:br>
              <a:rPr lang="ru-RU" dirty="0" smtClean="0">
                <a:solidFill>
                  <a:schemeClr val="tx1"/>
                </a:solidFill>
                <a:effectLst/>
                <a:latin typeface="Times New Roman" pitchFamily="18" charset="0"/>
                <a:cs typeface="Times New Roman" pitchFamily="18" charset="0"/>
              </a:rPr>
            </a:br>
            <a:r>
              <a:rPr lang="ru-RU" dirty="0" smtClean="0">
                <a:solidFill>
                  <a:schemeClr val="tx1"/>
                </a:solidFill>
                <a:effectLst/>
                <a:latin typeface="Times New Roman" pitchFamily="18" charset="0"/>
                <a:cs typeface="Times New Roman" pitchFamily="18" charset="0"/>
              </a:rPr>
              <a:t>- </a:t>
            </a:r>
            <a:r>
              <a:rPr lang="ru-RU" b="1" dirty="0" smtClean="0">
                <a:solidFill>
                  <a:schemeClr val="tx1"/>
                </a:solidFill>
                <a:effectLst/>
                <a:latin typeface="Times New Roman" pitchFamily="18" charset="0"/>
                <a:cs typeface="Times New Roman" pitchFamily="18" charset="0"/>
              </a:rPr>
              <a:t>Что сделала ?</a:t>
            </a:r>
            <a:r>
              <a:rPr lang="ru-RU" dirty="0" smtClean="0">
                <a:solidFill>
                  <a:schemeClr val="tx1"/>
                </a:solidFill>
                <a:effectLst/>
                <a:latin typeface="Times New Roman" pitchFamily="18" charset="0"/>
                <a:cs typeface="Times New Roman" pitchFamily="18" charset="0"/>
              </a:rPr>
              <a:t>шевельнулась, пролетела, вспорхнула ( </a:t>
            </a:r>
            <a:r>
              <a:rPr lang="ru-RU" dirty="0" err="1" smtClean="0">
                <a:solidFill>
                  <a:schemeClr val="tx1"/>
                </a:solidFill>
                <a:effectLst/>
                <a:latin typeface="Times New Roman" pitchFamily="18" charset="0"/>
                <a:cs typeface="Times New Roman" pitchFamily="18" charset="0"/>
              </a:rPr>
              <a:t>прош</a:t>
            </a:r>
            <a:r>
              <a:rPr lang="ru-RU" dirty="0" smtClean="0">
                <a:solidFill>
                  <a:schemeClr val="tx1"/>
                </a:solidFill>
                <a:effectLst/>
                <a:latin typeface="Times New Roman" pitchFamily="18" charset="0"/>
                <a:cs typeface="Times New Roman" pitchFamily="18" charset="0"/>
              </a:rPr>
              <a:t>. </a:t>
            </a:r>
            <a:r>
              <a:rPr lang="ru-RU" dirty="0" err="1" smtClean="0">
                <a:solidFill>
                  <a:schemeClr val="tx1"/>
                </a:solidFill>
                <a:effectLst/>
                <a:latin typeface="Times New Roman" pitchFamily="18" charset="0"/>
                <a:cs typeface="Times New Roman" pitchFamily="18" charset="0"/>
              </a:rPr>
              <a:t>вр</a:t>
            </a:r>
            <a:r>
              <a:rPr lang="ru-RU" dirty="0" smtClean="0">
                <a:solidFill>
                  <a:schemeClr val="tx1"/>
                </a:solidFill>
                <a:effectLst/>
                <a:latin typeface="Times New Roman" pitchFamily="18" charset="0"/>
                <a:cs typeface="Times New Roman" pitchFamily="18" charset="0"/>
              </a:rPr>
              <a:t>)</a:t>
            </a:r>
            <a:br>
              <a:rPr lang="ru-RU" dirty="0" smtClean="0">
                <a:solidFill>
                  <a:schemeClr val="tx1"/>
                </a:solidFill>
                <a:effectLst/>
                <a:latin typeface="Times New Roman" pitchFamily="18" charset="0"/>
                <a:cs typeface="Times New Roman" pitchFamily="18" charset="0"/>
              </a:rPr>
            </a:br>
            <a:r>
              <a:rPr lang="ru-RU" dirty="0" smtClean="0">
                <a:solidFill>
                  <a:schemeClr val="tx1"/>
                </a:solidFill>
                <a:effectLst/>
                <a:latin typeface="Times New Roman" pitchFamily="18" charset="0"/>
                <a:cs typeface="Times New Roman" pitchFamily="18" charset="0"/>
              </a:rPr>
              <a:t>- </a:t>
            </a:r>
            <a:r>
              <a:rPr lang="ru-RU" b="1" dirty="0" smtClean="0">
                <a:solidFill>
                  <a:schemeClr val="tx1"/>
                </a:solidFill>
                <a:effectLst/>
                <a:latin typeface="Times New Roman" pitchFamily="18" charset="0"/>
                <a:cs typeface="Times New Roman" pitchFamily="18" charset="0"/>
              </a:rPr>
              <a:t>Что делает?</a:t>
            </a:r>
            <a:r>
              <a:rPr lang="ru-RU" dirty="0" smtClean="0">
                <a:solidFill>
                  <a:schemeClr val="tx1"/>
                </a:solidFill>
                <a:effectLst/>
                <a:latin typeface="Times New Roman" pitchFamily="18" charset="0"/>
                <a:cs typeface="Times New Roman" pitchFamily="18" charset="0"/>
              </a:rPr>
              <a:t>  двигает, </a:t>
            </a:r>
            <a:r>
              <a:rPr lang="ru-RU" dirty="0" err="1" smtClean="0">
                <a:solidFill>
                  <a:schemeClr val="tx1"/>
                </a:solidFill>
                <a:effectLst/>
                <a:latin typeface="Times New Roman" pitchFamily="18" charset="0"/>
                <a:cs typeface="Times New Roman" pitchFamily="18" charset="0"/>
              </a:rPr>
              <a:t>тюпает</a:t>
            </a:r>
            <a:r>
              <a:rPr lang="ru-RU" dirty="0" smtClean="0">
                <a:solidFill>
                  <a:schemeClr val="tx1"/>
                </a:solidFill>
                <a:effectLst/>
                <a:latin typeface="Times New Roman" pitchFamily="18" charset="0"/>
                <a:cs typeface="Times New Roman" pitchFamily="18" charset="0"/>
              </a:rPr>
              <a:t>, ползет, подкрадывается (</a:t>
            </a:r>
            <a:r>
              <a:rPr lang="ru-RU" dirty="0" err="1" smtClean="0">
                <a:solidFill>
                  <a:schemeClr val="tx1"/>
                </a:solidFill>
                <a:effectLst/>
                <a:latin typeface="Times New Roman" pitchFamily="18" charset="0"/>
                <a:cs typeface="Times New Roman" pitchFamily="18" charset="0"/>
              </a:rPr>
              <a:t>наст.вр</a:t>
            </a:r>
            <a:r>
              <a:rPr lang="ru-RU" dirty="0" smtClean="0">
                <a:solidFill>
                  <a:schemeClr val="tx1"/>
                </a:solidFill>
                <a:effectLst/>
                <a:latin typeface="Times New Roman" pitchFamily="18" charset="0"/>
                <a:cs typeface="Times New Roman" pitchFamily="18" charset="0"/>
              </a:rPr>
              <a:t>.)</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4" descr="https://i0.wp.com/webdelmaestro.com/wp-content/uploads/2017/12/Pictograma-viento.jpg?w=2560&amp;ssl=1"/>
          <p:cNvPicPr>
            <a:picLocks noChangeAspect="1" noChangeArrowheads="1"/>
          </p:cNvPicPr>
          <p:nvPr/>
        </p:nvPicPr>
        <p:blipFill>
          <a:blip r:embed="rId2" cstate="print"/>
          <a:srcRect/>
          <a:stretch>
            <a:fillRect/>
          </a:stretch>
        </p:blipFill>
        <p:spPr bwMode="auto">
          <a:xfrm>
            <a:off x="5805786" y="4214819"/>
            <a:ext cx="2945988" cy="2082906"/>
          </a:xfrm>
          <a:prstGeom prst="rect">
            <a:avLst/>
          </a:prstGeom>
          <a:noFill/>
        </p:spPr>
      </p:pic>
      <p:sp>
        <p:nvSpPr>
          <p:cNvPr id="16389" name="Rectangle 5"/>
          <p:cNvSpPr>
            <a:spLocks noChangeArrowheads="1"/>
          </p:cNvSpPr>
          <p:nvPr/>
        </p:nvSpPr>
        <p:spPr bwMode="auto">
          <a:xfrm>
            <a:off x="1428728" y="857232"/>
            <a:ext cx="6979411" cy="33239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Летит без крыльев и поет,</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Прохожих задирает.</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Одним проходу не дает,</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4800" b="0" i="0" u="none" strike="noStrike" cap="none" normalizeH="0" baseline="0" dirty="0" smtClean="0">
                <a:ln>
                  <a:noFill/>
                </a:ln>
                <a:solidFill>
                  <a:srgbClr val="181818"/>
                </a:solidFill>
                <a:effectLst/>
                <a:latin typeface="Times New Roman" pitchFamily="18" charset="0"/>
                <a:ea typeface="Times New Roman" pitchFamily="18" charset="0"/>
                <a:cs typeface="Times New Roman" pitchFamily="18" charset="0"/>
              </a:rPr>
              <a:t>Других он подгоняет.</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anim calcmode="lin" valueType="num">
                                      <p:cBhvr additive="base">
                                        <p:cTn id="7" dur="500" fill="hold"/>
                                        <p:tgtEl>
                                          <p:spTgt spid="16388"/>
                                        </p:tgtEl>
                                        <p:attrNameLst>
                                          <p:attrName>ppt_x</p:attrName>
                                        </p:attrNameLst>
                                      </p:cBhvr>
                                      <p:tavLst>
                                        <p:tav tm="0">
                                          <p:val>
                                            <p:strVal val="#ppt_x"/>
                                          </p:val>
                                        </p:tav>
                                        <p:tav tm="100000">
                                          <p:val>
                                            <p:strVal val="#ppt_x"/>
                                          </p:val>
                                        </p:tav>
                                      </p:tavLst>
                                    </p:anim>
                                    <p:anim calcmode="lin" valueType="num">
                                      <p:cBhvr additive="base">
                                        <p:cTn id="8" dur="500" fill="hold"/>
                                        <p:tgtEl>
                                          <p:spTgt spid="163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TotalTime>
  <Words>198</Words>
  <Application>Microsoft Office PowerPoint</Application>
  <PresentationFormat>Экран (4:3)</PresentationFormat>
  <Paragraphs>53</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Солнцестояние</vt:lpstr>
      <vt:lpstr>Тема:  «Времена глагола»</vt:lpstr>
      <vt:lpstr>Слайд 2</vt:lpstr>
      <vt:lpstr>Слайд 3</vt:lpstr>
      <vt:lpstr>Слайд 4</vt:lpstr>
      <vt:lpstr>- Я летом быть в масква на красной площади находиться московский кремль в следующем году я приехать снова в масква </vt:lpstr>
      <vt:lpstr>-Я летом был в Москве. На Красной площади находится Московский Кремль. В следующем году я приеду снова в Москву. </vt:lpstr>
      <vt:lpstr>Слайд 7</vt:lpstr>
      <vt:lpstr>-Что сделает ?удивится, увидит (буд. вр.) -Что сделаю? схвачу, словлю, поймаю, поиграю( буд.вр.) - Что сделала ?шевельнулась, пролетела, вспорхнула ( прош. вр) - Что делает?  двигает, тюпает, ползет, подкрадывается (наст.вр.) </vt:lpstr>
      <vt:lpstr>Слайд 9</vt:lpstr>
      <vt:lpstr>Слайд 10</vt:lpstr>
      <vt:lpstr>Слайд 11</vt:lpstr>
      <vt:lpstr>ТЕСТ       1. Найди глагол во множественном числе           а) читает                         в) играют           б) писал                          г) рисовала      2.  Найди глагол в единственном числе            а) светит                         в) летят            б) вьют                            г) кричали      3. Укажи глагол настоящего времени            а) встречался                  в) спросит            б) шумит                         г) начать       4. Укажи глагол прошедшего времени            а) напишет                      в) поверить            б) думаю                         г) считал       5. Укажи глагол будущего времени            а) падаю                          в) бродит            б) решил                          г) съест       6. Укажи глагол неопределенной формы            а) ставить                        в) едет            б) рисует                         г) мечтаешь   </vt:lpstr>
      <vt:lpstr>Домашнее задание: 1 уровень: найти и списать две загадки (обозначить время, число глаголов)  2 уровень: Упр. 201 (записать два вопроса, два ответа, обозначить время, число глаголов)</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«Времена глагола»</dc:title>
  <dc:creator>Ирина</dc:creator>
  <cp:lastModifiedBy>Учитель</cp:lastModifiedBy>
  <cp:revision>6</cp:revision>
  <dcterms:created xsi:type="dcterms:W3CDTF">2022-04-18T19:32:52Z</dcterms:created>
  <dcterms:modified xsi:type="dcterms:W3CDTF">2022-04-20T09:35:54Z</dcterms:modified>
</cp:coreProperties>
</file>