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9" r:id="rId30"/>
    <p:sldId id="291" r:id="rId31"/>
    <p:sldId id="292" r:id="rId32"/>
    <p:sldId id="293" r:id="rId3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 u="sng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5079" y="278129"/>
            <a:ext cx="8641841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8789" y="1286890"/>
            <a:ext cx="11234420" cy="4370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 u="sng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9242">
              <a:alpha val="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1375" y="1110932"/>
            <a:ext cx="8613775" cy="159067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805180" marR="5080" indent="-792480">
              <a:lnSpc>
                <a:spcPts val="5840"/>
              </a:lnSpc>
              <a:spcBef>
                <a:spcPts val="830"/>
              </a:spcBef>
            </a:pPr>
            <a:r>
              <a:rPr sz="5400" dirty="0">
                <a:solidFill>
                  <a:srgbClr val="2E5496"/>
                </a:solidFill>
              </a:rPr>
              <a:t>Обновленный</a:t>
            </a:r>
            <a:r>
              <a:rPr sz="5400" spc="-175" dirty="0">
                <a:solidFill>
                  <a:srgbClr val="2E5496"/>
                </a:solidFill>
              </a:rPr>
              <a:t> </a:t>
            </a:r>
            <a:r>
              <a:rPr sz="5400" dirty="0">
                <a:solidFill>
                  <a:srgbClr val="2E5496"/>
                </a:solidFill>
              </a:rPr>
              <a:t>ФГОС</a:t>
            </a:r>
            <a:r>
              <a:rPr sz="5400" spc="-160" dirty="0">
                <a:solidFill>
                  <a:srgbClr val="2E5496"/>
                </a:solidFill>
              </a:rPr>
              <a:t> </a:t>
            </a:r>
            <a:r>
              <a:rPr sz="5400" spc="-20" dirty="0">
                <a:solidFill>
                  <a:srgbClr val="2E5496"/>
                </a:solidFill>
              </a:rPr>
              <a:t>НОО: </a:t>
            </a:r>
            <a:r>
              <a:rPr sz="5400" dirty="0">
                <a:solidFill>
                  <a:srgbClr val="2E5496"/>
                </a:solidFill>
              </a:rPr>
              <a:t>успех</a:t>
            </a:r>
            <a:r>
              <a:rPr sz="5400" spc="-265" dirty="0">
                <a:solidFill>
                  <a:srgbClr val="2E5496"/>
                </a:solidFill>
              </a:rPr>
              <a:t> </a:t>
            </a:r>
            <a:r>
              <a:rPr sz="5400" dirty="0">
                <a:solidFill>
                  <a:srgbClr val="2E5496"/>
                </a:solidFill>
              </a:rPr>
              <a:t>каждого</a:t>
            </a:r>
            <a:r>
              <a:rPr sz="5400" spc="-229" dirty="0">
                <a:solidFill>
                  <a:srgbClr val="2E5496"/>
                </a:solidFill>
              </a:rPr>
              <a:t> </a:t>
            </a:r>
            <a:r>
              <a:rPr sz="5400" spc="-10" dirty="0">
                <a:solidFill>
                  <a:srgbClr val="2E5496"/>
                </a:solidFill>
              </a:rPr>
              <a:t>ребенка</a:t>
            </a:r>
            <a:endParaRPr sz="5400"/>
          </a:p>
        </p:txBody>
      </p:sp>
      <p:sp>
        <p:nvSpPr>
          <p:cNvPr id="5" name="object 5"/>
          <p:cNvSpPr txBox="1"/>
          <p:nvPr/>
        </p:nvSpPr>
        <p:spPr>
          <a:xfrm>
            <a:off x="7263130" y="4285995"/>
            <a:ext cx="13582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18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898" y="2903626"/>
            <a:ext cx="4862195" cy="34615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336" y="37464"/>
            <a:ext cx="11472863" cy="5807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381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273810" algn="l"/>
                <a:tab pos="1274445" algn="l"/>
              </a:tabLst>
            </a:pPr>
            <a:endParaRPr lang="ru-RU" sz="2400" b="1" dirty="0" smtClean="0">
              <a:latin typeface="Times New Roman"/>
              <a:cs typeface="Times New Roman"/>
            </a:endParaRPr>
          </a:p>
          <a:p>
            <a:pPr marL="127381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273810" algn="l"/>
                <a:tab pos="1274445" algn="l"/>
              </a:tabLst>
            </a:pPr>
            <a:r>
              <a:rPr sz="2400" b="1" dirty="0" err="1" smtClean="0">
                <a:latin typeface="Times New Roman"/>
                <a:cs typeface="Times New Roman"/>
              </a:rPr>
              <a:t>Основные</a:t>
            </a:r>
            <a:r>
              <a:rPr sz="2400" b="1" spc="-100" dirty="0" smtClean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отличия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обновленного</a:t>
            </a:r>
            <a:r>
              <a:rPr sz="2400" b="1" spc="-1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ФГОС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НОО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2.</a:t>
            </a:r>
            <a:r>
              <a:rPr sz="2400" spc="3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ФГОС</a:t>
            </a:r>
            <a:r>
              <a:rPr sz="2400" spc="3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33"/>
                </a:solidFill>
                <a:latin typeface="Times New Roman"/>
                <a:cs typeface="Times New Roman"/>
              </a:rPr>
              <a:t>не</a:t>
            </a:r>
            <a:r>
              <a:rPr sz="2400" b="1" spc="3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33"/>
                </a:solidFill>
                <a:latin typeface="Times New Roman"/>
                <a:cs typeface="Times New Roman"/>
              </a:rPr>
              <a:t>применяется</a:t>
            </a:r>
            <a:r>
              <a:rPr sz="2400" b="1" spc="3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33"/>
                </a:solidFill>
                <a:latin typeface="Times New Roman"/>
                <a:cs typeface="Times New Roman"/>
              </a:rPr>
              <a:t>для</a:t>
            </a:r>
            <a:r>
              <a:rPr sz="2400" b="1" spc="3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33"/>
                </a:solidFill>
                <a:latin typeface="Times New Roman"/>
                <a:cs typeface="Times New Roman"/>
              </a:rPr>
              <a:t>обучения</a:t>
            </a:r>
            <a:r>
              <a:rPr sz="2400" b="1" spc="3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33"/>
                </a:solidFill>
                <a:latin typeface="Times New Roman"/>
                <a:cs typeface="Times New Roman"/>
              </a:rPr>
              <a:t>обучающихся</a:t>
            </a:r>
            <a:r>
              <a:rPr sz="2400" b="1" spc="3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33"/>
                </a:solidFill>
                <a:latin typeface="Times New Roman"/>
                <a:cs typeface="Times New Roman"/>
              </a:rPr>
              <a:t>с</a:t>
            </a:r>
            <a:r>
              <a:rPr sz="2400" b="1" spc="3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33"/>
                </a:solidFill>
                <a:latin typeface="Times New Roman"/>
                <a:cs typeface="Times New Roman"/>
              </a:rPr>
              <a:t>ограниченными</a:t>
            </a:r>
            <a:r>
              <a:rPr sz="2400" b="1" spc="3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33"/>
                </a:solidFill>
                <a:latin typeface="Times New Roman"/>
                <a:cs typeface="Times New Roman"/>
              </a:rPr>
              <a:t>возможностями</a:t>
            </a:r>
            <a:r>
              <a:rPr sz="2400" b="1" spc="3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33"/>
                </a:solidFill>
                <a:latin typeface="Times New Roman"/>
                <a:cs typeface="Times New Roman"/>
              </a:rPr>
              <a:t>здоровья</a:t>
            </a:r>
            <a:r>
              <a:rPr sz="2400" b="1" spc="3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333333"/>
                </a:solidFill>
                <a:latin typeface="Times New Roman"/>
                <a:cs typeface="Times New Roman"/>
              </a:rPr>
              <a:t>и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b="1" dirty="0">
                <a:solidFill>
                  <a:srgbClr val="333333"/>
                </a:solidFill>
                <a:latin typeface="Times New Roman"/>
                <a:cs typeface="Times New Roman"/>
              </a:rPr>
              <a:t>обучающихся</a:t>
            </a:r>
            <a:r>
              <a:rPr sz="24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33"/>
                </a:solidFill>
                <a:latin typeface="Times New Roman"/>
                <a:cs typeface="Times New Roman"/>
              </a:rPr>
              <a:t>с</a:t>
            </a:r>
            <a:r>
              <a:rPr sz="2400" b="1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33"/>
                </a:solidFill>
                <a:latin typeface="Times New Roman"/>
                <a:cs typeface="Times New Roman"/>
              </a:rPr>
              <a:t>умственной</a:t>
            </a:r>
            <a:r>
              <a:rPr sz="2400" b="1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33"/>
                </a:solidFill>
                <a:latin typeface="Times New Roman"/>
                <a:cs typeface="Times New Roman"/>
              </a:rPr>
              <a:t>отсталостью</a:t>
            </a:r>
            <a:r>
              <a:rPr sz="2400" b="1" spc="-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(интеллектуальными</a:t>
            </a:r>
            <a:r>
              <a:rPr sz="24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нарушениями).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6.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Вариативность</a:t>
            </a:r>
            <a:r>
              <a:rPr sz="24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содержания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программ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начального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общего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образования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обеспечивается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во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ФГОС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счет:</a:t>
            </a:r>
            <a:endParaRPr sz="2400" dirty="0">
              <a:latin typeface="Times New Roman"/>
              <a:cs typeface="Times New Roman"/>
            </a:endParaRPr>
          </a:p>
          <a:p>
            <a:pPr marL="269240" indent="-256540">
              <a:lnSpc>
                <a:spcPct val="100000"/>
              </a:lnSpc>
              <a:spcBef>
                <a:spcPts val="20"/>
              </a:spcBef>
              <a:buAutoNum type="arabicParenR"/>
              <a:tabLst>
                <a:tab pos="269240" algn="l"/>
              </a:tabLst>
            </a:pPr>
            <a:r>
              <a:rPr sz="2400" dirty="0">
                <a:latin typeface="Times New Roman"/>
                <a:cs typeface="Times New Roman"/>
              </a:rPr>
              <a:t>требований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структуре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программ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начального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общего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образования…</a:t>
            </a:r>
            <a:endParaRPr sz="2400" dirty="0">
              <a:latin typeface="Times New Roman"/>
              <a:cs typeface="Times New Roman"/>
            </a:endParaRPr>
          </a:p>
          <a:p>
            <a:pPr marL="312420" indent="-299720">
              <a:lnSpc>
                <a:spcPct val="100000"/>
              </a:lnSpc>
              <a:spcBef>
                <a:spcPts val="20"/>
              </a:spcBef>
              <a:buAutoNum type="arabicParenR"/>
              <a:tabLst>
                <a:tab pos="312420" algn="l"/>
              </a:tabLst>
            </a:pPr>
            <a:r>
              <a:rPr sz="2400" dirty="0">
                <a:latin typeface="Times New Roman"/>
                <a:cs typeface="Times New Roman"/>
              </a:rPr>
              <a:t>возможности</a:t>
            </a:r>
            <a:r>
              <a:rPr sz="2400" spc="3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разработки</a:t>
            </a:r>
            <a:r>
              <a:rPr sz="2400" spc="3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реализации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Организацией</a:t>
            </a:r>
            <a:r>
              <a:rPr sz="2400" spc="3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программ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начального</a:t>
            </a:r>
            <a:r>
              <a:rPr sz="2400" spc="3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общего</a:t>
            </a:r>
            <a:r>
              <a:rPr sz="2400" spc="3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образования,</a:t>
            </a:r>
            <a:r>
              <a:rPr sz="2400" spc="3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3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том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latin typeface="Times New Roman"/>
                <a:cs typeface="Times New Roman"/>
              </a:rPr>
              <a:t>числе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предусматривающих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углубленное</a:t>
            </a:r>
            <a:r>
              <a:rPr sz="2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изучение</a:t>
            </a:r>
            <a:r>
              <a:rPr sz="2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отдельных</a:t>
            </a:r>
            <a:r>
              <a:rPr sz="2400"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учебных</a:t>
            </a:r>
            <a:r>
              <a:rPr sz="24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предметов</a:t>
            </a:r>
            <a:r>
              <a:rPr sz="2400" spc="-10" dirty="0">
                <a:latin typeface="Times New Roman"/>
                <a:cs typeface="Times New Roman"/>
              </a:rPr>
              <a:t>;</a:t>
            </a:r>
            <a:endParaRPr sz="2400" dirty="0">
              <a:latin typeface="Times New Roman"/>
              <a:cs typeface="Times New Roman"/>
            </a:endParaRPr>
          </a:p>
          <a:p>
            <a:pPr marL="12700" marR="6350">
              <a:lnSpc>
                <a:spcPct val="100899"/>
              </a:lnSpc>
              <a:buAutoNum type="arabicParenR" startAt="3"/>
              <a:tabLst>
                <a:tab pos="481965" algn="l"/>
                <a:tab pos="482600" algn="l"/>
                <a:tab pos="2090420" algn="l"/>
                <a:tab pos="3485515" algn="l"/>
                <a:tab pos="3886200" algn="l"/>
                <a:tab pos="5316855" algn="l"/>
                <a:tab pos="7016750" algn="l"/>
                <a:tab pos="9142730" algn="l"/>
                <a:tab pos="10334625" algn="l"/>
              </a:tabLst>
            </a:pPr>
            <a:r>
              <a:rPr sz="2400" spc="-10" dirty="0">
                <a:latin typeface="Times New Roman"/>
                <a:cs typeface="Times New Roman"/>
              </a:rPr>
              <a:t>возможности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разработки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реализации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Организацией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индивидуальных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учебных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планов,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соответствующих</a:t>
            </a:r>
            <a:r>
              <a:rPr sz="24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образовательным</a:t>
            </a:r>
            <a:r>
              <a:rPr sz="2400" b="1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потребностям</a:t>
            </a:r>
            <a:r>
              <a:rPr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и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интересам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 err="1">
                <a:solidFill>
                  <a:srgbClr val="006FC0"/>
                </a:solidFill>
                <a:latin typeface="Times New Roman"/>
                <a:cs typeface="Times New Roman"/>
              </a:rPr>
              <a:t>обучающихся</a:t>
            </a:r>
            <a:r>
              <a:rPr sz="2400" spc="-10" dirty="0" smtClean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134" y="4614862"/>
            <a:ext cx="114808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851660" algn="l"/>
                <a:tab pos="3375660" algn="l"/>
                <a:tab pos="3766820" algn="l"/>
                <a:tab pos="5189855" algn="l"/>
                <a:tab pos="7087870" algn="l"/>
                <a:tab pos="8804910" algn="l"/>
                <a:tab pos="10507345" algn="l"/>
              </a:tabLst>
            </a:pP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ускоренного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обучения,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333333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пределах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осваиваемой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программы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начального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общего</a:t>
            </a:r>
            <a:endParaRPr sz="2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актами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134" y="4980940"/>
            <a:ext cx="102120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78660" algn="l"/>
                <a:tab pos="2484120" algn="l"/>
                <a:tab pos="3960495" algn="l"/>
                <a:tab pos="6284595" algn="l"/>
                <a:tab pos="8248650" algn="l"/>
              </a:tabLst>
            </a:pP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образования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333333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порядке,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установленном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локальными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нормативными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Организации.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8134" y="167703"/>
            <a:ext cx="11483975" cy="447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4371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743710" algn="l"/>
                <a:tab pos="1744345" algn="l"/>
              </a:tabLst>
            </a:pPr>
            <a:r>
              <a:rPr sz="3200" b="1" dirty="0">
                <a:latin typeface="Times New Roman"/>
                <a:cs typeface="Times New Roman"/>
              </a:rPr>
              <a:t>Основные</a:t>
            </a:r>
            <a:r>
              <a:rPr sz="3200" b="1" spc="-9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отличия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обновленного</a:t>
            </a:r>
            <a:r>
              <a:rPr sz="3200" b="1" spc="-10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ФГОС</a:t>
            </a:r>
            <a:r>
              <a:rPr sz="3200" b="1" spc="-100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Times New Roman"/>
                <a:cs typeface="Times New Roman"/>
              </a:rPr>
              <a:t>НОО</a:t>
            </a:r>
            <a:endParaRPr sz="3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2365"/>
              </a:spcBef>
              <a:buClr>
                <a:srgbClr val="333333"/>
              </a:buClr>
              <a:buFont typeface="Times New Roman"/>
              <a:buAutoNum type="arabicPeriod" startAt="20"/>
              <a:tabLst>
                <a:tab pos="52578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Организация</a:t>
            </a:r>
            <a:r>
              <a:rPr sz="2400" b="1" spc="3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2400" b="1" spc="3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деятельности</a:t>
            </a:r>
            <a:r>
              <a:rPr sz="2400" b="1" spc="3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по</a:t>
            </a:r>
            <a:r>
              <a:rPr sz="2400" spc="3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программе</a:t>
            </a:r>
            <a:r>
              <a:rPr sz="2400" spc="3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начального</a:t>
            </a:r>
            <a:r>
              <a:rPr sz="2400" spc="3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общего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образования</a:t>
            </a:r>
            <a:r>
              <a:rPr sz="24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может</a:t>
            </a:r>
            <a:r>
              <a:rPr sz="24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быть</a:t>
            </a:r>
            <a:r>
              <a:rPr sz="24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основана на</a:t>
            </a:r>
            <a:r>
              <a:rPr sz="24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делении обучающихся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на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группы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различное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построение</a:t>
            </a:r>
            <a:r>
              <a:rPr sz="2400" b="1" spc="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учебного</a:t>
            </a:r>
            <a:r>
              <a:rPr sz="2400" b="1" spc="6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процесса</a:t>
            </a:r>
            <a:r>
              <a:rPr sz="2400" b="1" spc="6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в</a:t>
            </a:r>
            <a:r>
              <a:rPr sz="2400" spc="6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выделенных</a:t>
            </a:r>
            <a:r>
              <a:rPr sz="2400" spc="6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группах</a:t>
            </a:r>
            <a:r>
              <a:rPr sz="2400" spc="6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с</a:t>
            </a:r>
            <a:r>
              <a:rPr sz="2400" spc="6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учетом</a:t>
            </a:r>
            <a:r>
              <a:rPr sz="2400" spc="6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их</a:t>
            </a:r>
            <a:r>
              <a:rPr sz="2400" spc="6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успеваемости,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2400" spc="5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потребностей</a:t>
            </a:r>
            <a:r>
              <a:rPr sz="2400" spc="6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и</a:t>
            </a:r>
            <a:r>
              <a:rPr sz="2400" spc="5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интересов,</a:t>
            </a:r>
            <a:r>
              <a:rPr sz="2400" spc="5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психического</a:t>
            </a:r>
            <a:r>
              <a:rPr sz="2400" spc="59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и</a:t>
            </a:r>
            <a:r>
              <a:rPr sz="2400" spc="5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физического</a:t>
            </a:r>
            <a:r>
              <a:rPr sz="2400" spc="6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здоровья,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пола,</a:t>
            </a:r>
            <a:r>
              <a:rPr sz="2400" spc="254" dirty="0">
                <a:solidFill>
                  <a:srgbClr val="333333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общественных</a:t>
            </a:r>
            <a:r>
              <a:rPr sz="2400" spc="275" dirty="0">
                <a:solidFill>
                  <a:srgbClr val="333333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и</a:t>
            </a:r>
            <a:r>
              <a:rPr sz="2400" spc="265" dirty="0">
                <a:solidFill>
                  <a:srgbClr val="333333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профессиональных</a:t>
            </a:r>
            <a:r>
              <a:rPr sz="2400" spc="285" dirty="0">
                <a:solidFill>
                  <a:srgbClr val="333333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целей,</a:t>
            </a:r>
            <a:r>
              <a:rPr sz="2400" spc="270" dirty="0">
                <a:solidFill>
                  <a:srgbClr val="333333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в</a:t>
            </a:r>
            <a:r>
              <a:rPr sz="2400" spc="280" dirty="0">
                <a:solidFill>
                  <a:srgbClr val="333333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том</a:t>
            </a:r>
            <a:r>
              <a:rPr sz="2400" spc="270" dirty="0">
                <a:solidFill>
                  <a:srgbClr val="333333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числе</a:t>
            </a:r>
            <a:r>
              <a:rPr sz="2400" spc="275" dirty="0">
                <a:solidFill>
                  <a:srgbClr val="333333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обеспечивающей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углубленное</a:t>
            </a:r>
            <a:r>
              <a:rPr sz="2400" spc="3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изучение</a:t>
            </a:r>
            <a:r>
              <a:rPr sz="2400" spc="3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отдельных</a:t>
            </a:r>
            <a:r>
              <a:rPr sz="2400" spc="3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предметных</a:t>
            </a:r>
            <a:r>
              <a:rPr sz="2400" spc="3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областей,</a:t>
            </a:r>
            <a:r>
              <a:rPr sz="2400" spc="4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учебных</a:t>
            </a:r>
            <a:r>
              <a:rPr sz="2400" spc="3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предметов</a:t>
            </a:r>
            <a:r>
              <a:rPr sz="2400" spc="3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(далее</a:t>
            </a:r>
            <a:r>
              <a:rPr sz="2400" spc="3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333333"/>
                </a:solidFill>
                <a:latin typeface="Times New Roman"/>
                <a:cs typeface="Times New Roman"/>
              </a:rPr>
              <a:t>-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дифференциация</a:t>
            </a:r>
            <a:r>
              <a:rPr sz="24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обучения).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33333"/>
              </a:buClr>
              <a:buFont typeface="Times New Roman"/>
              <a:buAutoNum type="arabicPeriod" startAt="20"/>
            </a:pPr>
            <a:endParaRPr sz="2500">
              <a:latin typeface="Times New Roman"/>
              <a:cs typeface="Times New Roman"/>
            </a:endParaRPr>
          </a:p>
          <a:p>
            <a:pPr marL="495300" indent="-482600" algn="just">
              <a:lnSpc>
                <a:spcPct val="100000"/>
              </a:lnSpc>
              <a:buAutoNum type="arabicPeriod" startAt="20"/>
              <a:tabLst>
                <a:tab pos="495300" algn="l"/>
              </a:tabLst>
            </a:pP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В</a:t>
            </a:r>
            <a:r>
              <a:rPr sz="2400" spc="1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целях</a:t>
            </a:r>
            <a:r>
              <a:rPr sz="2400" spc="1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удовлетворения</a:t>
            </a:r>
            <a:r>
              <a:rPr sz="2400" spc="1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2400" spc="1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потребностей</a:t>
            </a:r>
            <a:r>
              <a:rPr sz="2400" spc="1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и</a:t>
            </a:r>
            <a:r>
              <a:rPr sz="2400" spc="1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интересов</a:t>
            </a:r>
            <a:r>
              <a:rPr sz="2400" spc="1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обучающихся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056640" algn="l"/>
                <a:tab pos="3672840" algn="l"/>
                <a:tab pos="6284595" algn="l"/>
                <a:tab pos="7692390" algn="l"/>
                <a:tab pos="8926830" algn="l"/>
                <a:tab pos="9320530" algn="l"/>
                <a:tab pos="10034905" algn="l"/>
                <a:tab pos="11017885" algn="l"/>
              </a:tabLst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могут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разрабатываться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индивидуальные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учебные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планы</a:t>
            </a: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,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333333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33333"/>
                </a:solidFill>
                <a:latin typeface="Times New Roman"/>
                <a:cs typeface="Times New Roman"/>
              </a:rPr>
              <a:t>том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числе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33333"/>
                </a:solidFill>
                <a:latin typeface="Times New Roman"/>
                <a:cs typeface="Times New Roman"/>
              </a:rPr>
              <a:t>для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2309" y="763904"/>
            <a:ext cx="79127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7065" algn="l"/>
                <a:tab pos="1755139" algn="l"/>
                <a:tab pos="3738879" algn="l"/>
                <a:tab pos="4714875" algn="l"/>
                <a:tab pos="6442075" algn="l"/>
              </a:tabLst>
            </a:pPr>
            <a:r>
              <a:rPr sz="2400" spc="-25" dirty="0">
                <a:latin typeface="Times New Roman"/>
                <a:cs typeface="Times New Roman"/>
              </a:rPr>
              <a:t>25.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Объем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обязательной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части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программы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начального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44533" y="763904"/>
            <a:ext cx="9728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общего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46334" y="763904"/>
            <a:ext cx="1635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образования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2309" y="1129728"/>
            <a:ext cx="85490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30680" algn="l"/>
                <a:tab pos="2484120" algn="l"/>
                <a:tab pos="2834640" algn="l"/>
                <a:tab pos="3837940" algn="l"/>
                <a:tab pos="4849495" algn="l"/>
                <a:tab pos="6868795" algn="l"/>
              </a:tabLst>
            </a:pPr>
            <a:r>
              <a:rPr sz="2400" spc="-10" dirty="0">
                <a:latin typeface="Times New Roman"/>
                <a:cs typeface="Times New Roman"/>
              </a:rPr>
              <a:t>составляет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80%,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объем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части,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формируемой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участниками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41815" y="1129728"/>
            <a:ext cx="22415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образовательных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2309" y="1495678"/>
            <a:ext cx="1098105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отношений</a:t>
            </a:r>
            <a:r>
              <a:rPr sz="2400" spc="6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из</a:t>
            </a:r>
            <a:r>
              <a:rPr sz="2400" spc="6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перечня,</a:t>
            </a:r>
            <a:r>
              <a:rPr sz="2400" spc="6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предлагаемого</a:t>
            </a:r>
            <a:r>
              <a:rPr sz="2400" spc="6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Организацией,</a:t>
            </a:r>
            <a:r>
              <a:rPr sz="2400" spc="6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6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20%</a:t>
            </a:r>
            <a:r>
              <a:rPr sz="2400" spc="6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от</a:t>
            </a:r>
            <a:r>
              <a:rPr sz="2400" spc="6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общего</a:t>
            </a:r>
            <a:r>
              <a:rPr sz="2400" spc="6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объема </a:t>
            </a:r>
            <a:r>
              <a:rPr sz="2400" dirty="0">
                <a:latin typeface="Times New Roman"/>
                <a:cs typeface="Times New Roman"/>
              </a:rPr>
              <a:t>программы</a:t>
            </a:r>
            <a:r>
              <a:rPr sz="2400" spc="3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начального</a:t>
            </a:r>
            <a:r>
              <a:rPr sz="2400" spc="3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общего</a:t>
            </a:r>
            <a:r>
              <a:rPr sz="2400" spc="3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образования,</a:t>
            </a:r>
            <a:r>
              <a:rPr sz="2400" spc="3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реализуемой</a:t>
            </a:r>
            <a:r>
              <a:rPr sz="2400" spc="3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3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соответствии</a:t>
            </a:r>
            <a:r>
              <a:rPr sz="2400" spc="350" dirty="0">
                <a:latin typeface="Times New Roman"/>
                <a:cs typeface="Times New Roman"/>
              </a:rPr>
              <a:t>  </a:t>
            </a:r>
            <a:r>
              <a:rPr sz="2400" spc="-50" dirty="0">
                <a:latin typeface="Times New Roman"/>
                <a:cs typeface="Times New Roman"/>
              </a:rPr>
              <a:t>с </a:t>
            </a:r>
            <a:r>
              <a:rPr sz="2400" dirty="0">
                <a:latin typeface="Times New Roman"/>
                <a:cs typeface="Times New Roman"/>
              </a:rPr>
              <a:t>требованиями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организации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образовательного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процесса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учебной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нагрузке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5- </a:t>
            </a:r>
            <a:r>
              <a:rPr sz="2400" dirty="0">
                <a:latin typeface="Times New Roman"/>
                <a:cs typeface="Times New Roman"/>
              </a:rPr>
              <a:t>дневной</a:t>
            </a:r>
            <a:r>
              <a:rPr sz="2400" spc="3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(или</a:t>
            </a:r>
            <a:r>
              <a:rPr sz="2400" spc="3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6-дневной)</a:t>
            </a:r>
            <a:r>
              <a:rPr sz="2400" spc="3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учебной</a:t>
            </a:r>
            <a:r>
              <a:rPr sz="2400" spc="36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неделе,</a:t>
            </a:r>
            <a:r>
              <a:rPr sz="2400" spc="36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предусмотренными</a:t>
            </a:r>
            <a:r>
              <a:rPr sz="2400" spc="35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Санитарными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3225" y="2959353"/>
            <a:ext cx="5340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78280" algn="l"/>
                <a:tab pos="3220720" algn="l"/>
              </a:tabLst>
            </a:pPr>
            <a:r>
              <a:rPr sz="2400" b="1" u="sng" spc="-10" dirty="0">
                <a:solidFill>
                  <a:srgbClr val="C00000"/>
                </a:solidFill>
                <a:latin typeface="Times New Roman"/>
                <a:cs typeface="Times New Roman"/>
              </a:rPr>
              <a:t>СанПиН</a:t>
            </a:r>
            <a:r>
              <a:rPr sz="2400" b="1" u="sng" dirty="0">
                <a:solidFill>
                  <a:srgbClr val="C00000"/>
                </a:solidFill>
                <a:latin typeface="Times New Roman"/>
                <a:cs typeface="Times New Roman"/>
              </a:rPr>
              <a:t>	1.2.3685-</a:t>
            </a:r>
            <a:r>
              <a:rPr sz="2400" b="1" u="sng" spc="-25" dirty="0">
                <a:solidFill>
                  <a:srgbClr val="C00000"/>
                </a:solidFill>
                <a:latin typeface="Times New Roman"/>
                <a:cs typeface="Times New Roman"/>
              </a:rPr>
              <a:t>21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«Гигиенические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97415" y="2959353"/>
            <a:ext cx="1885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9420" algn="l"/>
              </a:tabLst>
            </a:pPr>
            <a:r>
              <a:rPr sz="2400" spc="-10" dirty="0">
                <a:latin typeface="Times New Roman"/>
                <a:cs typeface="Times New Roman"/>
              </a:rPr>
              <a:t>нормативы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71470" y="2959353"/>
            <a:ext cx="16014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5080" indent="-12700">
              <a:lnSpc>
                <a:spcPct val="100000"/>
              </a:lnSpc>
              <a:spcBef>
                <a:spcPts val="100"/>
              </a:spcBef>
              <a:tabLst>
                <a:tab pos="441325" algn="l"/>
              </a:tabLst>
            </a:pPr>
            <a:r>
              <a:rPr sz="2400" spc="-50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нормами </a:t>
            </a:r>
            <a:r>
              <a:rPr sz="2400" spc="-50" dirty="0">
                <a:latin typeface="Times New Roman"/>
                <a:cs typeface="Times New Roman"/>
              </a:rPr>
              <a:t>к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2309" y="2959353"/>
            <a:ext cx="14986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правилами требования факторов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30704" y="3690937"/>
            <a:ext cx="7752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19200" algn="l"/>
                <a:tab pos="3086735" algn="l"/>
                <a:tab pos="5611495" algn="l"/>
              </a:tabLst>
            </a:pPr>
            <a:r>
              <a:rPr sz="2400" spc="-10" dirty="0">
                <a:latin typeface="Times New Roman"/>
                <a:cs typeface="Times New Roman"/>
              </a:rPr>
              <a:t>среды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обитания»,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утвержденными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постановлением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39770" y="3325241"/>
            <a:ext cx="89427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927860" algn="l"/>
                <a:tab pos="3886835" algn="l"/>
                <a:tab pos="4257675" algn="l"/>
                <a:tab pos="5151755" algn="l"/>
                <a:tab pos="7110730" algn="l"/>
                <a:tab pos="7768590" algn="l"/>
              </a:tabLst>
            </a:pPr>
            <a:r>
              <a:rPr sz="2400" spc="-10" dirty="0">
                <a:latin typeface="Times New Roman"/>
                <a:cs typeface="Times New Roman"/>
              </a:rPr>
              <a:t>обеспечению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безопасности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(или)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безвредности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для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человека</a:t>
            </a:r>
            <a:endParaRPr sz="2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Главного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2309" y="4057015"/>
            <a:ext cx="1098296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государственного</a:t>
            </a:r>
            <a:r>
              <a:rPr sz="2400" spc="3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санитарного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врача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Российской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Федерации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от</a:t>
            </a:r>
            <a:r>
              <a:rPr sz="2400" spc="3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28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января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2021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г.</a:t>
            </a:r>
            <a:endParaRPr sz="24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№28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(далее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Гигиенические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нормативы),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Санитарными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правилами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C00000"/>
                </a:solidFill>
                <a:latin typeface="Times New Roman"/>
                <a:cs typeface="Times New Roman"/>
              </a:rPr>
              <a:t>СП</a:t>
            </a:r>
            <a:r>
              <a:rPr sz="2400" b="1" u="sng" spc="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u="sng" spc="-10" dirty="0">
                <a:solidFill>
                  <a:srgbClr val="C00000"/>
                </a:solidFill>
                <a:latin typeface="Times New Roman"/>
                <a:cs typeface="Times New Roman"/>
              </a:rPr>
              <a:t>2.4.3648-</a:t>
            </a:r>
            <a:endParaRPr sz="2400" u="sng" dirty="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0000"/>
              </a:lnSpc>
            </a:pPr>
            <a:r>
              <a:rPr sz="2400" b="1" u="sng" dirty="0">
                <a:solidFill>
                  <a:srgbClr val="C00000"/>
                </a:solidFill>
                <a:latin typeface="Times New Roman"/>
                <a:cs typeface="Times New Roman"/>
              </a:rPr>
              <a:t>20</a:t>
            </a:r>
            <a:r>
              <a:rPr sz="2400" b="1" u="sng" spc="1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1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«Санитарно-</a:t>
            </a:r>
            <a:r>
              <a:rPr sz="2400" dirty="0">
                <a:latin typeface="Times New Roman"/>
                <a:cs typeface="Times New Roman"/>
              </a:rPr>
              <a:t>эпидемиологические</a:t>
            </a:r>
            <a:r>
              <a:rPr sz="2400" spc="1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требования</a:t>
            </a:r>
            <a:r>
              <a:rPr sz="2400" spc="1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к</a:t>
            </a:r>
            <a:r>
              <a:rPr sz="2400" spc="1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организациям</a:t>
            </a:r>
            <a:r>
              <a:rPr sz="2400" spc="1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воспитания</a:t>
            </a:r>
            <a:r>
              <a:rPr sz="2400" spc="175" dirty="0">
                <a:latin typeface="Times New Roman"/>
                <a:cs typeface="Times New Roman"/>
              </a:rPr>
              <a:t>  </a:t>
            </a:r>
            <a:r>
              <a:rPr sz="2400" spc="-50" dirty="0">
                <a:latin typeface="Times New Roman"/>
                <a:cs typeface="Times New Roman"/>
              </a:rPr>
              <a:t>и </a:t>
            </a:r>
            <a:r>
              <a:rPr sz="2400" dirty="0">
                <a:latin typeface="Times New Roman"/>
                <a:cs typeface="Times New Roman"/>
              </a:rPr>
              <a:t>обучения,</a:t>
            </a:r>
            <a:r>
              <a:rPr sz="2400" spc="65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отдыха</a:t>
            </a:r>
            <a:r>
              <a:rPr sz="2400" spc="66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66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оздоровления</a:t>
            </a:r>
            <a:r>
              <a:rPr sz="2400" spc="66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детей</a:t>
            </a:r>
            <a:r>
              <a:rPr sz="2400" spc="65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65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молодежи»,</a:t>
            </a:r>
            <a:r>
              <a:rPr sz="2400" spc="68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утвержденными </a:t>
            </a:r>
            <a:r>
              <a:rPr sz="2400" dirty="0">
                <a:latin typeface="Times New Roman"/>
                <a:cs typeface="Times New Roman"/>
              </a:rPr>
              <a:t>постановлением</a:t>
            </a:r>
            <a:r>
              <a:rPr sz="2400" spc="5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Главного</a:t>
            </a:r>
            <a:r>
              <a:rPr sz="2400" spc="5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государственного</a:t>
            </a:r>
            <a:r>
              <a:rPr sz="2400" spc="56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санитарного</a:t>
            </a:r>
            <a:r>
              <a:rPr sz="2400" spc="55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врача</a:t>
            </a:r>
            <a:r>
              <a:rPr sz="2400" spc="55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Российской </a:t>
            </a:r>
            <a:r>
              <a:rPr sz="2400" dirty="0">
                <a:latin typeface="Times New Roman"/>
                <a:cs typeface="Times New Roman"/>
              </a:rPr>
              <a:t>Федерации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от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28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сентября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2020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г.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28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337" y="1847850"/>
            <a:ext cx="4269105" cy="716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831339" algn="l"/>
                <a:tab pos="2153920" algn="l"/>
                <a:tab pos="4074795" algn="l"/>
              </a:tabLst>
            </a:pPr>
            <a:r>
              <a:rPr sz="2250" spc="-10" dirty="0">
                <a:latin typeface="Times New Roman"/>
                <a:cs typeface="Times New Roman"/>
              </a:rPr>
              <a:t>соответствии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-50" dirty="0">
                <a:latin typeface="Times New Roman"/>
                <a:cs typeface="Times New Roman"/>
              </a:rPr>
              <a:t>с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-10" dirty="0">
                <a:latin typeface="Times New Roman"/>
                <a:cs typeface="Times New Roman"/>
              </a:rPr>
              <a:t>требованиями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-50" dirty="0">
                <a:latin typeface="Times New Roman"/>
                <a:cs typeface="Times New Roman"/>
              </a:rPr>
              <a:t>к</a:t>
            </a: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1379220" algn="l"/>
                <a:tab pos="2141220" algn="l"/>
                <a:tab pos="3708400" algn="l"/>
              </a:tabLst>
            </a:pPr>
            <a:r>
              <a:rPr sz="2250" spc="-10" dirty="0">
                <a:latin typeface="Times New Roman"/>
                <a:cs typeface="Times New Roman"/>
              </a:rPr>
              <a:t>нагрузке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-25" dirty="0">
                <a:latin typeface="Times New Roman"/>
                <a:cs typeface="Times New Roman"/>
              </a:rPr>
              <a:t>при</a:t>
            </a:r>
            <a:r>
              <a:rPr sz="2250" dirty="0">
                <a:latin typeface="Times New Roman"/>
                <a:cs typeface="Times New Roman"/>
              </a:rPr>
              <a:t>	5-</a:t>
            </a:r>
            <a:r>
              <a:rPr sz="2250" spc="-10" dirty="0">
                <a:latin typeface="Times New Roman"/>
                <a:cs typeface="Times New Roman"/>
              </a:rPr>
              <a:t>дневной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-20" dirty="0">
                <a:latin typeface="Times New Roman"/>
                <a:cs typeface="Times New Roman"/>
              </a:rPr>
              <a:t>(или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11776" y="1847850"/>
            <a:ext cx="6772275" cy="716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52600" algn="l"/>
                <a:tab pos="4100195" algn="l"/>
                <a:tab pos="5410835" algn="l"/>
                <a:tab pos="5746115" algn="l"/>
              </a:tabLst>
            </a:pPr>
            <a:r>
              <a:rPr sz="2250" spc="-10" dirty="0">
                <a:latin typeface="Times New Roman"/>
                <a:cs typeface="Times New Roman"/>
              </a:rPr>
              <a:t>организации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-10" dirty="0">
                <a:latin typeface="Times New Roman"/>
                <a:cs typeface="Times New Roman"/>
              </a:rPr>
              <a:t>образовательного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-10" dirty="0">
                <a:latin typeface="Times New Roman"/>
                <a:cs typeface="Times New Roman"/>
              </a:rPr>
              <a:t>процесса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-50" dirty="0">
                <a:latin typeface="Times New Roman"/>
                <a:cs typeface="Times New Roman"/>
              </a:rPr>
              <a:t>к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-10" dirty="0">
                <a:latin typeface="Times New Roman"/>
                <a:cs typeface="Times New Roman"/>
              </a:rPr>
              <a:t>учебной</a:t>
            </a:r>
            <a:endParaRPr sz="2250">
              <a:latin typeface="Times New Roman"/>
              <a:cs typeface="Times New Roman"/>
            </a:endParaRPr>
          </a:p>
          <a:p>
            <a:pPr marL="169545">
              <a:lnSpc>
                <a:spcPct val="100000"/>
              </a:lnSpc>
              <a:spcBef>
                <a:spcPts val="20"/>
              </a:spcBef>
              <a:tabLst>
                <a:tab pos="1831339" algn="l"/>
                <a:tab pos="3157220" algn="l"/>
                <a:tab pos="4359275" algn="l"/>
              </a:tabLst>
            </a:pPr>
            <a:r>
              <a:rPr sz="2250" dirty="0">
                <a:latin typeface="Times New Roman"/>
                <a:cs typeface="Times New Roman"/>
              </a:rPr>
              <a:t>6-</a:t>
            </a:r>
            <a:r>
              <a:rPr sz="2250" spc="-10" dirty="0">
                <a:latin typeface="Times New Roman"/>
                <a:cs typeface="Times New Roman"/>
              </a:rPr>
              <a:t>дневной)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-10" dirty="0">
                <a:latin typeface="Times New Roman"/>
                <a:cs typeface="Times New Roman"/>
              </a:rPr>
              <a:t>учебной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-10" dirty="0">
                <a:latin typeface="Times New Roman"/>
                <a:cs typeface="Times New Roman"/>
              </a:rPr>
              <a:t>неделе,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предусмотренными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4337" y="2538983"/>
            <a:ext cx="1012190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Гигиеническими</a:t>
            </a:r>
            <a:r>
              <a:rPr sz="225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нормативами</a:t>
            </a:r>
            <a:r>
              <a:rPr sz="2250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2250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5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Санитарно-</a:t>
            </a:r>
            <a:r>
              <a:rPr sz="22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эпидемиологическими</a:t>
            </a:r>
            <a:r>
              <a:rPr sz="2250" u="sng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5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требованиями</a:t>
            </a:r>
            <a:r>
              <a:rPr sz="2250" spc="-10" dirty="0">
                <a:latin typeface="Times New Roman"/>
                <a:cs typeface="Times New Roman"/>
              </a:rPr>
              <a:t>.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4337" y="20256"/>
            <a:ext cx="11174095" cy="185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751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667510" algn="l"/>
                <a:tab pos="1668145" algn="l"/>
              </a:tabLst>
            </a:pPr>
            <a:r>
              <a:rPr sz="3200" b="1" dirty="0">
                <a:latin typeface="Times New Roman"/>
                <a:cs typeface="Times New Roman"/>
              </a:rPr>
              <a:t>Основные</a:t>
            </a:r>
            <a:r>
              <a:rPr sz="3200" b="1" spc="-9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отличия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обновленного</a:t>
            </a:r>
            <a:r>
              <a:rPr sz="3200" b="1" spc="-10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ФГОС</a:t>
            </a:r>
            <a:r>
              <a:rPr sz="3200" b="1" spc="-100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Times New Roman"/>
                <a:cs typeface="Times New Roman"/>
              </a:rPr>
              <a:t>НОО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375"/>
              </a:spcBef>
            </a:pPr>
            <a:r>
              <a:rPr sz="2250" dirty="0">
                <a:latin typeface="Times New Roman"/>
                <a:cs typeface="Times New Roman"/>
              </a:rPr>
              <a:t>32.1.</a:t>
            </a:r>
            <a:r>
              <a:rPr sz="2250" spc="-70" dirty="0">
                <a:latin typeface="Times New Roman"/>
                <a:cs typeface="Times New Roman"/>
              </a:rPr>
              <a:t> </a:t>
            </a:r>
            <a:r>
              <a:rPr sz="22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Учебный</a:t>
            </a:r>
            <a:r>
              <a:rPr sz="225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план</a:t>
            </a:r>
            <a:r>
              <a:rPr sz="2250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программы</a:t>
            </a:r>
            <a:r>
              <a:rPr sz="225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начального</a:t>
            </a:r>
            <a:r>
              <a:rPr sz="2250" u="sng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общего</a:t>
            </a:r>
            <a:r>
              <a:rPr sz="225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5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образования</a:t>
            </a:r>
            <a:r>
              <a:rPr sz="2250" spc="-10" dirty="0">
                <a:latin typeface="Times New Roman"/>
                <a:cs typeface="Times New Roman"/>
              </a:rPr>
              <a:t>…</a:t>
            </a: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1071245" algn="l"/>
                <a:tab pos="1993900" algn="l"/>
                <a:tab pos="3574415" algn="l"/>
                <a:tab pos="4630420" algn="l"/>
                <a:tab pos="6490335" algn="l"/>
                <a:tab pos="6911975" algn="l"/>
                <a:tab pos="7954009" algn="l"/>
                <a:tab pos="9185910" algn="l"/>
                <a:tab pos="9884410" algn="l"/>
                <a:tab pos="10356850" algn="l"/>
              </a:tabLst>
            </a:pPr>
            <a:r>
              <a:rPr sz="2250" spc="-10" dirty="0">
                <a:latin typeface="Times New Roman"/>
                <a:cs typeface="Times New Roman"/>
              </a:rPr>
              <a:t>Общий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-20" dirty="0">
                <a:latin typeface="Times New Roman"/>
                <a:cs typeface="Times New Roman"/>
              </a:rPr>
              <a:t>объем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-10" dirty="0">
                <a:latin typeface="Times New Roman"/>
                <a:cs typeface="Times New Roman"/>
              </a:rPr>
              <a:t>аудиторной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-10" dirty="0">
                <a:latin typeface="Times New Roman"/>
                <a:cs typeface="Times New Roman"/>
              </a:rPr>
              <a:t>работы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-10" dirty="0">
                <a:latin typeface="Times New Roman"/>
                <a:cs typeface="Times New Roman"/>
              </a:rPr>
              <a:t>обучающихся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-25" dirty="0">
                <a:latin typeface="Times New Roman"/>
                <a:cs typeface="Times New Roman"/>
              </a:rPr>
              <a:t>за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-10" dirty="0">
                <a:latin typeface="Times New Roman"/>
                <a:cs typeface="Times New Roman"/>
              </a:rPr>
              <a:t>четыре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-10" dirty="0">
                <a:latin typeface="Times New Roman"/>
                <a:cs typeface="Times New Roman"/>
              </a:rPr>
              <a:t>учебных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-20" dirty="0">
                <a:latin typeface="Times New Roman"/>
                <a:cs typeface="Times New Roman"/>
              </a:rPr>
              <a:t>года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не</a:t>
            </a:r>
            <a:r>
              <a:rPr sz="225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25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может</a:t>
            </a: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1600200" algn="l"/>
                <a:tab pos="2484120" algn="l"/>
                <a:tab pos="3203575" algn="l"/>
                <a:tab pos="5316855" algn="l"/>
                <a:tab pos="6182995" algn="l"/>
                <a:tab pos="6488430" algn="l"/>
                <a:tab pos="7321550" algn="l"/>
                <a:tab pos="8042909" algn="l"/>
                <a:tab pos="10159365" algn="l"/>
                <a:tab pos="11025505" algn="l"/>
              </a:tabLst>
            </a:pPr>
            <a:r>
              <a:rPr sz="225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составлять</a:t>
            </a:r>
            <a:r>
              <a:rPr sz="225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25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менее</a:t>
            </a:r>
            <a:r>
              <a:rPr sz="225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25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2954</a:t>
            </a:r>
            <a:r>
              <a:rPr sz="225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25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академических</a:t>
            </a:r>
            <a:r>
              <a:rPr sz="225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25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часов</a:t>
            </a:r>
            <a:r>
              <a:rPr sz="225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25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225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25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более</a:t>
            </a:r>
            <a:r>
              <a:rPr sz="225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25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3190</a:t>
            </a:r>
            <a:r>
              <a:rPr sz="225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25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академических</a:t>
            </a:r>
            <a:r>
              <a:rPr sz="225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25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часов</a:t>
            </a:r>
            <a:r>
              <a:rPr sz="225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250" spc="-50" dirty="0">
                <a:latin typeface="Times New Roman"/>
                <a:cs typeface="Times New Roman"/>
              </a:rPr>
              <a:t>в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4337" y="3230245"/>
            <a:ext cx="9815195" cy="715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0"/>
              </a:spcBef>
              <a:tabLst>
                <a:tab pos="403225" algn="l"/>
                <a:tab pos="1144905" algn="l"/>
                <a:tab pos="1303020" algn="l"/>
                <a:tab pos="3037840" algn="l"/>
                <a:tab pos="3198495" algn="l"/>
                <a:tab pos="5197475" algn="l"/>
                <a:tab pos="5319395" algn="l"/>
                <a:tab pos="7197090" algn="l"/>
                <a:tab pos="7733030" algn="l"/>
                <a:tab pos="9076690" algn="l"/>
                <a:tab pos="9467850" algn="l"/>
              </a:tabLst>
            </a:pPr>
            <a:r>
              <a:rPr sz="2250" spc="-50" dirty="0">
                <a:latin typeface="Times New Roman"/>
                <a:cs typeface="Times New Roman"/>
              </a:rPr>
              <a:t>В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-10" dirty="0">
                <a:latin typeface="Times New Roman"/>
                <a:cs typeface="Times New Roman"/>
              </a:rPr>
              <a:t>целях</a:t>
            </a:r>
            <a:r>
              <a:rPr sz="2250" dirty="0">
                <a:latin typeface="Times New Roman"/>
                <a:cs typeface="Times New Roman"/>
              </a:rPr>
              <a:t>		</a:t>
            </a:r>
            <a:r>
              <a:rPr sz="2250" spc="-10" dirty="0">
                <a:latin typeface="Times New Roman"/>
                <a:cs typeface="Times New Roman"/>
              </a:rPr>
              <a:t>обеспечения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-10" dirty="0">
                <a:latin typeface="Times New Roman"/>
                <a:cs typeface="Times New Roman"/>
              </a:rPr>
              <a:t>индивидуальных</a:t>
            </a:r>
            <a:r>
              <a:rPr sz="2250" dirty="0">
                <a:latin typeface="Times New Roman"/>
                <a:cs typeface="Times New Roman"/>
              </a:rPr>
              <a:t>		</a:t>
            </a:r>
            <a:r>
              <a:rPr sz="2250" spc="-10" dirty="0">
                <a:latin typeface="Times New Roman"/>
                <a:cs typeface="Times New Roman"/>
              </a:rPr>
              <a:t>потребностей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-10" dirty="0">
                <a:latin typeface="Times New Roman"/>
                <a:cs typeface="Times New Roman"/>
              </a:rPr>
              <a:t>обучающихся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b="1" spc="-10" dirty="0">
                <a:latin typeface="Times New Roman"/>
                <a:cs typeface="Times New Roman"/>
              </a:rPr>
              <a:t>часть плана,</a:t>
            </a:r>
            <a:r>
              <a:rPr sz="2250" b="1" dirty="0">
                <a:latin typeface="Times New Roman"/>
                <a:cs typeface="Times New Roman"/>
              </a:rPr>
              <a:t>	</a:t>
            </a:r>
            <a:r>
              <a:rPr sz="2250" b="1" spc="-10" dirty="0">
                <a:latin typeface="Times New Roman"/>
                <a:cs typeface="Times New Roman"/>
              </a:rPr>
              <a:t>формируемая</a:t>
            </a:r>
            <a:r>
              <a:rPr sz="2250" b="1" dirty="0">
                <a:latin typeface="Times New Roman"/>
                <a:cs typeface="Times New Roman"/>
              </a:rPr>
              <a:t>		</a:t>
            </a:r>
            <a:r>
              <a:rPr sz="2250" b="1" spc="-10" dirty="0">
                <a:latin typeface="Times New Roman"/>
                <a:cs typeface="Times New Roman"/>
              </a:rPr>
              <a:t>участниками</a:t>
            </a:r>
            <a:r>
              <a:rPr sz="2250" b="1" dirty="0">
                <a:latin typeface="Times New Roman"/>
                <a:cs typeface="Times New Roman"/>
              </a:rPr>
              <a:t>	</a:t>
            </a:r>
            <a:r>
              <a:rPr sz="2250" b="1" spc="-10" dirty="0">
                <a:latin typeface="Times New Roman"/>
                <a:cs typeface="Times New Roman"/>
              </a:rPr>
              <a:t>образовательных</a:t>
            </a:r>
            <a:r>
              <a:rPr sz="2250" b="1" dirty="0">
                <a:latin typeface="Times New Roman"/>
                <a:cs typeface="Times New Roman"/>
              </a:rPr>
              <a:t>	</a:t>
            </a:r>
            <a:r>
              <a:rPr sz="2250" b="1" spc="-10" dirty="0">
                <a:latin typeface="Times New Roman"/>
                <a:cs typeface="Times New Roman"/>
              </a:rPr>
              <a:t>отношений</a:t>
            </a:r>
            <a:r>
              <a:rPr sz="2250" b="1" dirty="0">
                <a:latin typeface="Times New Roman"/>
                <a:cs typeface="Times New Roman"/>
              </a:rPr>
              <a:t>	</a:t>
            </a:r>
            <a:r>
              <a:rPr sz="2250" b="1" spc="-25" dirty="0">
                <a:latin typeface="Times New Roman"/>
                <a:cs typeface="Times New Roman"/>
              </a:rPr>
              <a:t>из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06126" y="3230245"/>
            <a:ext cx="1181735" cy="715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0640" marR="5080" indent="-27940">
              <a:lnSpc>
                <a:spcPct val="100699"/>
              </a:lnSpc>
              <a:spcBef>
                <a:spcPts val="90"/>
              </a:spcBef>
            </a:pPr>
            <a:r>
              <a:rPr sz="2250" b="1" spc="-10" dirty="0">
                <a:latin typeface="Times New Roman"/>
                <a:cs typeface="Times New Roman"/>
              </a:rPr>
              <a:t>учебного перечня,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4337" y="3921378"/>
            <a:ext cx="11172190" cy="20980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0800"/>
              </a:lnSpc>
              <a:spcBef>
                <a:spcPts val="85"/>
              </a:spcBef>
            </a:pPr>
            <a:r>
              <a:rPr sz="2250" b="1" dirty="0">
                <a:latin typeface="Times New Roman"/>
                <a:cs typeface="Times New Roman"/>
              </a:rPr>
              <a:t>предлагаемого</a:t>
            </a:r>
            <a:r>
              <a:rPr sz="2250" b="1" spc="5" dirty="0">
                <a:latin typeface="Times New Roman"/>
                <a:cs typeface="Times New Roman"/>
              </a:rPr>
              <a:t> </a:t>
            </a:r>
            <a:r>
              <a:rPr sz="2250" b="1" dirty="0">
                <a:latin typeface="Times New Roman"/>
                <a:cs typeface="Times New Roman"/>
              </a:rPr>
              <a:t>Организацией</a:t>
            </a:r>
            <a:r>
              <a:rPr sz="2250" dirty="0">
                <a:latin typeface="Times New Roman"/>
                <a:cs typeface="Times New Roman"/>
              </a:rPr>
              <a:t>,</a:t>
            </a:r>
            <a:r>
              <a:rPr sz="2250" spc="-1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включает</a:t>
            </a:r>
            <a:r>
              <a:rPr sz="2250" spc="-1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учебные предметы,</a:t>
            </a:r>
            <a:r>
              <a:rPr sz="2250" spc="15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учебные</a:t>
            </a:r>
            <a:r>
              <a:rPr sz="2250" spc="2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курсы</a:t>
            </a:r>
            <a:r>
              <a:rPr sz="2250" spc="-5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(в</a:t>
            </a:r>
            <a:r>
              <a:rPr sz="2250" spc="1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том</a:t>
            </a:r>
            <a:r>
              <a:rPr sz="2250" spc="5" dirty="0">
                <a:latin typeface="Times New Roman"/>
                <a:cs typeface="Times New Roman"/>
              </a:rPr>
              <a:t> </a:t>
            </a:r>
            <a:r>
              <a:rPr sz="2250" spc="-10" dirty="0">
                <a:latin typeface="Times New Roman"/>
                <a:cs typeface="Times New Roman"/>
              </a:rPr>
              <a:t>числе </a:t>
            </a:r>
            <a:r>
              <a:rPr sz="2250" dirty="0">
                <a:latin typeface="Times New Roman"/>
                <a:cs typeface="Times New Roman"/>
              </a:rPr>
              <a:t>внеурочной</a:t>
            </a:r>
            <a:r>
              <a:rPr sz="2250" spc="540" dirty="0">
                <a:latin typeface="Times New Roman"/>
                <a:cs typeface="Times New Roman"/>
              </a:rPr>
              <a:t>  </a:t>
            </a:r>
            <a:r>
              <a:rPr sz="2250" dirty="0">
                <a:latin typeface="Times New Roman"/>
                <a:cs typeface="Times New Roman"/>
              </a:rPr>
              <a:t>деятельности),</a:t>
            </a:r>
            <a:r>
              <a:rPr sz="2250" spc="535" dirty="0">
                <a:latin typeface="Times New Roman"/>
                <a:cs typeface="Times New Roman"/>
              </a:rPr>
              <a:t>  </a:t>
            </a:r>
            <a:r>
              <a:rPr sz="2250" dirty="0">
                <a:latin typeface="Times New Roman"/>
                <a:cs typeface="Times New Roman"/>
              </a:rPr>
              <a:t>учебные</a:t>
            </a:r>
            <a:r>
              <a:rPr sz="2250" spc="545" dirty="0">
                <a:latin typeface="Times New Roman"/>
                <a:cs typeface="Times New Roman"/>
              </a:rPr>
              <a:t>  </a:t>
            </a:r>
            <a:r>
              <a:rPr sz="2250" dirty="0">
                <a:latin typeface="Times New Roman"/>
                <a:cs typeface="Times New Roman"/>
              </a:rPr>
              <a:t>модули</a:t>
            </a:r>
            <a:r>
              <a:rPr sz="2250" spc="530" dirty="0">
                <a:latin typeface="Times New Roman"/>
                <a:cs typeface="Times New Roman"/>
              </a:rPr>
              <a:t>  </a:t>
            </a:r>
            <a:r>
              <a:rPr sz="2250" b="1" dirty="0">
                <a:solidFill>
                  <a:srgbClr val="FF0000"/>
                </a:solidFill>
                <a:latin typeface="Times New Roman"/>
                <a:cs typeface="Times New Roman"/>
              </a:rPr>
              <a:t>по</a:t>
            </a:r>
            <a:r>
              <a:rPr sz="2250" b="1" spc="55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250" b="1" dirty="0">
                <a:solidFill>
                  <a:srgbClr val="FF0000"/>
                </a:solidFill>
                <a:latin typeface="Times New Roman"/>
                <a:cs typeface="Times New Roman"/>
              </a:rPr>
              <a:t>выбору</a:t>
            </a:r>
            <a:r>
              <a:rPr sz="2250" b="1" spc="54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250" b="1" dirty="0">
                <a:solidFill>
                  <a:srgbClr val="FF0000"/>
                </a:solidFill>
                <a:latin typeface="Times New Roman"/>
                <a:cs typeface="Times New Roman"/>
              </a:rPr>
              <a:t>родителей</a:t>
            </a:r>
            <a:r>
              <a:rPr sz="2250" b="1" spc="53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25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(законных </a:t>
            </a:r>
            <a:r>
              <a:rPr sz="2250" b="1" dirty="0">
                <a:solidFill>
                  <a:srgbClr val="FF0000"/>
                </a:solidFill>
                <a:latin typeface="Times New Roman"/>
                <a:cs typeface="Times New Roman"/>
              </a:rPr>
              <a:t>представителей)</a:t>
            </a:r>
            <a:r>
              <a:rPr sz="2250" b="1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несовершеннолетних</a:t>
            </a:r>
            <a:r>
              <a:rPr sz="2250" spc="114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обучающихся,</a:t>
            </a:r>
            <a:r>
              <a:rPr sz="2250" spc="95" dirty="0"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250" b="1" spc="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0000"/>
                </a:solidFill>
                <a:latin typeface="Times New Roman"/>
                <a:cs typeface="Times New Roman"/>
              </a:rPr>
              <a:t>том</a:t>
            </a:r>
            <a:r>
              <a:rPr sz="2250" b="1" spc="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0000"/>
                </a:solidFill>
                <a:latin typeface="Times New Roman"/>
                <a:cs typeface="Times New Roman"/>
              </a:rPr>
              <a:t>числе</a:t>
            </a:r>
            <a:r>
              <a:rPr sz="2250" b="1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5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предусматривающие </a:t>
            </a:r>
            <a:r>
              <a:rPr sz="2250" b="1" dirty="0">
                <a:solidFill>
                  <a:srgbClr val="FF0000"/>
                </a:solidFill>
                <a:latin typeface="Times New Roman"/>
                <a:cs typeface="Times New Roman"/>
              </a:rPr>
              <a:t>углубленное</a:t>
            </a:r>
            <a:r>
              <a:rPr sz="2250" b="1" spc="35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250" b="1" dirty="0">
                <a:solidFill>
                  <a:srgbClr val="FF0000"/>
                </a:solidFill>
                <a:latin typeface="Times New Roman"/>
                <a:cs typeface="Times New Roman"/>
              </a:rPr>
              <a:t>изучение</a:t>
            </a:r>
            <a:r>
              <a:rPr sz="2250" b="1" spc="35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250" b="1" dirty="0">
                <a:solidFill>
                  <a:srgbClr val="FF0000"/>
                </a:solidFill>
                <a:latin typeface="Times New Roman"/>
                <a:cs typeface="Times New Roman"/>
              </a:rPr>
              <a:t>учебных</a:t>
            </a:r>
            <a:r>
              <a:rPr sz="2250" b="1" spc="35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250" b="1" dirty="0">
                <a:solidFill>
                  <a:srgbClr val="FF0000"/>
                </a:solidFill>
                <a:latin typeface="Times New Roman"/>
                <a:cs typeface="Times New Roman"/>
              </a:rPr>
              <a:t>предметов</a:t>
            </a:r>
            <a:r>
              <a:rPr sz="2250" dirty="0">
                <a:latin typeface="Times New Roman"/>
                <a:cs typeface="Times New Roman"/>
              </a:rPr>
              <a:t>,</a:t>
            </a:r>
            <a:r>
              <a:rPr sz="2250" spc="350" dirty="0">
                <a:latin typeface="Times New Roman"/>
                <a:cs typeface="Times New Roman"/>
              </a:rPr>
              <a:t>  </a:t>
            </a:r>
            <a:r>
              <a:rPr sz="2250" dirty="0">
                <a:latin typeface="Times New Roman"/>
                <a:cs typeface="Times New Roman"/>
              </a:rPr>
              <a:t>с</a:t>
            </a:r>
            <a:r>
              <a:rPr sz="2250" spc="355" dirty="0">
                <a:latin typeface="Times New Roman"/>
                <a:cs typeface="Times New Roman"/>
              </a:rPr>
              <a:t>  </a:t>
            </a:r>
            <a:r>
              <a:rPr sz="2250" dirty="0">
                <a:latin typeface="Times New Roman"/>
                <a:cs typeface="Times New Roman"/>
              </a:rPr>
              <a:t>целью</a:t>
            </a:r>
            <a:r>
              <a:rPr sz="2250" spc="355" dirty="0">
                <a:latin typeface="Times New Roman"/>
                <a:cs typeface="Times New Roman"/>
              </a:rPr>
              <a:t>  </a:t>
            </a:r>
            <a:r>
              <a:rPr sz="2250" dirty="0">
                <a:latin typeface="Times New Roman"/>
                <a:cs typeface="Times New Roman"/>
              </a:rPr>
              <a:t>удовлетворения</a:t>
            </a:r>
            <a:r>
              <a:rPr sz="2250" spc="365" dirty="0">
                <a:latin typeface="Times New Roman"/>
                <a:cs typeface="Times New Roman"/>
              </a:rPr>
              <a:t>  </a:t>
            </a:r>
            <a:r>
              <a:rPr sz="2250" spc="-10" dirty="0">
                <a:latin typeface="Times New Roman"/>
                <a:cs typeface="Times New Roman"/>
              </a:rPr>
              <a:t>различных </a:t>
            </a:r>
            <a:r>
              <a:rPr sz="2250" dirty="0">
                <a:latin typeface="Times New Roman"/>
                <a:cs typeface="Times New Roman"/>
              </a:rPr>
              <a:t>интересов</a:t>
            </a:r>
            <a:r>
              <a:rPr sz="2250" spc="37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обучающихся,</a:t>
            </a:r>
            <a:r>
              <a:rPr sz="2250" spc="38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потребностей</a:t>
            </a:r>
            <a:r>
              <a:rPr sz="2250" spc="37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в</a:t>
            </a:r>
            <a:r>
              <a:rPr sz="2250" spc="365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физическом</a:t>
            </a:r>
            <a:r>
              <a:rPr sz="2250" spc="39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развитии</a:t>
            </a:r>
            <a:r>
              <a:rPr sz="2250" spc="365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и</a:t>
            </a:r>
            <a:r>
              <a:rPr sz="2250" spc="365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совершенствовании,</a:t>
            </a:r>
            <a:r>
              <a:rPr sz="2250" spc="400" dirty="0">
                <a:latin typeface="Times New Roman"/>
                <a:cs typeface="Times New Roman"/>
              </a:rPr>
              <a:t> </a:t>
            </a:r>
            <a:r>
              <a:rPr sz="2250" spc="-50" dirty="0">
                <a:latin typeface="Times New Roman"/>
                <a:cs typeface="Times New Roman"/>
              </a:rPr>
              <a:t>а </a:t>
            </a:r>
            <a:r>
              <a:rPr sz="2250" dirty="0">
                <a:latin typeface="Times New Roman"/>
                <a:cs typeface="Times New Roman"/>
              </a:rPr>
              <a:t>также</a:t>
            </a:r>
            <a:r>
              <a:rPr sz="2250" spc="-65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учитывающие</a:t>
            </a:r>
            <a:r>
              <a:rPr sz="2250" spc="-35" dirty="0">
                <a:latin typeface="Times New Roman"/>
                <a:cs typeface="Times New Roman"/>
              </a:rPr>
              <a:t> </a:t>
            </a:r>
            <a:r>
              <a:rPr sz="2250" spc="-10" dirty="0">
                <a:latin typeface="Times New Roman"/>
                <a:cs typeface="Times New Roman"/>
              </a:rPr>
              <a:t>этнокультурные</a:t>
            </a:r>
            <a:r>
              <a:rPr sz="2250" spc="-15" dirty="0">
                <a:latin typeface="Times New Roman"/>
                <a:cs typeface="Times New Roman"/>
              </a:rPr>
              <a:t> </a:t>
            </a:r>
            <a:r>
              <a:rPr sz="2250" spc="-10" dirty="0">
                <a:latin typeface="Times New Roman"/>
                <a:cs typeface="Times New Roman"/>
              </a:rPr>
              <a:t>интересы.</a:t>
            </a:r>
            <a:endParaRPr sz="2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222" y="1033779"/>
            <a:ext cx="9538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0800" algn="l"/>
                <a:tab pos="2395855" algn="l"/>
                <a:tab pos="2799715" algn="l"/>
                <a:tab pos="3998595" algn="l"/>
                <a:tab pos="5880735" algn="l"/>
                <a:tab pos="6389370" algn="l"/>
                <a:tab pos="7354570" algn="l"/>
                <a:tab pos="8479790" algn="l"/>
              </a:tabLst>
            </a:pPr>
            <a:r>
              <a:rPr sz="2400" b="1" spc="-10" dirty="0">
                <a:solidFill>
                  <a:srgbClr val="150DB3"/>
                </a:solidFill>
                <a:latin typeface="Times New Roman"/>
                <a:cs typeface="Times New Roman"/>
              </a:rPr>
              <a:t>родного</a:t>
            </a:r>
            <a:r>
              <a:rPr sz="2400" b="1" dirty="0">
                <a:solidFill>
                  <a:srgbClr val="150DB3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150DB3"/>
                </a:solidFill>
                <a:latin typeface="Times New Roman"/>
                <a:cs typeface="Times New Roman"/>
              </a:rPr>
              <a:t>языка</a:t>
            </a:r>
            <a:r>
              <a:rPr sz="2400" b="1" dirty="0">
                <a:solidFill>
                  <a:srgbClr val="150DB3"/>
                </a:solidFill>
                <a:latin typeface="Times New Roman"/>
                <a:cs typeface="Times New Roman"/>
              </a:rPr>
              <a:t>	</a:t>
            </a:r>
            <a:r>
              <a:rPr sz="2400" b="1" spc="-50" dirty="0">
                <a:solidFill>
                  <a:srgbClr val="150DB3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150DB3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150DB3"/>
                </a:solidFill>
                <a:latin typeface="Times New Roman"/>
                <a:cs typeface="Times New Roman"/>
              </a:rPr>
              <a:t>родной</a:t>
            </a:r>
            <a:r>
              <a:rPr sz="2400" b="1" dirty="0">
                <a:solidFill>
                  <a:srgbClr val="150DB3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150DB3"/>
                </a:solidFill>
                <a:latin typeface="Times New Roman"/>
                <a:cs typeface="Times New Roman"/>
              </a:rPr>
              <a:t>литературы</a:t>
            </a:r>
            <a:r>
              <a:rPr sz="2400" b="1" dirty="0">
                <a:solidFill>
                  <a:srgbClr val="150DB3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из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числа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языков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народов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222" y="1399603"/>
            <a:ext cx="95142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80"/>
              </a:lnSpc>
              <a:spcBef>
                <a:spcPts val="100"/>
              </a:spcBef>
              <a:tabLst>
                <a:tab pos="1991360" algn="l"/>
                <a:tab pos="4671695" algn="l"/>
                <a:tab pos="6033770" algn="l"/>
                <a:tab pos="7849870" algn="l"/>
              </a:tabLst>
            </a:pPr>
            <a:r>
              <a:rPr sz="2400" spc="-10" dirty="0">
                <a:latin typeface="Times New Roman"/>
                <a:cs typeface="Times New Roman"/>
              </a:rPr>
              <a:t>Федерации,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государственных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языков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республик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Российской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342515" algn="l"/>
                <a:tab pos="3126740" algn="l"/>
                <a:tab pos="4590415" algn="l"/>
                <a:tab pos="6777990" algn="l"/>
                <a:tab pos="8746490" algn="l"/>
                <a:tab pos="9173845" algn="l"/>
              </a:tabLst>
            </a:pPr>
            <a:r>
              <a:rPr sz="2400" spc="-10" dirty="0">
                <a:latin typeface="Times New Roman"/>
                <a:cs typeface="Times New Roman"/>
              </a:rPr>
              <a:t>осуществляется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при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наличии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возможностей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Организации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по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50551" y="1033779"/>
            <a:ext cx="15278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 marR="5080" indent="-10160" algn="just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Российской </a:t>
            </a:r>
            <a:r>
              <a:rPr sz="2400" spc="-10" dirty="0">
                <a:latin typeface="Times New Roman"/>
                <a:cs typeface="Times New Roman"/>
              </a:rPr>
              <a:t>Федерации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заявлению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222" y="2131440"/>
            <a:ext cx="11266805" cy="7668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родителей</a:t>
            </a:r>
            <a:r>
              <a:rPr sz="24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(законных</a:t>
            </a:r>
            <a:r>
              <a:rPr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представителей)</a:t>
            </a:r>
            <a:r>
              <a:rPr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несовершеннолетних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обучающихся.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222" y="14322"/>
            <a:ext cx="11267440" cy="104521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659889" indent="-343535">
              <a:lnSpc>
                <a:spcPct val="100000"/>
              </a:lnSpc>
              <a:spcBef>
                <a:spcPts val="844"/>
              </a:spcBef>
              <a:buFont typeface="Arial"/>
              <a:buChar char="•"/>
              <a:tabLst>
                <a:tab pos="1659889" algn="l"/>
                <a:tab pos="1660525" algn="l"/>
              </a:tabLst>
            </a:pPr>
            <a:r>
              <a:rPr sz="3200" b="1" dirty="0" err="1" smtClean="0">
                <a:latin typeface="Times New Roman"/>
                <a:cs typeface="Times New Roman"/>
              </a:rPr>
              <a:t>Основные</a:t>
            </a:r>
            <a:r>
              <a:rPr sz="3200" b="1" spc="-80" dirty="0" smtClean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отличия</a:t>
            </a:r>
            <a:r>
              <a:rPr sz="3200" b="1" spc="-7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обновленного</a:t>
            </a:r>
            <a:r>
              <a:rPr sz="3200" b="1" spc="-9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ФГОС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Times New Roman"/>
                <a:cs typeface="Times New Roman"/>
              </a:rPr>
              <a:t>НОО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Организаций,</a:t>
            </a:r>
            <a:r>
              <a:rPr sz="2400" spc="3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которых</a:t>
            </a:r>
            <a:r>
              <a:rPr sz="2400" spc="2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языком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образования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является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русский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язык,</a:t>
            </a:r>
            <a:r>
              <a:rPr sz="2400" spc="29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50DB3"/>
                </a:solidFill>
                <a:latin typeface="Times New Roman"/>
                <a:cs typeface="Times New Roman"/>
              </a:rPr>
              <a:t>изучение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29065" y="2613707"/>
            <a:ext cx="2722165" cy="10634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7830" y="0"/>
            <a:ext cx="10731500" cy="637476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727835" indent="-34353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727200" algn="l"/>
                <a:tab pos="1727835" algn="l"/>
              </a:tabLst>
            </a:pPr>
            <a:r>
              <a:rPr sz="3200" b="1" dirty="0">
                <a:latin typeface="Times New Roman"/>
                <a:cs typeface="Times New Roman"/>
              </a:rPr>
              <a:t>Основные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отличия</a:t>
            </a:r>
            <a:r>
              <a:rPr sz="3200" b="1" spc="-7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обновленного</a:t>
            </a:r>
            <a:r>
              <a:rPr sz="3200" b="1" spc="-9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ФГОС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Times New Roman"/>
                <a:cs typeface="Times New Roman"/>
              </a:rPr>
              <a:t>НОО</a:t>
            </a:r>
            <a:endParaRPr sz="3200">
              <a:latin typeface="Times New Roman"/>
              <a:cs typeface="Times New Roman"/>
            </a:endParaRPr>
          </a:p>
          <a:p>
            <a:pPr marL="40005" marR="1566545">
              <a:lnSpc>
                <a:spcPct val="100000"/>
              </a:lnSpc>
              <a:spcBef>
                <a:spcPts val="735"/>
              </a:spcBef>
              <a:buAutoNum type="arabicPeriod" startAt="29"/>
              <a:tabLst>
                <a:tab pos="497840" algn="l"/>
              </a:tabLst>
            </a:pP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Программа</a:t>
            </a:r>
            <a:r>
              <a:rPr sz="24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начального</a:t>
            </a:r>
            <a:r>
              <a:rPr sz="24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общего</a:t>
            </a:r>
            <a:r>
              <a:rPr sz="24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образования</a:t>
            </a:r>
            <a:r>
              <a:rPr sz="24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включает</a:t>
            </a:r>
            <a:r>
              <a:rPr sz="2400" spc="-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три</a:t>
            </a:r>
            <a:r>
              <a:rPr sz="24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раздела: целевой;</a:t>
            </a:r>
            <a:endParaRPr sz="2400">
              <a:latin typeface="Times New Roman"/>
              <a:cs typeface="Times New Roman"/>
            </a:endParaRPr>
          </a:p>
          <a:p>
            <a:pPr marL="40005">
              <a:lnSpc>
                <a:spcPct val="100000"/>
              </a:lnSpc>
            </a:pP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содержательный;</a:t>
            </a:r>
            <a:endParaRPr sz="2400">
              <a:latin typeface="Times New Roman"/>
              <a:cs typeface="Times New Roman"/>
            </a:endParaRPr>
          </a:p>
          <a:p>
            <a:pPr marL="40005">
              <a:lnSpc>
                <a:spcPct val="100000"/>
              </a:lnSpc>
            </a:pP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организационный.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620"/>
              </a:spcBef>
              <a:buAutoNum type="arabicPeriod" startAt="30"/>
              <a:tabLst>
                <a:tab pos="469900" algn="l"/>
              </a:tabLst>
            </a:pP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…</a:t>
            </a:r>
            <a:r>
              <a:rPr sz="2400" spc="-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33"/>
                </a:solidFill>
                <a:latin typeface="Times New Roman"/>
                <a:cs typeface="Times New Roman"/>
              </a:rPr>
              <a:t>Целевой</a:t>
            </a:r>
            <a:r>
              <a:rPr sz="2400" b="1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33"/>
                </a:solidFill>
                <a:latin typeface="Times New Roman"/>
                <a:cs typeface="Times New Roman"/>
              </a:rPr>
              <a:t>раздел</a:t>
            </a:r>
            <a:r>
              <a:rPr sz="24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должен</a:t>
            </a:r>
            <a:r>
              <a:rPr sz="24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включать: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пояснительную</a:t>
            </a:r>
            <a:r>
              <a:rPr sz="24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записку;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планируемые</a:t>
            </a:r>
            <a:r>
              <a:rPr sz="24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33333"/>
                </a:solidFill>
                <a:latin typeface="Times New Roman"/>
                <a:cs typeface="Times New Roman"/>
              </a:rPr>
              <a:t>результаты</a:t>
            </a:r>
            <a:r>
              <a:rPr sz="24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освоения</a:t>
            </a:r>
            <a:r>
              <a:rPr sz="2400" spc="-7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обучающимися</a:t>
            </a:r>
            <a:r>
              <a:rPr sz="24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программы</a:t>
            </a:r>
            <a:r>
              <a:rPr sz="2400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начального</a:t>
            </a:r>
            <a:r>
              <a:rPr sz="2400" spc="-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общего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образования;</a:t>
            </a:r>
            <a:endParaRPr sz="2400">
              <a:latin typeface="Times New Roman"/>
              <a:cs typeface="Times New Roman"/>
            </a:endParaRPr>
          </a:p>
          <a:p>
            <a:pPr marL="12700" marR="784225">
              <a:lnSpc>
                <a:spcPct val="100000"/>
              </a:lnSpc>
            </a:pP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систему</a:t>
            </a:r>
            <a:r>
              <a:rPr sz="24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оценки</a:t>
            </a:r>
            <a:r>
              <a:rPr sz="2400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достижения</a:t>
            </a: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планируемых</a:t>
            </a:r>
            <a:r>
              <a:rPr sz="24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333333"/>
                </a:solidFill>
                <a:latin typeface="Times New Roman"/>
                <a:cs typeface="Times New Roman"/>
              </a:rPr>
              <a:t>результатов</a:t>
            </a:r>
            <a:r>
              <a:rPr sz="2400" spc="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освоения</a:t>
            </a:r>
            <a:r>
              <a:rPr sz="24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программы начального</a:t>
            </a:r>
            <a:r>
              <a:rPr sz="2400" spc="-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33"/>
                </a:solidFill>
                <a:latin typeface="Times New Roman"/>
                <a:cs typeface="Times New Roman"/>
              </a:rPr>
              <a:t>общего</a:t>
            </a:r>
            <a:r>
              <a:rPr sz="2400"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Times New Roman"/>
                <a:cs typeface="Times New Roman"/>
              </a:rPr>
              <a:t>образования.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605"/>
              </a:spcBef>
              <a:buFont typeface="Times New Roman"/>
              <a:buAutoNum type="arabicPeriod" startAt="31"/>
              <a:tabLst>
                <a:tab pos="46990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Содержательный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раздел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программы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…: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рабочие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программы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учебных предметов,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учебных курсов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(в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том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числе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внеурочной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деятельности),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учебных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модулей;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программу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формирования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универсальных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учебных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действий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обучающихся;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рабочую</a:t>
            </a:r>
            <a:r>
              <a:rPr sz="24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программу</a:t>
            </a:r>
            <a:r>
              <a:rPr sz="24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воспитания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57760" y="4654930"/>
            <a:ext cx="3645130" cy="16260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222" y="0"/>
            <a:ext cx="10313670" cy="4929505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1807210" indent="-343535">
              <a:lnSpc>
                <a:spcPct val="100000"/>
              </a:lnSpc>
              <a:spcBef>
                <a:spcPts val="1610"/>
              </a:spcBef>
              <a:buFont typeface="Arial"/>
              <a:buChar char="•"/>
              <a:tabLst>
                <a:tab pos="1807210" algn="l"/>
                <a:tab pos="1807845" algn="l"/>
              </a:tabLst>
            </a:pPr>
            <a:r>
              <a:rPr sz="3200" b="1" dirty="0">
                <a:latin typeface="Times New Roman"/>
                <a:cs typeface="Times New Roman"/>
              </a:rPr>
              <a:t>Основные</a:t>
            </a:r>
            <a:r>
              <a:rPr sz="3200" b="1" spc="-10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отличия</a:t>
            </a:r>
            <a:r>
              <a:rPr sz="3200" b="1" spc="-6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обновленного</a:t>
            </a:r>
            <a:r>
              <a:rPr sz="3200" b="1" spc="-9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ФГОС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Times New Roman"/>
                <a:cs typeface="Times New Roman"/>
              </a:rPr>
              <a:t>НОО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2650" dirty="0">
                <a:latin typeface="Times New Roman"/>
                <a:cs typeface="Times New Roman"/>
              </a:rPr>
              <a:t>32.</a:t>
            </a:r>
            <a:r>
              <a:rPr sz="2650" spc="-30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Организационный</a:t>
            </a:r>
            <a:r>
              <a:rPr sz="2650" spc="30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раздел</a:t>
            </a:r>
            <a:r>
              <a:rPr sz="2650" spc="-30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программы</a:t>
            </a:r>
            <a:r>
              <a:rPr sz="2650" spc="-10" dirty="0">
                <a:latin typeface="Times New Roman"/>
                <a:cs typeface="Times New Roman"/>
              </a:rPr>
              <a:t> </a:t>
            </a:r>
            <a:r>
              <a:rPr sz="2650" spc="-25" dirty="0">
                <a:latin typeface="Times New Roman"/>
                <a:cs typeface="Times New Roman"/>
              </a:rPr>
              <a:t>…:</a:t>
            </a: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650" dirty="0">
                <a:latin typeface="Times New Roman"/>
                <a:cs typeface="Times New Roman"/>
              </a:rPr>
              <a:t>учебный</a:t>
            </a:r>
            <a:r>
              <a:rPr sz="2650" spc="10" dirty="0">
                <a:latin typeface="Times New Roman"/>
                <a:cs typeface="Times New Roman"/>
              </a:rPr>
              <a:t> </a:t>
            </a:r>
            <a:r>
              <a:rPr sz="2650" spc="-10" dirty="0">
                <a:latin typeface="Times New Roman"/>
                <a:cs typeface="Times New Roman"/>
              </a:rPr>
              <a:t>план;</a:t>
            </a:r>
            <a:endParaRPr sz="2650">
              <a:latin typeface="Times New Roman"/>
              <a:cs typeface="Times New Roman"/>
            </a:endParaRPr>
          </a:p>
          <a:p>
            <a:pPr marL="12700" marR="5731510">
              <a:lnSpc>
                <a:spcPct val="100600"/>
              </a:lnSpc>
            </a:pPr>
            <a:r>
              <a:rPr sz="2650" dirty="0">
                <a:latin typeface="Times New Roman"/>
                <a:cs typeface="Times New Roman"/>
              </a:rPr>
              <a:t>план</a:t>
            </a:r>
            <a:r>
              <a:rPr sz="2650" spc="-90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внеурочной</a:t>
            </a:r>
            <a:r>
              <a:rPr sz="2650" spc="-60" dirty="0">
                <a:latin typeface="Times New Roman"/>
                <a:cs typeface="Times New Roman"/>
              </a:rPr>
              <a:t> </a:t>
            </a:r>
            <a:r>
              <a:rPr sz="2650" spc="-10" dirty="0">
                <a:latin typeface="Times New Roman"/>
                <a:cs typeface="Times New Roman"/>
              </a:rPr>
              <a:t>деятельности; </a:t>
            </a:r>
            <a:r>
              <a:rPr sz="2650" dirty="0">
                <a:latin typeface="Times New Roman"/>
                <a:cs typeface="Times New Roman"/>
              </a:rPr>
              <a:t>календарный</a:t>
            </a:r>
            <a:r>
              <a:rPr sz="2650" spc="5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учебный</a:t>
            </a:r>
            <a:r>
              <a:rPr sz="2650" spc="-10" dirty="0">
                <a:latin typeface="Times New Roman"/>
                <a:cs typeface="Times New Roman"/>
              </a:rPr>
              <a:t> график;</a:t>
            </a:r>
            <a:endParaRPr sz="2650">
              <a:latin typeface="Times New Roman"/>
              <a:cs typeface="Times New Roman"/>
            </a:endParaRPr>
          </a:p>
          <a:p>
            <a:pPr marL="12700" marR="114300">
              <a:lnSpc>
                <a:spcPct val="100600"/>
              </a:lnSpc>
              <a:spcBef>
                <a:spcPts val="5"/>
              </a:spcBef>
            </a:pPr>
            <a:r>
              <a:rPr sz="2650" b="1" dirty="0">
                <a:solidFill>
                  <a:srgbClr val="C00000"/>
                </a:solidFill>
                <a:latin typeface="Times New Roman"/>
                <a:cs typeface="Times New Roman"/>
              </a:rPr>
              <a:t>календарный</a:t>
            </a:r>
            <a:r>
              <a:rPr sz="265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50" b="1" dirty="0">
                <a:solidFill>
                  <a:srgbClr val="C00000"/>
                </a:solidFill>
                <a:latin typeface="Times New Roman"/>
                <a:cs typeface="Times New Roman"/>
              </a:rPr>
              <a:t>план</a:t>
            </a:r>
            <a:r>
              <a:rPr sz="265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50" b="1" dirty="0">
                <a:solidFill>
                  <a:srgbClr val="C00000"/>
                </a:solidFill>
                <a:latin typeface="Times New Roman"/>
                <a:cs typeface="Times New Roman"/>
              </a:rPr>
              <a:t>воспитательной</a:t>
            </a:r>
            <a:r>
              <a:rPr sz="265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50" b="1" dirty="0">
                <a:solidFill>
                  <a:srgbClr val="C00000"/>
                </a:solidFill>
                <a:latin typeface="Times New Roman"/>
                <a:cs typeface="Times New Roman"/>
              </a:rPr>
              <a:t>работы</a:t>
            </a:r>
            <a:r>
              <a:rPr sz="2650" dirty="0">
                <a:latin typeface="Times New Roman"/>
                <a:cs typeface="Times New Roman"/>
              </a:rPr>
              <a:t>, содержащий</a:t>
            </a:r>
            <a:r>
              <a:rPr sz="2650" spc="-20" dirty="0">
                <a:latin typeface="Times New Roman"/>
                <a:cs typeface="Times New Roman"/>
              </a:rPr>
              <a:t> </a:t>
            </a:r>
            <a:r>
              <a:rPr sz="2650" spc="-10" dirty="0">
                <a:latin typeface="Times New Roman"/>
                <a:cs typeface="Times New Roman"/>
              </a:rPr>
              <a:t>перечень </a:t>
            </a:r>
            <a:r>
              <a:rPr sz="2650" dirty="0">
                <a:latin typeface="Times New Roman"/>
                <a:cs typeface="Times New Roman"/>
              </a:rPr>
              <a:t>событий</a:t>
            </a:r>
            <a:r>
              <a:rPr sz="2650" spc="-10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и</a:t>
            </a:r>
            <a:r>
              <a:rPr sz="2650" spc="-25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мероприятий</a:t>
            </a:r>
            <a:r>
              <a:rPr sz="2650" spc="5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воспитательной</a:t>
            </a:r>
            <a:r>
              <a:rPr sz="2650" spc="10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направленности,</a:t>
            </a:r>
            <a:r>
              <a:rPr sz="2650" spc="45" dirty="0">
                <a:latin typeface="Times New Roman"/>
                <a:cs typeface="Times New Roman"/>
              </a:rPr>
              <a:t> </a:t>
            </a:r>
            <a:r>
              <a:rPr sz="2650" spc="-10" dirty="0">
                <a:latin typeface="Times New Roman"/>
                <a:cs typeface="Times New Roman"/>
              </a:rPr>
              <a:t>которые </a:t>
            </a:r>
            <a:r>
              <a:rPr sz="2650" dirty="0">
                <a:latin typeface="Times New Roman"/>
                <a:cs typeface="Times New Roman"/>
              </a:rPr>
              <a:t>организуются</a:t>
            </a:r>
            <a:r>
              <a:rPr sz="2650" spc="-40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и</a:t>
            </a:r>
            <a:r>
              <a:rPr sz="2650" spc="-35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проводятся</a:t>
            </a:r>
            <a:r>
              <a:rPr sz="2650" spc="-50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Организацией</a:t>
            </a:r>
            <a:r>
              <a:rPr sz="2650" spc="-25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или</a:t>
            </a:r>
            <a:r>
              <a:rPr sz="2650" spc="-40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в</a:t>
            </a:r>
            <a:r>
              <a:rPr sz="2650" spc="-50" dirty="0">
                <a:latin typeface="Times New Roman"/>
                <a:cs typeface="Times New Roman"/>
              </a:rPr>
              <a:t> </a:t>
            </a:r>
            <a:r>
              <a:rPr sz="2650" spc="-10" dirty="0">
                <a:latin typeface="Times New Roman"/>
                <a:cs typeface="Times New Roman"/>
              </a:rPr>
              <a:t>которых</a:t>
            </a:r>
            <a:r>
              <a:rPr sz="2650" spc="-30" dirty="0">
                <a:latin typeface="Times New Roman"/>
                <a:cs typeface="Times New Roman"/>
              </a:rPr>
              <a:t> </a:t>
            </a:r>
            <a:r>
              <a:rPr sz="2650" spc="-10" dirty="0">
                <a:latin typeface="Times New Roman"/>
                <a:cs typeface="Times New Roman"/>
              </a:rPr>
              <a:t>Организация </a:t>
            </a:r>
            <a:r>
              <a:rPr sz="2650" dirty="0">
                <a:latin typeface="Times New Roman"/>
                <a:cs typeface="Times New Roman"/>
              </a:rPr>
              <a:t>принимает</a:t>
            </a:r>
            <a:r>
              <a:rPr sz="2650" spc="-40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участие</a:t>
            </a:r>
            <a:r>
              <a:rPr sz="2650" spc="-10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в</a:t>
            </a:r>
            <a:r>
              <a:rPr sz="2650" spc="-50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учебном</a:t>
            </a:r>
            <a:r>
              <a:rPr sz="2650" spc="-25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году</a:t>
            </a:r>
            <a:r>
              <a:rPr sz="2650" spc="-40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или</a:t>
            </a:r>
            <a:r>
              <a:rPr sz="2650" spc="-45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периоде</a:t>
            </a:r>
            <a:r>
              <a:rPr sz="2650" spc="-30" dirty="0">
                <a:latin typeface="Times New Roman"/>
                <a:cs typeface="Times New Roman"/>
              </a:rPr>
              <a:t> </a:t>
            </a:r>
            <a:r>
              <a:rPr sz="2650" spc="-10" dirty="0">
                <a:latin typeface="Times New Roman"/>
                <a:cs typeface="Times New Roman"/>
              </a:rPr>
              <a:t>обучения;</a:t>
            </a:r>
            <a:endParaRPr sz="2650">
              <a:latin typeface="Times New Roman"/>
              <a:cs typeface="Times New Roman"/>
            </a:endParaRPr>
          </a:p>
          <a:p>
            <a:pPr marL="12700" marR="215900">
              <a:lnSpc>
                <a:spcPct val="100600"/>
              </a:lnSpc>
              <a:spcBef>
                <a:spcPts val="5"/>
              </a:spcBef>
            </a:pPr>
            <a:r>
              <a:rPr sz="2650" b="1" dirty="0">
                <a:solidFill>
                  <a:srgbClr val="C00000"/>
                </a:solidFill>
                <a:latin typeface="Times New Roman"/>
                <a:cs typeface="Times New Roman"/>
              </a:rPr>
              <a:t>характеристику</a:t>
            </a:r>
            <a:r>
              <a:rPr sz="265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50" b="1" dirty="0">
                <a:solidFill>
                  <a:srgbClr val="C00000"/>
                </a:solidFill>
                <a:latin typeface="Times New Roman"/>
                <a:cs typeface="Times New Roman"/>
              </a:rPr>
              <a:t>условий</a:t>
            </a:r>
            <a:r>
              <a:rPr sz="265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реализации</a:t>
            </a:r>
            <a:r>
              <a:rPr sz="2650" spc="-80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программы</a:t>
            </a:r>
            <a:r>
              <a:rPr sz="2650" spc="-55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начального</a:t>
            </a:r>
            <a:r>
              <a:rPr sz="2650" spc="-75" dirty="0">
                <a:latin typeface="Times New Roman"/>
                <a:cs typeface="Times New Roman"/>
              </a:rPr>
              <a:t> </a:t>
            </a:r>
            <a:r>
              <a:rPr sz="2650" spc="-10" dirty="0">
                <a:latin typeface="Times New Roman"/>
                <a:cs typeface="Times New Roman"/>
              </a:rPr>
              <a:t>общего </a:t>
            </a:r>
            <a:r>
              <a:rPr sz="2650" dirty="0">
                <a:latin typeface="Times New Roman"/>
                <a:cs typeface="Times New Roman"/>
              </a:rPr>
              <a:t>образования</a:t>
            </a:r>
            <a:r>
              <a:rPr sz="2650" spc="-5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в</a:t>
            </a:r>
            <a:r>
              <a:rPr sz="2650" spc="5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соответствии</a:t>
            </a:r>
            <a:r>
              <a:rPr sz="2650" spc="15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с</a:t>
            </a:r>
            <a:r>
              <a:rPr sz="2650" spc="-10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требованиями</a:t>
            </a:r>
            <a:r>
              <a:rPr sz="2650" spc="35" dirty="0">
                <a:latin typeface="Times New Roman"/>
                <a:cs typeface="Times New Roman"/>
              </a:rPr>
              <a:t> </a:t>
            </a:r>
            <a:r>
              <a:rPr sz="2650" spc="-10" dirty="0">
                <a:latin typeface="Times New Roman"/>
                <a:cs typeface="Times New Roman"/>
              </a:rPr>
              <a:t>ФГОС.</a:t>
            </a:r>
            <a:endParaRPr sz="265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9940" y="4213875"/>
            <a:ext cx="7030460" cy="179907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98450" y="118237"/>
          <a:ext cx="11591925" cy="63626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50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0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980">
                <a:tc gridSpan="2">
                  <a:txBody>
                    <a:bodyPr/>
                    <a:lstStyle/>
                    <a:p>
                      <a:pPr marL="16802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II.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Требования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структуре</a:t>
                      </a:r>
                      <a:r>
                        <a:rPr sz="18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программы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начального</a:t>
                      </a: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общего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434">
                <a:tc>
                  <a:txBody>
                    <a:bodyPr/>
                    <a:lstStyle/>
                    <a:p>
                      <a:pPr marL="483234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Было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Приказ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Минпросвещения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РФ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11.12.2020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71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Стало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(п.29,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30,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31,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32)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528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700" b="1" dirty="0">
                          <a:latin typeface="Times New Roman"/>
                          <a:cs typeface="Times New Roman"/>
                        </a:rPr>
                        <a:t>Основная</a:t>
                      </a:r>
                      <a:r>
                        <a:rPr sz="17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10" dirty="0">
                          <a:latin typeface="Times New Roman"/>
                          <a:cs typeface="Times New Roman"/>
                        </a:rPr>
                        <a:t>образовательная</a:t>
                      </a:r>
                      <a:r>
                        <a:rPr sz="17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latin typeface="Times New Roman"/>
                          <a:cs typeface="Times New Roman"/>
                        </a:rPr>
                        <a:t>программа</a:t>
                      </a:r>
                      <a:r>
                        <a:rPr sz="17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10" dirty="0">
                          <a:latin typeface="Times New Roman"/>
                          <a:cs typeface="Times New Roman"/>
                        </a:rPr>
                        <a:t>начального</a:t>
                      </a:r>
                      <a:r>
                        <a:rPr sz="17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10" dirty="0">
                          <a:latin typeface="Times New Roman"/>
                          <a:cs typeface="Times New Roman"/>
                        </a:rPr>
                        <a:t>общего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b="1" spc="-10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7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7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Целевой</a:t>
                      </a:r>
                      <a:r>
                        <a:rPr sz="1700" b="1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раздел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15900" indent="-125095">
                        <a:lnSpc>
                          <a:spcPct val="100000"/>
                        </a:lnSpc>
                        <a:buChar char="-"/>
                        <a:tabLst>
                          <a:tab pos="215900" algn="l"/>
                        </a:tabLst>
                      </a:pP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пояснительная</a:t>
                      </a:r>
                      <a:r>
                        <a:rPr sz="17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записка;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15900" indent="-125095">
                        <a:lnSpc>
                          <a:spcPct val="100000"/>
                        </a:lnSpc>
                        <a:buChar char="-"/>
                        <a:tabLst>
                          <a:tab pos="215900" algn="l"/>
                        </a:tabLst>
                      </a:pP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планируемые</a:t>
                      </a:r>
                      <a:r>
                        <a:rPr sz="17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результаты;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15900" indent="-125095">
                        <a:lnSpc>
                          <a:spcPct val="100000"/>
                        </a:lnSpc>
                        <a:buChar char="-"/>
                        <a:tabLst>
                          <a:tab pos="215900" algn="l"/>
                        </a:tabLst>
                      </a:pP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система</a:t>
                      </a:r>
                      <a:r>
                        <a:rPr sz="17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оценки.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700" b="1" dirty="0">
                          <a:latin typeface="Times New Roman"/>
                          <a:cs typeface="Times New Roman"/>
                        </a:rPr>
                        <a:t>Программа</a:t>
                      </a:r>
                      <a:r>
                        <a:rPr sz="17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10" dirty="0">
                          <a:latin typeface="Times New Roman"/>
                          <a:cs typeface="Times New Roman"/>
                        </a:rPr>
                        <a:t>начального</a:t>
                      </a:r>
                      <a:r>
                        <a:rPr sz="17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latin typeface="Times New Roman"/>
                          <a:cs typeface="Times New Roman"/>
                        </a:rPr>
                        <a:t>общего</a:t>
                      </a:r>
                      <a:r>
                        <a:rPr sz="1700" b="1" spc="-10" dirty="0">
                          <a:latin typeface="Times New Roman"/>
                          <a:cs typeface="Times New Roman"/>
                        </a:rPr>
                        <a:t> образования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70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Целевой</a:t>
                      </a:r>
                      <a:r>
                        <a:rPr sz="17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раздел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17170" indent="-125095">
                        <a:lnSpc>
                          <a:spcPct val="100000"/>
                        </a:lnSpc>
                        <a:buChar char="-"/>
                        <a:tabLst>
                          <a:tab pos="217804" algn="l"/>
                        </a:tabLst>
                      </a:pP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пояснительная</a:t>
                      </a:r>
                      <a:r>
                        <a:rPr sz="17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записка;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17170" indent="-125095">
                        <a:lnSpc>
                          <a:spcPct val="100000"/>
                        </a:lnSpc>
                        <a:buChar char="-"/>
                        <a:tabLst>
                          <a:tab pos="217804" algn="l"/>
                        </a:tabLst>
                      </a:pP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планируемые</a:t>
                      </a:r>
                      <a:r>
                        <a:rPr sz="17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результаты;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17170" indent="-125095">
                        <a:lnSpc>
                          <a:spcPct val="100000"/>
                        </a:lnSpc>
                        <a:buChar char="-"/>
                        <a:tabLst>
                          <a:tab pos="217804" algn="l"/>
                        </a:tabLst>
                      </a:pP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система</a:t>
                      </a:r>
                      <a:r>
                        <a:rPr sz="17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оценки.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4080">
                <a:tc>
                  <a:txBody>
                    <a:bodyPr/>
                    <a:lstStyle/>
                    <a:p>
                      <a:pPr marL="90805">
                        <a:lnSpc>
                          <a:spcPts val="2039"/>
                        </a:lnSpc>
                        <a:spcBef>
                          <a:spcPts val="309"/>
                        </a:spcBef>
                      </a:pPr>
                      <a:r>
                        <a:rPr sz="17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7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Содержательный раздел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15900" indent="-125095">
                        <a:lnSpc>
                          <a:spcPct val="100000"/>
                        </a:lnSpc>
                        <a:buChar char="-"/>
                        <a:tabLst>
                          <a:tab pos="215900" algn="l"/>
                        </a:tabLst>
                      </a:pP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программа</a:t>
                      </a:r>
                      <a:r>
                        <a:rPr sz="17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формирования</a:t>
                      </a:r>
                      <a:r>
                        <a:rPr sz="17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20" dirty="0">
                          <a:latin typeface="Times New Roman"/>
                          <a:cs typeface="Times New Roman"/>
                        </a:rPr>
                        <a:t>УУД;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0805" marR="36131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215900" algn="l"/>
                        </a:tabLst>
                      </a:pPr>
                      <a:r>
                        <a:rPr sz="1700" b="1" spc="-10" dirty="0">
                          <a:latin typeface="Times New Roman"/>
                          <a:cs typeface="Times New Roman"/>
                        </a:rPr>
                        <a:t>программы</a:t>
                      </a:r>
                      <a:r>
                        <a:rPr sz="17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10" dirty="0">
                          <a:latin typeface="Times New Roman"/>
                          <a:cs typeface="Times New Roman"/>
                        </a:rPr>
                        <a:t>отдельных</a:t>
                      </a:r>
                      <a:r>
                        <a:rPr sz="17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10" dirty="0">
                          <a:latin typeface="Times New Roman"/>
                          <a:cs typeface="Times New Roman"/>
                        </a:rPr>
                        <a:t>учебных</a:t>
                      </a:r>
                      <a:r>
                        <a:rPr sz="17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20" dirty="0">
                          <a:latin typeface="Times New Roman"/>
                          <a:cs typeface="Times New Roman"/>
                        </a:rPr>
                        <a:t>предметов,</a:t>
                      </a:r>
                      <a:r>
                        <a:rPr sz="17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20" dirty="0">
                          <a:latin typeface="Times New Roman"/>
                          <a:cs typeface="Times New Roman"/>
                        </a:rPr>
                        <a:t>курсов</a:t>
                      </a:r>
                      <a:r>
                        <a:rPr sz="17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7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10" dirty="0">
                          <a:latin typeface="Times New Roman"/>
                          <a:cs typeface="Times New Roman"/>
                        </a:rPr>
                        <a:t>курсов </a:t>
                      </a:r>
                      <a:r>
                        <a:rPr sz="1700" b="1" spc="-20" dirty="0">
                          <a:latin typeface="Times New Roman"/>
                          <a:cs typeface="Times New Roman"/>
                        </a:rPr>
                        <a:t>внеурочной</a:t>
                      </a:r>
                      <a:r>
                        <a:rPr sz="17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10" dirty="0">
                          <a:latin typeface="Times New Roman"/>
                          <a:cs typeface="Times New Roman"/>
                        </a:rPr>
                        <a:t>деятельности;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15900" indent="-125095">
                        <a:lnSpc>
                          <a:spcPct val="100000"/>
                        </a:lnSpc>
                        <a:buChar char="-"/>
                        <a:tabLst>
                          <a:tab pos="215900" algn="l"/>
                        </a:tabLst>
                      </a:pP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рабочая</a:t>
                      </a:r>
                      <a:r>
                        <a:rPr sz="17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программа</a:t>
                      </a:r>
                      <a:r>
                        <a:rPr sz="17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воспитания;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15900" indent="-125095">
                        <a:lnSpc>
                          <a:spcPct val="100000"/>
                        </a:lnSpc>
                        <a:buClr>
                          <a:srgbClr val="000000"/>
                        </a:buClr>
                        <a:buChar char="-"/>
                        <a:tabLst>
                          <a:tab pos="215900" algn="l"/>
                        </a:tabLst>
                      </a:pPr>
                      <a:r>
                        <a:rPr sz="17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программа</a:t>
                      </a:r>
                      <a:r>
                        <a:rPr sz="1700" spc="-6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формирования</a:t>
                      </a:r>
                      <a:r>
                        <a:rPr sz="1700" spc="-7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экологической</a:t>
                      </a:r>
                      <a:r>
                        <a:rPr sz="1700" spc="-7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культуры,</a:t>
                      </a:r>
                      <a:r>
                        <a:rPr sz="1700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здорового</a:t>
                      </a:r>
                      <a:r>
                        <a:rPr sz="1700" spc="-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безопасного</a:t>
                      </a:r>
                      <a:r>
                        <a:rPr sz="1700" spc="-6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образа</a:t>
                      </a:r>
                      <a:r>
                        <a:rPr sz="1700" spc="-8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жизни;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15900" indent="-12509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215900" algn="l"/>
                        </a:tabLst>
                      </a:pPr>
                      <a:r>
                        <a:rPr sz="17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программа</a:t>
                      </a:r>
                      <a:r>
                        <a:rPr sz="1700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коррекционной</a:t>
                      </a:r>
                      <a:r>
                        <a:rPr sz="1700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работы.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2039"/>
                        </a:lnSpc>
                        <a:spcBef>
                          <a:spcPts val="309"/>
                        </a:spcBef>
                      </a:pPr>
                      <a:r>
                        <a:rPr sz="17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7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Содержательный раздел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710" marR="93281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217804" algn="l"/>
                        </a:tabLst>
                      </a:pPr>
                      <a:r>
                        <a:rPr sz="1700" b="1" spc="-10" dirty="0">
                          <a:latin typeface="Times New Roman"/>
                          <a:cs typeface="Times New Roman"/>
                        </a:rPr>
                        <a:t>рабочие</a:t>
                      </a:r>
                      <a:r>
                        <a:rPr sz="17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10" dirty="0">
                          <a:latin typeface="Times New Roman"/>
                          <a:cs typeface="Times New Roman"/>
                        </a:rPr>
                        <a:t>программы</a:t>
                      </a:r>
                      <a:r>
                        <a:rPr sz="17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10" dirty="0">
                          <a:latin typeface="Times New Roman"/>
                          <a:cs typeface="Times New Roman"/>
                        </a:rPr>
                        <a:t>учебных</a:t>
                      </a:r>
                      <a:r>
                        <a:rPr sz="17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10" dirty="0">
                          <a:latin typeface="Times New Roman"/>
                          <a:cs typeface="Times New Roman"/>
                        </a:rPr>
                        <a:t>предметов, учебных</a:t>
                      </a:r>
                      <a:r>
                        <a:rPr sz="17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10" dirty="0">
                          <a:latin typeface="Times New Roman"/>
                          <a:cs typeface="Times New Roman"/>
                        </a:rPr>
                        <a:t>курсов</a:t>
                      </a:r>
                      <a:r>
                        <a:rPr sz="17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latin typeface="Times New Roman"/>
                          <a:cs typeface="Times New Roman"/>
                        </a:rPr>
                        <a:t>(в</a:t>
                      </a:r>
                      <a:r>
                        <a:rPr sz="17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latin typeface="Times New Roman"/>
                          <a:cs typeface="Times New Roman"/>
                        </a:rPr>
                        <a:t>том</a:t>
                      </a:r>
                      <a:r>
                        <a:rPr sz="17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latin typeface="Times New Roman"/>
                          <a:cs typeface="Times New Roman"/>
                        </a:rPr>
                        <a:t>числе</a:t>
                      </a:r>
                      <a:r>
                        <a:rPr sz="17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10" dirty="0">
                          <a:latin typeface="Times New Roman"/>
                          <a:cs typeface="Times New Roman"/>
                        </a:rPr>
                        <a:t>внеурочной деятельности),</a:t>
                      </a:r>
                      <a:r>
                        <a:rPr sz="17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10" dirty="0">
                          <a:latin typeface="Times New Roman"/>
                          <a:cs typeface="Times New Roman"/>
                        </a:rPr>
                        <a:t>учебных</a:t>
                      </a:r>
                      <a:r>
                        <a:rPr sz="17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10" dirty="0">
                          <a:latin typeface="Times New Roman"/>
                          <a:cs typeface="Times New Roman"/>
                        </a:rPr>
                        <a:t>модулей;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17170" indent="-125095">
                        <a:lnSpc>
                          <a:spcPct val="100000"/>
                        </a:lnSpc>
                        <a:buChar char="-"/>
                        <a:tabLst>
                          <a:tab pos="217804" algn="l"/>
                        </a:tabLst>
                      </a:pP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программа</a:t>
                      </a:r>
                      <a:r>
                        <a:rPr sz="17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формирования</a:t>
                      </a:r>
                      <a:r>
                        <a:rPr sz="17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20" dirty="0">
                          <a:latin typeface="Times New Roman"/>
                          <a:cs typeface="Times New Roman"/>
                        </a:rPr>
                        <a:t>УУД;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17170" indent="-125095">
                        <a:lnSpc>
                          <a:spcPct val="100000"/>
                        </a:lnSpc>
                        <a:buChar char="-"/>
                        <a:tabLst>
                          <a:tab pos="217804" algn="l"/>
                        </a:tabLst>
                      </a:pPr>
                      <a:r>
                        <a:rPr sz="1700" dirty="0">
                          <a:latin typeface="Times New Roman"/>
                          <a:cs typeface="Times New Roman"/>
                        </a:rPr>
                        <a:t>рабочая</a:t>
                      </a:r>
                      <a:r>
                        <a:rPr sz="17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программа</a:t>
                      </a:r>
                      <a:r>
                        <a:rPr sz="17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воспитания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7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sz="1700" b="1" spc="-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Организационный</a:t>
                      </a:r>
                      <a:r>
                        <a:rPr sz="1700" b="1" spc="-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раздел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15900" indent="-125095">
                        <a:lnSpc>
                          <a:spcPct val="100000"/>
                        </a:lnSpc>
                        <a:buChar char="-"/>
                        <a:tabLst>
                          <a:tab pos="215900" algn="l"/>
                        </a:tabLst>
                      </a:pPr>
                      <a:r>
                        <a:rPr sz="1700" dirty="0">
                          <a:latin typeface="Times New Roman"/>
                          <a:cs typeface="Times New Roman"/>
                        </a:rPr>
                        <a:t>учебный</a:t>
                      </a:r>
                      <a:r>
                        <a:rPr sz="17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20" dirty="0">
                          <a:latin typeface="Times New Roman"/>
                          <a:cs typeface="Times New Roman"/>
                        </a:rPr>
                        <a:t>план;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15900" indent="-125095">
                        <a:lnSpc>
                          <a:spcPct val="100000"/>
                        </a:lnSpc>
                        <a:buChar char="-"/>
                        <a:tabLst>
                          <a:tab pos="215900" algn="l"/>
                        </a:tabLst>
                      </a:pPr>
                      <a:r>
                        <a:rPr sz="1700" dirty="0"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20" dirty="0">
                          <a:latin typeface="Times New Roman"/>
                          <a:cs typeface="Times New Roman"/>
                        </a:rPr>
                        <a:t>внеурочной</a:t>
                      </a:r>
                      <a:r>
                        <a:rPr sz="17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деятельности;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15900" indent="-125095">
                        <a:lnSpc>
                          <a:spcPct val="100000"/>
                        </a:lnSpc>
                        <a:buChar char="-"/>
                        <a:tabLst>
                          <a:tab pos="215900" algn="l"/>
                        </a:tabLst>
                      </a:pPr>
                      <a:r>
                        <a:rPr sz="1700" dirty="0">
                          <a:latin typeface="Times New Roman"/>
                          <a:cs typeface="Times New Roman"/>
                        </a:rPr>
                        <a:t>календарный</a:t>
                      </a:r>
                      <a:r>
                        <a:rPr sz="17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учебный</a:t>
                      </a:r>
                      <a:r>
                        <a:rPr sz="17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график;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15900" indent="-125095">
                        <a:lnSpc>
                          <a:spcPct val="100000"/>
                        </a:lnSpc>
                        <a:buChar char="-"/>
                        <a:tabLst>
                          <a:tab pos="215900" algn="l"/>
                        </a:tabLst>
                      </a:pP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календарный</a:t>
                      </a:r>
                      <a:r>
                        <a:rPr sz="17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7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воспитательной</a:t>
                      </a:r>
                      <a:r>
                        <a:rPr sz="17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работы;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15900" indent="-125095">
                        <a:lnSpc>
                          <a:spcPct val="100000"/>
                        </a:lnSpc>
                        <a:buClr>
                          <a:srgbClr val="000000"/>
                        </a:buClr>
                        <a:buChar char="-"/>
                        <a:tabLst>
                          <a:tab pos="215900" algn="l"/>
                        </a:tabLst>
                      </a:pPr>
                      <a:r>
                        <a:rPr sz="17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система</a:t>
                      </a:r>
                      <a:r>
                        <a:rPr sz="1700" spc="-8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условий</a:t>
                      </a:r>
                      <a:r>
                        <a:rPr sz="17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реализации</a:t>
                      </a:r>
                      <a:r>
                        <a:rPr sz="17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программы.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7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sz="1700" b="1" spc="-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Организационный</a:t>
                      </a:r>
                      <a:r>
                        <a:rPr sz="1700" b="1" spc="-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раздел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17170" indent="-125095">
                        <a:lnSpc>
                          <a:spcPct val="100000"/>
                        </a:lnSpc>
                        <a:buChar char="-"/>
                        <a:tabLst>
                          <a:tab pos="217804" algn="l"/>
                        </a:tabLst>
                      </a:pPr>
                      <a:r>
                        <a:rPr sz="1700" dirty="0">
                          <a:latin typeface="Times New Roman"/>
                          <a:cs typeface="Times New Roman"/>
                        </a:rPr>
                        <a:t>учебный</a:t>
                      </a:r>
                      <a:r>
                        <a:rPr sz="17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20" dirty="0">
                          <a:latin typeface="Times New Roman"/>
                          <a:cs typeface="Times New Roman"/>
                        </a:rPr>
                        <a:t>план;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17170" indent="-125095">
                        <a:lnSpc>
                          <a:spcPct val="100000"/>
                        </a:lnSpc>
                        <a:buChar char="-"/>
                        <a:tabLst>
                          <a:tab pos="217804" algn="l"/>
                        </a:tabLst>
                      </a:pPr>
                      <a:r>
                        <a:rPr sz="1700" dirty="0"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20" dirty="0">
                          <a:latin typeface="Times New Roman"/>
                          <a:cs typeface="Times New Roman"/>
                        </a:rPr>
                        <a:t>внеурочной</a:t>
                      </a:r>
                      <a:r>
                        <a:rPr sz="17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деятельности;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17170" indent="-125095">
                        <a:lnSpc>
                          <a:spcPct val="100000"/>
                        </a:lnSpc>
                        <a:buChar char="-"/>
                        <a:tabLst>
                          <a:tab pos="217804" algn="l"/>
                        </a:tabLst>
                      </a:pPr>
                      <a:r>
                        <a:rPr sz="1700" dirty="0">
                          <a:latin typeface="Times New Roman"/>
                          <a:cs typeface="Times New Roman"/>
                        </a:rPr>
                        <a:t>календарный</a:t>
                      </a:r>
                      <a:r>
                        <a:rPr sz="17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учебный</a:t>
                      </a:r>
                      <a:r>
                        <a:rPr sz="17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график;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17170" indent="-125095">
                        <a:lnSpc>
                          <a:spcPct val="100000"/>
                        </a:lnSpc>
                        <a:buChar char="-"/>
                        <a:tabLst>
                          <a:tab pos="217804" algn="l"/>
                        </a:tabLst>
                      </a:pP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календарный</a:t>
                      </a:r>
                      <a:r>
                        <a:rPr sz="17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7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воспитательной</a:t>
                      </a:r>
                      <a:r>
                        <a:rPr sz="17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работы;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17170" indent="-125095">
                        <a:lnSpc>
                          <a:spcPct val="100000"/>
                        </a:lnSpc>
                        <a:buClr>
                          <a:srgbClr val="000000"/>
                        </a:buClr>
                        <a:buChar char="-"/>
                        <a:tabLst>
                          <a:tab pos="217804" algn="l"/>
                        </a:tabLst>
                      </a:pPr>
                      <a:r>
                        <a:rPr sz="1700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характеристика</a:t>
                      </a:r>
                      <a:r>
                        <a:rPr sz="1700" spc="-6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условий</a:t>
                      </a:r>
                      <a:r>
                        <a:rPr sz="17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реализации</a:t>
                      </a:r>
                      <a:r>
                        <a:rPr sz="17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>
                          <a:latin typeface="Times New Roman"/>
                          <a:cs typeface="Times New Roman"/>
                        </a:rPr>
                        <a:t>программы.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492" y="328548"/>
            <a:ext cx="11111865" cy="307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Внесены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коррективы</a:t>
            </a:r>
            <a:r>
              <a:rPr sz="20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0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структуру</a:t>
            </a: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рабочей</a:t>
            </a:r>
            <a:r>
              <a:rPr sz="20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программы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1300480" algn="l"/>
                <a:tab pos="2357120" algn="l"/>
                <a:tab pos="3592195" algn="l"/>
                <a:tab pos="4694555" algn="l"/>
                <a:tab pos="6066155" algn="l"/>
                <a:tab pos="7171690" algn="l"/>
                <a:tab pos="8078470" algn="l"/>
                <a:tab pos="8459470" algn="l"/>
                <a:tab pos="9026525" algn="l"/>
                <a:tab pos="9818370" algn="l"/>
              </a:tabLst>
            </a:pPr>
            <a:r>
              <a:rPr sz="2000" spc="-10" dirty="0">
                <a:latin typeface="Times New Roman"/>
                <a:cs typeface="Times New Roman"/>
              </a:rPr>
              <a:t>Структура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рабочих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программ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учебных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предметов,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учебных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курсов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(в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том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числе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внеурочной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деятельности),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учебных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модулей:</a:t>
            </a:r>
            <a:endParaRPr sz="2000">
              <a:latin typeface="Times New Roman"/>
              <a:cs typeface="Times New Roman"/>
            </a:endParaRPr>
          </a:p>
          <a:p>
            <a:pPr marL="355600" marR="698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содержание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учебного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предмета,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учебного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курса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(в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том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числе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внеурочной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деятельности),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учебного модуля;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планируемые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результаты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освоения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учебного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предмета,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учебного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курса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(в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том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числе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внеурочной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деятельности),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учебного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модуля;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тематическое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планирование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 указанием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количества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академических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часов,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отводимых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освоение </a:t>
            </a:r>
            <a:r>
              <a:rPr sz="2000" dirty="0">
                <a:latin typeface="Times New Roman"/>
                <a:cs typeface="Times New Roman"/>
              </a:rPr>
              <a:t>каждой</a:t>
            </a:r>
            <a:r>
              <a:rPr sz="2000" spc="12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темы</a:t>
            </a:r>
            <a:r>
              <a:rPr sz="2000" spc="14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учебного</a:t>
            </a:r>
            <a:r>
              <a:rPr sz="2000" spc="13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предмета,</a:t>
            </a:r>
            <a:r>
              <a:rPr sz="2000" spc="14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учебного</a:t>
            </a:r>
            <a:r>
              <a:rPr sz="2000" spc="14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курса</a:t>
            </a:r>
            <a:r>
              <a:rPr sz="2000" spc="13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(в</a:t>
            </a:r>
            <a:r>
              <a:rPr sz="2000" spc="12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том</a:t>
            </a:r>
            <a:r>
              <a:rPr sz="2000" spc="13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числе</a:t>
            </a:r>
            <a:r>
              <a:rPr sz="2000" spc="13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внеурочной</a:t>
            </a:r>
            <a:r>
              <a:rPr sz="2000" spc="14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деятельности), </a:t>
            </a:r>
            <a:r>
              <a:rPr sz="2000" dirty="0">
                <a:latin typeface="Times New Roman"/>
                <a:cs typeface="Times New Roman"/>
              </a:rPr>
              <a:t>учебного</a:t>
            </a:r>
            <a:r>
              <a:rPr sz="2000" spc="10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модуля</a:t>
            </a:r>
            <a:r>
              <a:rPr sz="2000" spc="12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114" dirty="0"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возможность</a:t>
            </a:r>
            <a:r>
              <a:rPr sz="2000" b="1" spc="114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использования</a:t>
            </a:r>
            <a:r>
              <a:rPr sz="2000" b="1" spc="114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по</a:t>
            </a:r>
            <a:r>
              <a:rPr sz="2000" b="1" spc="11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этой</a:t>
            </a:r>
            <a:r>
              <a:rPr sz="2000" b="1" spc="1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теме</a:t>
            </a:r>
            <a:r>
              <a:rPr sz="20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электронных</a:t>
            </a:r>
            <a:r>
              <a:rPr sz="2000" b="1" spc="12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(цифровых)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4392" y="3377565"/>
            <a:ext cx="21056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образовательных 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(мультимедийные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24910" y="3377565"/>
            <a:ext cx="14300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1285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ресурсов, программы,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19345" y="3377565"/>
            <a:ext cx="49098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811020" algn="l"/>
                <a:tab pos="1996439" algn="l"/>
                <a:tab pos="3195320" algn="l"/>
                <a:tab pos="3629660" algn="l"/>
              </a:tabLst>
            </a:pP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являющихся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		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учебно-методическими электронные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учебники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задачники,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63733" y="3377565"/>
            <a:ext cx="15627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marR="5080" indent="-31115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материалами электронные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392" y="3987545"/>
            <a:ext cx="32016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58620" algn="l"/>
              </a:tabLst>
            </a:pP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библиотеки,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виртуальные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73803" y="3987545"/>
            <a:ext cx="73494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5620" algn="l"/>
                <a:tab pos="3000375" algn="l"/>
                <a:tab pos="4651375" algn="l"/>
                <a:tab pos="6144895" algn="l"/>
              </a:tabLst>
            </a:pP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лаборатории,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игровые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программы,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коллекции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цифровых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1492" y="4292282"/>
            <a:ext cx="1111504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algn="just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2000" b="1" spc="2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ресурсов),</a:t>
            </a:r>
            <a:r>
              <a:rPr sz="2000" b="1" spc="2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используемыми</a:t>
            </a:r>
            <a:r>
              <a:rPr sz="2000" b="1" spc="2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для</a:t>
            </a:r>
            <a:r>
              <a:rPr sz="2000" b="1" spc="2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обучения</a:t>
            </a:r>
            <a:r>
              <a:rPr sz="2000" b="1" spc="2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000" b="1" spc="2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воспитания</a:t>
            </a:r>
            <a:r>
              <a:rPr sz="2000" b="1" spc="2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различных</a:t>
            </a:r>
            <a:r>
              <a:rPr sz="2000" b="1" spc="2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групп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пользователей,</a:t>
            </a:r>
            <a:r>
              <a:rPr sz="2000" b="1" spc="22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представленными</a:t>
            </a:r>
            <a:r>
              <a:rPr sz="2000" b="1" spc="23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000" b="1" spc="22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электронном</a:t>
            </a:r>
            <a:r>
              <a:rPr sz="2000" b="1" spc="22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(цифровом</a:t>
            </a:r>
            <a:r>
              <a:rPr sz="2000" b="1" spc="23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2000" b="1" spc="21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виде</a:t>
            </a:r>
            <a:r>
              <a:rPr sz="2000" b="1" spc="22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000" b="1" spc="22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реализующими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дидактические</a:t>
            </a:r>
            <a:r>
              <a:rPr sz="2000" b="1" spc="2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возможности</a:t>
            </a:r>
            <a:r>
              <a:rPr sz="2000" b="1" spc="2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ИКТ,</a:t>
            </a:r>
            <a:r>
              <a:rPr sz="2000" b="1" spc="2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содержание</a:t>
            </a:r>
            <a:r>
              <a:rPr sz="2000" b="1" spc="2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которых</a:t>
            </a:r>
            <a:r>
              <a:rPr sz="2000" b="1" spc="2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соответствует</a:t>
            </a:r>
            <a:r>
              <a:rPr sz="2000" b="1" spc="2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законодательству</a:t>
            </a:r>
            <a:r>
              <a:rPr sz="2000" b="1" spc="2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об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образовании</a:t>
            </a:r>
            <a:r>
              <a:rPr sz="20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виде</a:t>
            </a:r>
            <a:r>
              <a:rPr sz="2000" spc="-20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12700" marR="1016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Рабочие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программы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учебных</a:t>
            </a:r>
            <a:r>
              <a:rPr sz="2000" b="1" spc="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курсов</a:t>
            </a:r>
            <a:r>
              <a:rPr sz="20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внеурочной</a:t>
            </a:r>
            <a:r>
              <a:rPr sz="2000" b="1" spc="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деятельности</a:t>
            </a:r>
            <a:r>
              <a:rPr sz="2000" b="1" spc="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также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должны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содержать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указание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форму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проведения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занятий.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280" y="251078"/>
            <a:ext cx="11193780" cy="5118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634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imes New Roman"/>
                <a:cs typeface="Times New Roman"/>
              </a:rPr>
              <a:t>Внесены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изменения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в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планируемые</a:t>
            </a:r>
            <a:r>
              <a:rPr sz="3200" b="1" spc="-4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результаты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(раздел</a:t>
            </a:r>
            <a:r>
              <a:rPr sz="3200" b="1" spc="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IV.</a:t>
            </a:r>
            <a:r>
              <a:rPr sz="3200" b="1" spc="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Требования</a:t>
            </a:r>
            <a:r>
              <a:rPr sz="3200" b="1" spc="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r>
              <a:rPr sz="3200" b="1" spc="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результатам</a:t>
            </a:r>
            <a:r>
              <a:rPr sz="3200" b="1" spc="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освоения</a:t>
            </a:r>
            <a:r>
              <a:rPr sz="3200" b="1" spc="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программы начального</a:t>
            </a:r>
            <a:r>
              <a:rPr sz="32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общего</a:t>
            </a:r>
            <a:r>
              <a:rPr sz="32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образования)</a:t>
            </a:r>
            <a:endParaRPr sz="3200">
              <a:latin typeface="Times New Roman"/>
              <a:cs typeface="Times New Roman"/>
            </a:endParaRPr>
          </a:p>
          <a:p>
            <a:pPr marL="723900" lvl="1" indent="-711835" algn="just">
              <a:lnSpc>
                <a:spcPct val="100000"/>
              </a:lnSpc>
              <a:spcBef>
                <a:spcPts val="1925"/>
              </a:spcBef>
              <a:buAutoNum type="arabicPeriod"/>
              <a:tabLst>
                <a:tab pos="724535" algn="l"/>
              </a:tabLst>
            </a:pPr>
            <a:r>
              <a:rPr sz="3200" b="1" spc="-10" dirty="0">
                <a:latin typeface="Times New Roman"/>
                <a:cs typeface="Times New Roman"/>
              </a:rPr>
              <a:t>Конкретизированы</a:t>
            </a:r>
            <a:r>
              <a:rPr sz="3200" b="1" spc="-5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предметные</a:t>
            </a:r>
            <a:r>
              <a:rPr sz="3200" b="1" spc="-7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результаты.</a:t>
            </a:r>
            <a:endParaRPr sz="3200">
              <a:latin typeface="Times New Roman"/>
              <a:cs typeface="Times New Roman"/>
            </a:endParaRPr>
          </a:p>
          <a:p>
            <a:pPr marL="12700" marR="5715" lvl="1" algn="just">
              <a:lnSpc>
                <a:spcPct val="100000"/>
              </a:lnSpc>
              <a:spcBef>
                <a:spcPts val="1680"/>
              </a:spcBef>
              <a:buAutoNum type="arabicPeriod"/>
              <a:tabLst>
                <a:tab pos="831215" algn="l"/>
              </a:tabLst>
            </a:pPr>
            <a:r>
              <a:rPr sz="3200" b="1" dirty="0">
                <a:latin typeface="Times New Roman"/>
                <a:cs typeface="Times New Roman"/>
              </a:rPr>
              <a:t>И</a:t>
            </a:r>
            <a:r>
              <a:rPr sz="3200" b="1" spc="78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в</a:t>
            </a:r>
            <a:r>
              <a:rPr sz="3200" b="1" spc="5" dirty="0">
                <a:latin typeface="Times New Roman"/>
                <a:cs typeface="Times New Roman"/>
              </a:rPr>
              <a:t>  </a:t>
            </a:r>
            <a:r>
              <a:rPr sz="3200" b="1" dirty="0">
                <a:latin typeface="Times New Roman"/>
                <a:cs typeface="Times New Roman"/>
              </a:rPr>
              <a:t>начальной,</a:t>
            </a:r>
            <a:r>
              <a:rPr sz="3200" b="1" spc="15" dirty="0">
                <a:latin typeface="Times New Roman"/>
                <a:cs typeface="Times New Roman"/>
              </a:rPr>
              <a:t>  </a:t>
            </a:r>
            <a:r>
              <a:rPr sz="3200" b="1" dirty="0">
                <a:latin typeface="Times New Roman"/>
                <a:cs typeface="Times New Roman"/>
              </a:rPr>
              <a:t>и  в</a:t>
            </a:r>
            <a:r>
              <a:rPr sz="3200" b="1" spc="20" dirty="0">
                <a:latin typeface="Times New Roman"/>
                <a:cs typeface="Times New Roman"/>
              </a:rPr>
              <a:t>  </a:t>
            </a:r>
            <a:r>
              <a:rPr sz="3200" b="1" dirty="0">
                <a:latin typeface="Times New Roman"/>
                <a:cs typeface="Times New Roman"/>
              </a:rPr>
              <a:t>основной</a:t>
            </a:r>
            <a:r>
              <a:rPr sz="3200" b="1" spc="10" dirty="0">
                <a:latin typeface="Times New Roman"/>
                <a:cs typeface="Times New Roman"/>
              </a:rPr>
              <a:t>  </a:t>
            </a:r>
            <a:r>
              <a:rPr sz="3200" b="1" dirty="0">
                <a:latin typeface="Times New Roman"/>
                <a:cs typeface="Times New Roman"/>
              </a:rPr>
              <a:t>школе  в</a:t>
            </a:r>
            <a:r>
              <a:rPr sz="3200" b="1" spc="10" dirty="0">
                <a:latin typeface="Times New Roman"/>
                <a:cs typeface="Times New Roman"/>
              </a:rPr>
              <a:t>  </a:t>
            </a:r>
            <a:r>
              <a:rPr sz="3200" b="1" spc="-10" dirty="0">
                <a:latin typeface="Times New Roman"/>
                <a:cs typeface="Times New Roman"/>
              </a:rPr>
              <a:t>планируемые </a:t>
            </a:r>
            <a:r>
              <a:rPr sz="3200" b="1" dirty="0">
                <a:latin typeface="Times New Roman"/>
                <a:cs typeface="Times New Roman"/>
              </a:rPr>
              <a:t>результаты</a:t>
            </a:r>
            <a:r>
              <a:rPr sz="3200" b="1" spc="320" dirty="0">
                <a:latin typeface="Times New Roman"/>
                <a:cs typeface="Times New Roman"/>
              </a:rPr>
              <a:t>   </a:t>
            </a:r>
            <a:r>
              <a:rPr sz="3200" b="1" dirty="0">
                <a:latin typeface="Times New Roman"/>
                <a:cs typeface="Times New Roman"/>
              </a:rPr>
              <a:t>включены</a:t>
            </a:r>
            <a:r>
              <a:rPr sz="3200" b="1" spc="320" dirty="0">
                <a:latin typeface="Times New Roman"/>
                <a:cs typeface="Times New Roman"/>
              </a:rPr>
              <a:t>   </a:t>
            </a:r>
            <a:r>
              <a:rPr sz="3200" b="1" dirty="0">
                <a:latin typeface="Times New Roman"/>
                <a:cs typeface="Times New Roman"/>
              </a:rPr>
              <a:t>навыки</a:t>
            </a:r>
            <a:r>
              <a:rPr sz="3200" b="1" spc="310" dirty="0">
                <a:latin typeface="Times New Roman"/>
                <a:cs typeface="Times New Roman"/>
              </a:rPr>
              <a:t>   </a:t>
            </a:r>
            <a:r>
              <a:rPr sz="3200" b="1" dirty="0">
                <a:latin typeface="Times New Roman"/>
                <a:cs typeface="Times New Roman"/>
              </a:rPr>
              <a:t>в</a:t>
            </a:r>
            <a:r>
              <a:rPr sz="3200" b="1" spc="325" dirty="0">
                <a:latin typeface="Times New Roman"/>
                <a:cs typeface="Times New Roman"/>
              </a:rPr>
              <a:t>   </a:t>
            </a:r>
            <a:r>
              <a:rPr sz="3200" b="1" dirty="0">
                <a:latin typeface="Times New Roman"/>
                <a:cs typeface="Times New Roman"/>
              </a:rPr>
              <a:t>сфере</a:t>
            </a:r>
            <a:r>
              <a:rPr sz="3200" b="1" spc="320" dirty="0">
                <a:latin typeface="Times New Roman"/>
                <a:cs typeface="Times New Roman"/>
              </a:rPr>
              <a:t>   </a:t>
            </a:r>
            <a:r>
              <a:rPr sz="3200" b="1" spc="-10" dirty="0">
                <a:latin typeface="Times New Roman"/>
                <a:cs typeface="Times New Roman"/>
              </a:rPr>
              <a:t>финансовой грамотности.</a:t>
            </a:r>
            <a:endParaRPr sz="3200">
              <a:latin typeface="Times New Roman"/>
              <a:cs typeface="Times New Roman"/>
            </a:endParaRPr>
          </a:p>
          <a:p>
            <a:pPr marL="12700" marR="9525" lvl="1" algn="just">
              <a:lnSpc>
                <a:spcPct val="100000"/>
              </a:lnSpc>
              <a:spcBef>
                <a:spcPts val="1925"/>
              </a:spcBef>
              <a:buAutoNum type="arabicPeriod"/>
              <a:tabLst>
                <a:tab pos="1372235" algn="l"/>
              </a:tabLst>
            </a:pPr>
            <a:r>
              <a:rPr sz="3200" b="1" dirty="0">
                <a:latin typeface="Times New Roman"/>
                <a:cs typeface="Times New Roman"/>
              </a:rPr>
              <a:t>Существенно</a:t>
            </a:r>
            <a:r>
              <a:rPr sz="3200" b="1" spc="665" dirty="0">
                <a:latin typeface="Times New Roman"/>
                <a:cs typeface="Times New Roman"/>
              </a:rPr>
              <a:t>    </a:t>
            </a:r>
            <a:r>
              <a:rPr sz="3200" b="1" dirty="0">
                <a:latin typeface="Times New Roman"/>
                <a:cs typeface="Times New Roman"/>
              </a:rPr>
              <a:t>переработаны</a:t>
            </a:r>
            <a:r>
              <a:rPr sz="3200" b="1" spc="665" dirty="0">
                <a:latin typeface="Times New Roman"/>
                <a:cs typeface="Times New Roman"/>
              </a:rPr>
              <a:t>    </a:t>
            </a:r>
            <a:r>
              <a:rPr sz="3200" b="1" dirty="0">
                <a:latin typeface="Times New Roman"/>
                <a:cs typeface="Times New Roman"/>
              </a:rPr>
              <a:t>личностные</a:t>
            </a:r>
            <a:r>
              <a:rPr sz="3200" b="1" spc="665" dirty="0">
                <a:latin typeface="Times New Roman"/>
                <a:cs typeface="Times New Roman"/>
              </a:rPr>
              <a:t>    </a:t>
            </a:r>
            <a:r>
              <a:rPr sz="3200" b="1" spc="-50" dirty="0">
                <a:latin typeface="Times New Roman"/>
                <a:cs typeface="Times New Roman"/>
              </a:rPr>
              <a:t>и </a:t>
            </a:r>
            <a:r>
              <a:rPr sz="3200" b="1" dirty="0">
                <a:latin typeface="Times New Roman"/>
                <a:cs typeface="Times New Roman"/>
              </a:rPr>
              <a:t>метапредметные</a:t>
            </a:r>
            <a:r>
              <a:rPr sz="3200" b="1" spc="-7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результаты.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9762" y="703897"/>
            <a:ext cx="10728325" cy="230378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6985" algn="ctr">
              <a:lnSpc>
                <a:spcPts val="4480"/>
              </a:lnSpc>
              <a:spcBef>
                <a:spcPts val="215"/>
              </a:spcBef>
            </a:pPr>
            <a:r>
              <a:rPr sz="3750" spc="-10" dirty="0">
                <a:solidFill>
                  <a:srgbClr val="001F5F"/>
                </a:solidFill>
              </a:rPr>
              <a:t>Приказ</a:t>
            </a:r>
            <a:r>
              <a:rPr sz="3750" spc="-215" dirty="0">
                <a:solidFill>
                  <a:srgbClr val="001F5F"/>
                </a:solidFill>
              </a:rPr>
              <a:t> </a:t>
            </a:r>
            <a:r>
              <a:rPr sz="3750" spc="-10" dirty="0">
                <a:solidFill>
                  <a:srgbClr val="001F5F"/>
                </a:solidFill>
              </a:rPr>
              <a:t>Министерства</a:t>
            </a:r>
            <a:r>
              <a:rPr sz="3750" spc="-165" dirty="0">
                <a:solidFill>
                  <a:srgbClr val="001F5F"/>
                </a:solidFill>
              </a:rPr>
              <a:t> </a:t>
            </a:r>
            <a:r>
              <a:rPr sz="3750" spc="-10" dirty="0">
                <a:solidFill>
                  <a:srgbClr val="001F5F"/>
                </a:solidFill>
              </a:rPr>
              <a:t>просвещения</a:t>
            </a:r>
            <a:r>
              <a:rPr sz="3750" spc="-204" dirty="0">
                <a:solidFill>
                  <a:srgbClr val="001F5F"/>
                </a:solidFill>
              </a:rPr>
              <a:t> </a:t>
            </a:r>
            <a:r>
              <a:rPr sz="3750" spc="-10" dirty="0">
                <a:solidFill>
                  <a:srgbClr val="001F5F"/>
                </a:solidFill>
              </a:rPr>
              <a:t>Российской </a:t>
            </a:r>
            <a:r>
              <a:rPr sz="3750" spc="-20" dirty="0">
                <a:solidFill>
                  <a:srgbClr val="001F5F"/>
                </a:solidFill>
              </a:rPr>
              <a:t>Федерации</a:t>
            </a:r>
            <a:r>
              <a:rPr sz="3750" spc="-150" dirty="0">
                <a:solidFill>
                  <a:srgbClr val="001F5F"/>
                </a:solidFill>
              </a:rPr>
              <a:t> </a:t>
            </a:r>
            <a:r>
              <a:rPr sz="3750" dirty="0">
                <a:solidFill>
                  <a:srgbClr val="001F5F"/>
                </a:solidFill>
              </a:rPr>
              <a:t>от</a:t>
            </a:r>
            <a:r>
              <a:rPr sz="3750" spc="-100" dirty="0">
                <a:solidFill>
                  <a:srgbClr val="001F5F"/>
                </a:solidFill>
              </a:rPr>
              <a:t> </a:t>
            </a:r>
            <a:r>
              <a:rPr sz="3750" spc="-10" dirty="0">
                <a:solidFill>
                  <a:srgbClr val="001F5F"/>
                </a:solidFill>
              </a:rPr>
              <a:t>31.05.2021</a:t>
            </a:r>
            <a:r>
              <a:rPr sz="3750" spc="-140" dirty="0">
                <a:solidFill>
                  <a:srgbClr val="001F5F"/>
                </a:solidFill>
              </a:rPr>
              <a:t> </a:t>
            </a:r>
            <a:r>
              <a:rPr sz="3750" dirty="0">
                <a:solidFill>
                  <a:srgbClr val="001F5F"/>
                </a:solidFill>
              </a:rPr>
              <a:t>№286</a:t>
            </a:r>
            <a:r>
              <a:rPr sz="3750" spc="-130" dirty="0">
                <a:solidFill>
                  <a:srgbClr val="001F5F"/>
                </a:solidFill>
              </a:rPr>
              <a:t> </a:t>
            </a:r>
            <a:r>
              <a:rPr sz="3750" dirty="0">
                <a:solidFill>
                  <a:srgbClr val="001F5F"/>
                </a:solidFill>
              </a:rPr>
              <a:t>«Об</a:t>
            </a:r>
            <a:r>
              <a:rPr sz="3750" spc="-114" dirty="0">
                <a:solidFill>
                  <a:srgbClr val="001F5F"/>
                </a:solidFill>
              </a:rPr>
              <a:t> </a:t>
            </a:r>
            <a:r>
              <a:rPr sz="3750" spc="-10" dirty="0">
                <a:solidFill>
                  <a:srgbClr val="001F5F"/>
                </a:solidFill>
              </a:rPr>
              <a:t>утверждении </a:t>
            </a:r>
            <a:r>
              <a:rPr sz="3750" spc="-25" dirty="0">
                <a:solidFill>
                  <a:srgbClr val="001F5F"/>
                </a:solidFill>
              </a:rPr>
              <a:t>федерального</a:t>
            </a:r>
            <a:r>
              <a:rPr sz="3750" spc="-125" dirty="0">
                <a:solidFill>
                  <a:srgbClr val="001F5F"/>
                </a:solidFill>
              </a:rPr>
              <a:t> </a:t>
            </a:r>
            <a:r>
              <a:rPr sz="3750" spc="-45" dirty="0">
                <a:solidFill>
                  <a:srgbClr val="001F5F"/>
                </a:solidFill>
              </a:rPr>
              <a:t>государственного</a:t>
            </a:r>
            <a:r>
              <a:rPr sz="3750" spc="-135" dirty="0">
                <a:solidFill>
                  <a:srgbClr val="001F5F"/>
                </a:solidFill>
              </a:rPr>
              <a:t> </a:t>
            </a:r>
            <a:r>
              <a:rPr sz="3750" spc="-10" dirty="0">
                <a:solidFill>
                  <a:srgbClr val="001F5F"/>
                </a:solidFill>
              </a:rPr>
              <a:t>образовательного </a:t>
            </a:r>
            <a:r>
              <a:rPr sz="3750" dirty="0">
                <a:solidFill>
                  <a:srgbClr val="001F5F"/>
                </a:solidFill>
              </a:rPr>
              <a:t>стандарта</a:t>
            </a:r>
            <a:r>
              <a:rPr sz="3750" spc="-190" dirty="0">
                <a:solidFill>
                  <a:srgbClr val="001F5F"/>
                </a:solidFill>
              </a:rPr>
              <a:t> </a:t>
            </a:r>
            <a:r>
              <a:rPr sz="3750" spc="-30" dirty="0">
                <a:solidFill>
                  <a:srgbClr val="001F5F"/>
                </a:solidFill>
              </a:rPr>
              <a:t>начального</a:t>
            </a:r>
            <a:r>
              <a:rPr sz="3750" spc="-204" dirty="0">
                <a:solidFill>
                  <a:srgbClr val="001F5F"/>
                </a:solidFill>
              </a:rPr>
              <a:t> </a:t>
            </a:r>
            <a:r>
              <a:rPr sz="3750" spc="-10" dirty="0">
                <a:solidFill>
                  <a:srgbClr val="001F5F"/>
                </a:solidFill>
              </a:rPr>
              <a:t>общего</a:t>
            </a:r>
            <a:r>
              <a:rPr sz="3750" spc="-175" dirty="0">
                <a:solidFill>
                  <a:srgbClr val="001F5F"/>
                </a:solidFill>
              </a:rPr>
              <a:t> </a:t>
            </a:r>
            <a:r>
              <a:rPr sz="3750" spc="-10" dirty="0">
                <a:solidFill>
                  <a:srgbClr val="001F5F"/>
                </a:solidFill>
              </a:rPr>
              <a:t>образования»</a:t>
            </a:r>
            <a:endParaRPr sz="3750"/>
          </a:p>
        </p:txBody>
      </p:sp>
      <p:grpSp>
        <p:nvGrpSpPr>
          <p:cNvPr id="3" name="object 3"/>
          <p:cNvGrpSpPr/>
          <p:nvPr/>
        </p:nvGrpSpPr>
        <p:grpSpPr>
          <a:xfrm>
            <a:off x="1440052" y="3216401"/>
            <a:ext cx="9133840" cy="1452880"/>
            <a:chOff x="1440052" y="3216401"/>
            <a:chExt cx="9133840" cy="1452880"/>
          </a:xfrm>
        </p:grpSpPr>
        <p:sp>
          <p:nvSpPr>
            <p:cNvPr id="4" name="object 4"/>
            <p:cNvSpPr/>
            <p:nvPr/>
          </p:nvSpPr>
          <p:spPr>
            <a:xfrm>
              <a:off x="1446402" y="3222751"/>
              <a:ext cx="9121140" cy="1440180"/>
            </a:xfrm>
            <a:custGeom>
              <a:avLst/>
              <a:gdLst/>
              <a:ahLst/>
              <a:cxnLst/>
              <a:rect l="l" t="t" r="r" b="b"/>
              <a:pathLst>
                <a:path w="9121140" h="1440179">
                  <a:moveTo>
                    <a:pt x="8880983" y="0"/>
                  </a:moveTo>
                  <a:lnTo>
                    <a:pt x="240029" y="0"/>
                  </a:lnTo>
                  <a:lnTo>
                    <a:pt x="191648" y="4875"/>
                  </a:lnTo>
                  <a:lnTo>
                    <a:pt x="146589" y="18859"/>
                  </a:lnTo>
                  <a:lnTo>
                    <a:pt x="105816" y="40987"/>
                  </a:lnTo>
                  <a:lnTo>
                    <a:pt x="70294" y="70294"/>
                  </a:lnTo>
                  <a:lnTo>
                    <a:pt x="40987" y="105816"/>
                  </a:lnTo>
                  <a:lnTo>
                    <a:pt x="18859" y="146589"/>
                  </a:lnTo>
                  <a:lnTo>
                    <a:pt x="4875" y="191648"/>
                  </a:lnTo>
                  <a:lnTo>
                    <a:pt x="0" y="240030"/>
                  </a:lnTo>
                  <a:lnTo>
                    <a:pt x="0" y="1200150"/>
                  </a:lnTo>
                  <a:lnTo>
                    <a:pt x="4875" y="1248531"/>
                  </a:lnTo>
                  <a:lnTo>
                    <a:pt x="18859" y="1293590"/>
                  </a:lnTo>
                  <a:lnTo>
                    <a:pt x="40987" y="1334363"/>
                  </a:lnTo>
                  <a:lnTo>
                    <a:pt x="70294" y="1369885"/>
                  </a:lnTo>
                  <a:lnTo>
                    <a:pt x="105816" y="1399192"/>
                  </a:lnTo>
                  <a:lnTo>
                    <a:pt x="146589" y="1421320"/>
                  </a:lnTo>
                  <a:lnTo>
                    <a:pt x="191648" y="1435304"/>
                  </a:lnTo>
                  <a:lnTo>
                    <a:pt x="240029" y="1440180"/>
                  </a:lnTo>
                  <a:lnTo>
                    <a:pt x="8880983" y="1440180"/>
                  </a:lnTo>
                  <a:lnTo>
                    <a:pt x="8929364" y="1435304"/>
                  </a:lnTo>
                  <a:lnTo>
                    <a:pt x="8974423" y="1421320"/>
                  </a:lnTo>
                  <a:lnTo>
                    <a:pt x="9015196" y="1399192"/>
                  </a:lnTo>
                  <a:lnTo>
                    <a:pt x="9050718" y="1369885"/>
                  </a:lnTo>
                  <a:lnTo>
                    <a:pt x="9080025" y="1334363"/>
                  </a:lnTo>
                  <a:lnTo>
                    <a:pt x="9102153" y="1293590"/>
                  </a:lnTo>
                  <a:lnTo>
                    <a:pt x="9116137" y="1248531"/>
                  </a:lnTo>
                  <a:lnTo>
                    <a:pt x="9121013" y="1200150"/>
                  </a:lnTo>
                  <a:lnTo>
                    <a:pt x="9121013" y="240030"/>
                  </a:lnTo>
                  <a:lnTo>
                    <a:pt x="9116137" y="191648"/>
                  </a:lnTo>
                  <a:lnTo>
                    <a:pt x="9102153" y="146589"/>
                  </a:lnTo>
                  <a:lnTo>
                    <a:pt x="9080025" y="105816"/>
                  </a:lnTo>
                  <a:lnTo>
                    <a:pt x="9050718" y="70294"/>
                  </a:lnTo>
                  <a:lnTo>
                    <a:pt x="9015196" y="40987"/>
                  </a:lnTo>
                  <a:lnTo>
                    <a:pt x="8974423" y="18859"/>
                  </a:lnTo>
                  <a:lnTo>
                    <a:pt x="8929364" y="4875"/>
                  </a:lnTo>
                  <a:lnTo>
                    <a:pt x="8880983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6402" y="3222751"/>
              <a:ext cx="9121140" cy="1440180"/>
            </a:xfrm>
            <a:custGeom>
              <a:avLst/>
              <a:gdLst/>
              <a:ahLst/>
              <a:cxnLst/>
              <a:rect l="l" t="t" r="r" b="b"/>
              <a:pathLst>
                <a:path w="9121140" h="1440179">
                  <a:moveTo>
                    <a:pt x="0" y="240030"/>
                  </a:moveTo>
                  <a:lnTo>
                    <a:pt x="4875" y="191648"/>
                  </a:lnTo>
                  <a:lnTo>
                    <a:pt x="18859" y="146589"/>
                  </a:lnTo>
                  <a:lnTo>
                    <a:pt x="40987" y="105816"/>
                  </a:lnTo>
                  <a:lnTo>
                    <a:pt x="70294" y="70294"/>
                  </a:lnTo>
                  <a:lnTo>
                    <a:pt x="105816" y="40987"/>
                  </a:lnTo>
                  <a:lnTo>
                    <a:pt x="146589" y="18859"/>
                  </a:lnTo>
                  <a:lnTo>
                    <a:pt x="191648" y="4875"/>
                  </a:lnTo>
                  <a:lnTo>
                    <a:pt x="240029" y="0"/>
                  </a:lnTo>
                  <a:lnTo>
                    <a:pt x="8880983" y="0"/>
                  </a:lnTo>
                  <a:lnTo>
                    <a:pt x="8929364" y="4875"/>
                  </a:lnTo>
                  <a:lnTo>
                    <a:pt x="8974423" y="18859"/>
                  </a:lnTo>
                  <a:lnTo>
                    <a:pt x="9015196" y="40987"/>
                  </a:lnTo>
                  <a:lnTo>
                    <a:pt x="9050718" y="70294"/>
                  </a:lnTo>
                  <a:lnTo>
                    <a:pt x="9080025" y="105816"/>
                  </a:lnTo>
                  <a:lnTo>
                    <a:pt x="9102153" y="146589"/>
                  </a:lnTo>
                  <a:lnTo>
                    <a:pt x="9116137" y="191648"/>
                  </a:lnTo>
                  <a:lnTo>
                    <a:pt x="9121013" y="240030"/>
                  </a:lnTo>
                  <a:lnTo>
                    <a:pt x="9121013" y="1200150"/>
                  </a:lnTo>
                  <a:lnTo>
                    <a:pt x="9116137" y="1248531"/>
                  </a:lnTo>
                  <a:lnTo>
                    <a:pt x="9102153" y="1293590"/>
                  </a:lnTo>
                  <a:lnTo>
                    <a:pt x="9080025" y="1334363"/>
                  </a:lnTo>
                  <a:lnTo>
                    <a:pt x="9050718" y="1369885"/>
                  </a:lnTo>
                  <a:lnTo>
                    <a:pt x="9015196" y="1399192"/>
                  </a:lnTo>
                  <a:lnTo>
                    <a:pt x="8974423" y="1421320"/>
                  </a:lnTo>
                  <a:lnTo>
                    <a:pt x="8929364" y="1435304"/>
                  </a:lnTo>
                  <a:lnTo>
                    <a:pt x="8880983" y="1440180"/>
                  </a:lnTo>
                  <a:lnTo>
                    <a:pt x="240029" y="1440180"/>
                  </a:lnTo>
                  <a:lnTo>
                    <a:pt x="191648" y="1435304"/>
                  </a:lnTo>
                  <a:lnTo>
                    <a:pt x="146589" y="1421320"/>
                  </a:lnTo>
                  <a:lnTo>
                    <a:pt x="105816" y="1399192"/>
                  </a:lnTo>
                  <a:lnTo>
                    <a:pt x="70294" y="1369885"/>
                  </a:lnTo>
                  <a:lnTo>
                    <a:pt x="40987" y="1334363"/>
                  </a:lnTo>
                  <a:lnTo>
                    <a:pt x="18859" y="1293590"/>
                  </a:lnTo>
                  <a:lnTo>
                    <a:pt x="4875" y="1248531"/>
                  </a:lnTo>
                  <a:lnTo>
                    <a:pt x="0" y="1200150"/>
                  </a:lnTo>
                  <a:lnTo>
                    <a:pt x="0" y="240030"/>
                  </a:lnTo>
                  <a:close/>
                </a:path>
              </a:pathLst>
            </a:custGeom>
            <a:ln w="12700">
              <a:solidFill>
                <a:srgbClr val="AD5A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728089" y="4798059"/>
            <a:ext cx="8557895" cy="1261110"/>
            <a:chOff x="1728089" y="4798059"/>
            <a:chExt cx="8557895" cy="1261110"/>
          </a:xfrm>
        </p:grpSpPr>
        <p:sp>
          <p:nvSpPr>
            <p:cNvPr id="7" name="object 7"/>
            <p:cNvSpPr/>
            <p:nvPr/>
          </p:nvSpPr>
          <p:spPr>
            <a:xfrm>
              <a:off x="1734439" y="4804409"/>
              <a:ext cx="8545195" cy="1248410"/>
            </a:xfrm>
            <a:custGeom>
              <a:avLst/>
              <a:gdLst/>
              <a:ahLst/>
              <a:cxnLst/>
              <a:rect l="l" t="t" r="r" b="b"/>
              <a:pathLst>
                <a:path w="8545195" h="1248410">
                  <a:moveTo>
                    <a:pt x="8336915" y="0"/>
                  </a:moveTo>
                  <a:lnTo>
                    <a:pt x="208025" y="0"/>
                  </a:lnTo>
                  <a:lnTo>
                    <a:pt x="160313" y="5498"/>
                  </a:lnTo>
                  <a:lnTo>
                    <a:pt x="116521" y="21158"/>
                  </a:lnTo>
                  <a:lnTo>
                    <a:pt x="77897" y="45726"/>
                  </a:lnTo>
                  <a:lnTo>
                    <a:pt x="45686" y="77950"/>
                  </a:lnTo>
                  <a:lnTo>
                    <a:pt x="21136" y="116577"/>
                  </a:lnTo>
                  <a:lnTo>
                    <a:pt x="5491" y="160353"/>
                  </a:lnTo>
                  <a:lnTo>
                    <a:pt x="0" y="208025"/>
                  </a:lnTo>
                  <a:lnTo>
                    <a:pt x="0" y="1040129"/>
                  </a:lnTo>
                  <a:lnTo>
                    <a:pt x="5491" y="1087830"/>
                  </a:lnTo>
                  <a:lnTo>
                    <a:pt x="21136" y="1131617"/>
                  </a:lnTo>
                  <a:lnTo>
                    <a:pt x="45686" y="1170242"/>
                  </a:lnTo>
                  <a:lnTo>
                    <a:pt x="77897" y="1202457"/>
                  </a:lnTo>
                  <a:lnTo>
                    <a:pt x="116521" y="1227013"/>
                  </a:lnTo>
                  <a:lnTo>
                    <a:pt x="160313" y="1242662"/>
                  </a:lnTo>
                  <a:lnTo>
                    <a:pt x="208025" y="1248155"/>
                  </a:lnTo>
                  <a:lnTo>
                    <a:pt x="8336915" y="1248155"/>
                  </a:lnTo>
                  <a:lnTo>
                    <a:pt x="8384587" y="1242662"/>
                  </a:lnTo>
                  <a:lnTo>
                    <a:pt x="8428363" y="1227013"/>
                  </a:lnTo>
                  <a:lnTo>
                    <a:pt x="8466990" y="1202457"/>
                  </a:lnTo>
                  <a:lnTo>
                    <a:pt x="8499214" y="1170242"/>
                  </a:lnTo>
                  <a:lnTo>
                    <a:pt x="8523782" y="1131617"/>
                  </a:lnTo>
                  <a:lnTo>
                    <a:pt x="8539442" y="1087830"/>
                  </a:lnTo>
                  <a:lnTo>
                    <a:pt x="8544941" y="1040129"/>
                  </a:lnTo>
                  <a:lnTo>
                    <a:pt x="8544941" y="208025"/>
                  </a:lnTo>
                  <a:lnTo>
                    <a:pt x="8539442" y="160353"/>
                  </a:lnTo>
                  <a:lnTo>
                    <a:pt x="8523782" y="116577"/>
                  </a:lnTo>
                  <a:lnTo>
                    <a:pt x="8499214" y="77950"/>
                  </a:lnTo>
                  <a:lnTo>
                    <a:pt x="8466990" y="45726"/>
                  </a:lnTo>
                  <a:lnTo>
                    <a:pt x="8428363" y="21158"/>
                  </a:lnTo>
                  <a:lnTo>
                    <a:pt x="8384587" y="5498"/>
                  </a:lnTo>
                  <a:lnTo>
                    <a:pt x="8336915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34439" y="4804409"/>
              <a:ext cx="8545195" cy="1248410"/>
            </a:xfrm>
            <a:custGeom>
              <a:avLst/>
              <a:gdLst/>
              <a:ahLst/>
              <a:cxnLst/>
              <a:rect l="l" t="t" r="r" b="b"/>
              <a:pathLst>
                <a:path w="8545195" h="1248410">
                  <a:moveTo>
                    <a:pt x="0" y="208025"/>
                  </a:moveTo>
                  <a:lnTo>
                    <a:pt x="5491" y="160353"/>
                  </a:lnTo>
                  <a:lnTo>
                    <a:pt x="21136" y="116577"/>
                  </a:lnTo>
                  <a:lnTo>
                    <a:pt x="45686" y="77950"/>
                  </a:lnTo>
                  <a:lnTo>
                    <a:pt x="77897" y="45726"/>
                  </a:lnTo>
                  <a:lnTo>
                    <a:pt x="116521" y="21158"/>
                  </a:lnTo>
                  <a:lnTo>
                    <a:pt x="160313" y="5498"/>
                  </a:lnTo>
                  <a:lnTo>
                    <a:pt x="208025" y="0"/>
                  </a:lnTo>
                  <a:lnTo>
                    <a:pt x="8336915" y="0"/>
                  </a:lnTo>
                  <a:lnTo>
                    <a:pt x="8384587" y="5498"/>
                  </a:lnTo>
                  <a:lnTo>
                    <a:pt x="8428363" y="21158"/>
                  </a:lnTo>
                  <a:lnTo>
                    <a:pt x="8466990" y="45726"/>
                  </a:lnTo>
                  <a:lnTo>
                    <a:pt x="8499214" y="77950"/>
                  </a:lnTo>
                  <a:lnTo>
                    <a:pt x="8523782" y="116577"/>
                  </a:lnTo>
                  <a:lnTo>
                    <a:pt x="8539442" y="160353"/>
                  </a:lnTo>
                  <a:lnTo>
                    <a:pt x="8544941" y="208025"/>
                  </a:lnTo>
                  <a:lnTo>
                    <a:pt x="8544941" y="1040129"/>
                  </a:lnTo>
                  <a:lnTo>
                    <a:pt x="8539442" y="1087830"/>
                  </a:lnTo>
                  <a:lnTo>
                    <a:pt x="8523782" y="1131617"/>
                  </a:lnTo>
                  <a:lnTo>
                    <a:pt x="8499214" y="1170242"/>
                  </a:lnTo>
                  <a:lnTo>
                    <a:pt x="8466990" y="1202457"/>
                  </a:lnTo>
                  <a:lnTo>
                    <a:pt x="8428363" y="1227013"/>
                  </a:lnTo>
                  <a:lnTo>
                    <a:pt x="8384587" y="1242662"/>
                  </a:lnTo>
                  <a:lnTo>
                    <a:pt x="8336915" y="1248155"/>
                  </a:lnTo>
                  <a:lnTo>
                    <a:pt x="208025" y="1248155"/>
                  </a:lnTo>
                  <a:lnTo>
                    <a:pt x="160313" y="1242662"/>
                  </a:lnTo>
                  <a:lnTo>
                    <a:pt x="116521" y="1227013"/>
                  </a:lnTo>
                  <a:lnTo>
                    <a:pt x="77897" y="1202457"/>
                  </a:lnTo>
                  <a:lnTo>
                    <a:pt x="45686" y="1170242"/>
                  </a:lnTo>
                  <a:lnTo>
                    <a:pt x="21136" y="1131617"/>
                  </a:lnTo>
                  <a:lnTo>
                    <a:pt x="5491" y="1087830"/>
                  </a:lnTo>
                  <a:lnTo>
                    <a:pt x="0" y="1040129"/>
                  </a:lnTo>
                  <a:lnTo>
                    <a:pt x="0" y="208025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36776" y="3431158"/>
            <a:ext cx="8750300" cy="2487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imes New Roman"/>
                <a:cs typeface="Times New Roman"/>
              </a:rPr>
              <a:t>Приём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на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обучение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в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1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классы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по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ФГОС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2009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spc="-170" dirty="0">
                <a:latin typeface="Times New Roman"/>
                <a:cs typeface="Times New Roman"/>
              </a:rPr>
              <a:t>г. </a:t>
            </a:r>
            <a:r>
              <a:rPr sz="3200" b="1" dirty="0">
                <a:latin typeface="Times New Roman"/>
                <a:cs typeface="Times New Roman"/>
              </a:rPr>
              <a:t>прекращается</a:t>
            </a:r>
            <a:r>
              <a:rPr sz="3200" b="1" spc="5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с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1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сентября</a:t>
            </a:r>
            <a:r>
              <a:rPr sz="3200" b="1" spc="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2022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Times New Roman"/>
                <a:cs typeface="Times New Roman"/>
              </a:rPr>
              <a:t>г.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450">
              <a:latin typeface="Times New Roman"/>
              <a:cs typeface="Times New Roman"/>
            </a:endParaRPr>
          </a:p>
          <a:p>
            <a:pPr marL="652145" marR="654685" algn="ctr">
              <a:lnSpc>
                <a:spcPct val="100000"/>
              </a:lnSpc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32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новые</a:t>
            </a:r>
            <a:r>
              <a:rPr sz="32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стандарты</a:t>
            </a:r>
            <a:r>
              <a:rPr sz="3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переходят</a:t>
            </a:r>
            <a:r>
              <a:rPr sz="32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только</a:t>
            </a:r>
            <a:r>
              <a:rPr sz="32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1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классы</a:t>
            </a:r>
            <a:r>
              <a:rPr sz="3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или</a:t>
            </a:r>
            <a:r>
              <a:rPr sz="32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все</a:t>
            </a:r>
            <a:r>
              <a:rPr sz="3200" b="1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(2-</a:t>
            </a:r>
            <a:r>
              <a:rPr sz="3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4)?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8685" y="0"/>
            <a:ext cx="9801225" cy="2258695"/>
          </a:xfrm>
          <a:prstGeom prst="rect">
            <a:avLst/>
          </a:prstGeom>
        </p:spPr>
        <p:txBody>
          <a:bodyPr vert="horz" wrap="square" lIns="0" tIns="255904" rIns="0" bIns="0" rtlCol="0">
            <a:spAutoFit/>
          </a:bodyPr>
          <a:lstStyle/>
          <a:p>
            <a:pPr marL="342265" marR="6985" indent="-342265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42265" algn="l"/>
                <a:tab pos="1493520" algn="l"/>
              </a:tabLst>
            </a:pPr>
            <a:r>
              <a:rPr sz="3200" b="1" dirty="0">
                <a:solidFill>
                  <a:srgbClr val="150DB3"/>
                </a:solidFill>
                <a:latin typeface="Times New Roman"/>
                <a:cs typeface="Times New Roman"/>
              </a:rPr>
              <a:t>Планируемые</a:t>
            </a:r>
            <a:r>
              <a:rPr sz="3200" b="1" spc="-120" dirty="0">
                <a:solidFill>
                  <a:srgbClr val="150DB3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150DB3"/>
                </a:solidFill>
                <a:latin typeface="Times New Roman"/>
                <a:cs typeface="Times New Roman"/>
              </a:rPr>
              <a:t>результаты</a:t>
            </a:r>
            <a:r>
              <a:rPr sz="3200" b="1" spc="-114" dirty="0">
                <a:solidFill>
                  <a:srgbClr val="150DB3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50DB3"/>
                </a:solidFill>
                <a:latin typeface="Times New Roman"/>
                <a:cs typeface="Times New Roman"/>
              </a:rPr>
              <a:t>ФГОС</a:t>
            </a:r>
            <a:r>
              <a:rPr sz="3200" b="1" spc="-110" dirty="0">
                <a:solidFill>
                  <a:srgbClr val="150DB3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150DB3"/>
                </a:solidFill>
                <a:latin typeface="Times New Roman"/>
                <a:cs typeface="Times New Roman"/>
              </a:rPr>
              <a:t>НОО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650" b="1" dirty="0">
                <a:latin typeface="Times New Roman"/>
                <a:cs typeface="Times New Roman"/>
              </a:rPr>
              <a:t>Предметные </a:t>
            </a:r>
            <a:r>
              <a:rPr sz="2650" b="1" spc="-10" dirty="0">
                <a:latin typeface="Times New Roman"/>
                <a:cs typeface="Times New Roman"/>
              </a:rPr>
              <a:t>результаты:</a:t>
            </a:r>
            <a:endParaRPr sz="26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600"/>
              </a:lnSpc>
              <a:spcBef>
                <a:spcPts val="6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50" spc="-10" dirty="0">
                <a:latin typeface="Times New Roman"/>
                <a:cs typeface="Times New Roman"/>
              </a:rPr>
              <a:t>формулируются</a:t>
            </a:r>
            <a:r>
              <a:rPr sz="2650" spc="30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в</a:t>
            </a:r>
            <a:r>
              <a:rPr sz="2650" spc="-25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деятельностной</a:t>
            </a:r>
            <a:r>
              <a:rPr sz="2650" spc="35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форме</a:t>
            </a:r>
            <a:r>
              <a:rPr sz="2650" spc="-15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с</a:t>
            </a:r>
            <a:r>
              <a:rPr sz="2650" spc="-20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усилением</a:t>
            </a:r>
            <a:r>
              <a:rPr sz="2650" spc="40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акцента</a:t>
            </a:r>
            <a:r>
              <a:rPr sz="2650" spc="-10" dirty="0">
                <a:latin typeface="Times New Roman"/>
                <a:cs typeface="Times New Roman"/>
              </a:rPr>
              <a:t> </a:t>
            </a:r>
            <a:r>
              <a:rPr sz="2650" spc="-25" dirty="0">
                <a:latin typeface="Times New Roman"/>
                <a:cs typeface="Times New Roman"/>
              </a:rPr>
              <a:t>на </a:t>
            </a:r>
            <a:r>
              <a:rPr sz="2650" dirty="0">
                <a:latin typeface="Times New Roman"/>
                <a:cs typeface="Times New Roman"/>
              </a:rPr>
              <a:t>применении</a:t>
            </a:r>
            <a:r>
              <a:rPr sz="2650" spc="-15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знаний</a:t>
            </a:r>
            <a:r>
              <a:rPr sz="2650" spc="-25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и</a:t>
            </a:r>
            <a:r>
              <a:rPr sz="2650" spc="-65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конкретных</a:t>
            </a:r>
            <a:r>
              <a:rPr sz="2650" spc="-30" dirty="0">
                <a:latin typeface="Times New Roman"/>
                <a:cs typeface="Times New Roman"/>
              </a:rPr>
              <a:t> </a:t>
            </a:r>
            <a:r>
              <a:rPr sz="2650" spc="-10" dirty="0">
                <a:latin typeface="Times New Roman"/>
                <a:cs typeface="Times New Roman"/>
              </a:rPr>
              <a:t>умений;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8685" y="2190686"/>
            <a:ext cx="2802890" cy="837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5080" indent="-342900">
              <a:lnSpc>
                <a:spcPct val="100600"/>
              </a:lnSpc>
              <a:spcBef>
                <a:spcPts val="90"/>
              </a:spcBef>
              <a:buFont typeface="Arial"/>
              <a:buChar char="•"/>
              <a:tabLst>
                <a:tab pos="354965" algn="l"/>
                <a:tab pos="355600" algn="l"/>
                <a:tab pos="2639060" algn="l"/>
              </a:tabLst>
            </a:pPr>
            <a:r>
              <a:rPr sz="2650" spc="-10" dirty="0">
                <a:latin typeface="Times New Roman"/>
                <a:cs typeface="Times New Roman"/>
              </a:rPr>
              <a:t>формулируются планирования</a:t>
            </a:r>
            <a:r>
              <a:rPr sz="2650" dirty="0">
                <a:latin typeface="Times New Roman"/>
                <a:cs typeface="Times New Roman"/>
              </a:rPr>
              <a:t>	</a:t>
            </a:r>
            <a:r>
              <a:rPr sz="2650" spc="-50" dirty="0">
                <a:latin typeface="Times New Roman"/>
                <a:cs typeface="Times New Roman"/>
              </a:rPr>
              <a:t>с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7159" y="2190686"/>
            <a:ext cx="7377430" cy="837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18440">
              <a:lnSpc>
                <a:spcPct val="100600"/>
              </a:lnSpc>
              <a:spcBef>
                <a:spcPts val="90"/>
              </a:spcBef>
              <a:tabLst>
                <a:tab pos="1160780" algn="l"/>
                <a:tab pos="1282700" algn="l"/>
                <a:tab pos="2745740" algn="l"/>
                <a:tab pos="3225800" algn="l"/>
                <a:tab pos="4846955" algn="l"/>
                <a:tab pos="5032375" algn="l"/>
                <a:tab pos="6132195" algn="l"/>
              </a:tabLst>
            </a:pPr>
            <a:r>
              <a:rPr sz="2650" spc="-25" dirty="0">
                <a:latin typeface="Times New Roman"/>
                <a:cs typeface="Times New Roman"/>
              </a:rPr>
              <a:t>на</a:t>
            </a:r>
            <a:r>
              <a:rPr sz="2650" dirty="0">
                <a:latin typeface="Times New Roman"/>
                <a:cs typeface="Times New Roman"/>
              </a:rPr>
              <a:t>	</a:t>
            </a:r>
            <a:r>
              <a:rPr sz="2650" spc="-10" dirty="0">
                <a:latin typeface="Times New Roman"/>
                <a:cs typeface="Times New Roman"/>
              </a:rPr>
              <a:t>основе</a:t>
            </a:r>
            <a:r>
              <a:rPr sz="2650" dirty="0">
                <a:latin typeface="Times New Roman"/>
                <a:cs typeface="Times New Roman"/>
              </a:rPr>
              <a:t>	</a:t>
            </a:r>
            <a:r>
              <a:rPr sz="2650" spc="-10" dirty="0">
                <a:latin typeface="Times New Roman"/>
                <a:cs typeface="Times New Roman"/>
              </a:rPr>
              <a:t>документов</a:t>
            </a:r>
            <a:r>
              <a:rPr sz="2650" dirty="0">
                <a:latin typeface="Times New Roman"/>
                <a:cs typeface="Times New Roman"/>
              </a:rPr>
              <a:t>		</a:t>
            </a:r>
            <a:r>
              <a:rPr sz="2650" spc="-10" dirty="0">
                <a:latin typeface="Times New Roman"/>
                <a:cs typeface="Times New Roman"/>
              </a:rPr>
              <a:t>стратегического учетом</a:t>
            </a:r>
            <a:r>
              <a:rPr sz="2650" dirty="0">
                <a:latin typeface="Times New Roman"/>
                <a:cs typeface="Times New Roman"/>
              </a:rPr>
              <a:t>		</a:t>
            </a:r>
            <a:r>
              <a:rPr sz="2650" spc="-10" dirty="0">
                <a:latin typeface="Times New Roman"/>
                <a:cs typeface="Times New Roman"/>
              </a:rPr>
              <a:t>результатов</a:t>
            </a:r>
            <a:r>
              <a:rPr sz="2650" dirty="0">
                <a:latin typeface="Times New Roman"/>
                <a:cs typeface="Times New Roman"/>
              </a:rPr>
              <a:t>	</a:t>
            </a:r>
            <a:r>
              <a:rPr sz="2650" spc="-10" dirty="0">
                <a:latin typeface="Times New Roman"/>
                <a:cs typeface="Times New Roman"/>
              </a:rPr>
              <a:t>процедур</a:t>
            </a:r>
            <a:r>
              <a:rPr sz="2650" dirty="0">
                <a:latin typeface="Times New Roman"/>
                <a:cs typeface="Times New Roman"/>
              </a:rPr>
              <a:t>	</a:t>
            </a:r>
            <a:r>
              <a:rPr sz="2650" spc="-10" dirty="0">
                <a:latin typeface="Times New Roman"/>
                <a:cs typeface="Times New Roman"/>
              </a:rPr>
              <a:t>оценки</a:t>
            </a:r>
            <a:r>
              <a:rPr sz="2650" dirty="0">
                <a:latin typeface="Times New Roman"/>
                <a:cs typeface="Times New Roman"/>
              </a:rPr>
              <a:t>	</a:t>
            </a:r>
            <a:r>
              <a:rPr sz="2650" spc="-10" dirty="0">
                <a:latin typeface="Times New Roman"/>
                <a:cs typeface="Times New Roman"/>
              </a:rPr>
              <a:t>качества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8685" y="3003867"/>
            <a:ext cx="10417175" cy="22199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5080">
              <a:lnSpc>
                <a:spcPct val="100600"/>
              </a:lnSpc>
              <a:spcBef>
                <a:spcPts val="90"/>
              </a:spcBef>
              <a:tabLst>
                <a:tab pos="2341880" algn="l"/>
                <a:tab pos="5004435" algn="l"/>
                <a:tab pos="7395209" algn="l"/>
                <a:tab pos="9584690" algn="l"/>
              </a:tabLst>
            </a:pPr>
            <a:r>
              <a:rPr sz="2650" spc="-10" dirty="0">
                <a:latin typeface="Times New Roman"/>
                <a:cs typeface="Times New Roman"/>
              </a:rPr>
              <a:t>образования</a:t>
            </a:r>
            <a:r>
              <a:rPr sz="2650" dirty="0">
                <a:latin typeface="Times New Roman"/>
                <a:cs typeface="Times New Roman"/>
              </a:rPr>
              <a:t>	</a:t>
            </a:r>
            <a:r>
              <a:rPr sz="2650" spc="-10" dirty="0">
                <a:latin typeface="Times New Roman"/>
                <a:cs typeface="Times New Roman"/>
              </a:rPr>
              <a:t>(международных</a:t>
            </a:r>
            <a:r>
              <a:rPr sz="2650" dirty="0">
                <a:latin typeface="Times New Roman"/>
                <a:cs typeface="Times New Roman"/>
              </a:rPr>
              <a:t>	</a:t>
            </a:r>
            <a:r>
              <a:rPr sz="2650" spc="-10" dirty="0">
                <a:latin typeface="Times New Roman"/>
                <a:cs typeface="Times New Roman"/>
              </a:rPr>
              <a:t>сравнительных</a:t>
            </a:r>
            <a:r>
              <a:rPr sz="2650" dirty="0">
                <a:latin typeface="Times New Roman"/>
                <a:cs typeface="Times New Roman"/>
              </a:rPr>
              <a:t>	</a:t>
            </a:r>
            <a:r>
              <a:rPr sz="2650" spc="-10" dirty="0">
                <a:latin typeface="Times New Roman"/>
                <a:cs typeface="Times New Roman"/>
              </a:rPr>
              <a:t>исследований</a:t>
            </a:r>
            <a:r>
              <a:rPr sz="2650" dirty="0">
                <a:latin typeface="Times New Roman"/>
                <a:cs typeface="Times New Roman"/>
              </a:rPr>
              <a:t>	</a:t>
            </a:r>
            <a:r>
              <a:rPr sz="2650" spc="-10" dirty="0">
                <a:latin typeface="Times New Roman"/>
                <a:cs typeface="Times New Roman"/>
              </a:rPr>
              <a:t>PISA, </a:t>
            </a:r>
            <a:r>
              <a:rPr sz="2650" dirty="0">
                <a:latin typeface="Times New Roman"/>
                <a:cs typeface="Times New Roman"/>
              </a:rPr>
              <a:t>PIRLS;</a:t>
            </a:r>
            <a:r>
              <a:rPr sz="2650" spc="-55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федеральных</a:t>
            </a:r>
            <a:r>
              <a:rPr sz="2650" spc="-5" dirty="0">
                <a:latin typeface="Times New Roman"/>
                <a:cs typeface="Times New Roman"/>
              </a:rPr>
              <a:t> </a:t>
            </a:r>
            <a:r>
              <a:rPr sz="2650" spc="-55" dirty="0">
                <a:latin typeface="Times New Roman"/>
                <a:cs typeface="Times New Roman"/>
              </a:rPr>
              <a:t>ВПР,</a:t>
            </a:r>
            <a:r>
              <a:rPr sz="2650" spc="-45" dirty="0">
                <a:latin typeface="Times New Roman"/>
                <a:cs typeface="Times New Roman"/>
              </a:rPr>
              <a:t> </a:t>
            </a:r>
            <a:r>
              <a:rPr sz="2650" spc="-10" dirty="0">
                <a:latin typeface="Times New Roman"/>
                <a:cs typeface="Times New Roman"/>
              </a:rPr>
              <a:t>НИКО);</a:t>
            </a:r>
            <a:endParaRPr sz="2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50" dirty="0">
                <a:latin typeface="Times New Roman"/>
                <a:cs typeface="Times New Roman"/>
              </a:rPr>
              <a:t>определяют</a:t>
            </a:r>
            <a:r>
              <a:rPr sz="2650" spc="-50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минимум</a:t>
            </a:r>
            <a:r>
              <a:rPr sz="2650" spc="-50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содержания</a:t>
            </a:r>
            <a:r>
              <a:rPr sz="2650" spc="-45" dirty="0">
                <a:latin typeface="Times New Roman"/>
                <a:cs typeface="Times New Roman"/>
              </a:rPr>
              <a:t> </a:t>
            </a:r>
            <a:r>
              <a:rPr sz="2650" spc="-20" dirty="0">
                <a:latin typeface="Times New Roman"/>
                <a:cs typeface="Times New Roman"/>
              </a:rPr>
              <a:t>НОО;</a:t>
            </a:r>
            <a:endParaRPr sz="2650">
              <a:latin typeface="Times New Roman"/>
              <a:cs typeface="Times New Roman"/>
            </a:endParaRPr>
          </a:p>
          <a:p>
            <a:pPr marL="355600" marR="315595" indent="-342900">
              <a:lnSpc>
                <a:spcPct val="100699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50" dirty="0">
                <a:latin typeface="Times New Roman"/>
                <a:cs typeface="Times New Roman"/>
              </a:rPr>
              <a:t>усиливают</a:t>
            </a:r>
            <a:r>
              <a:rPr sz="2650" spc="35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акценты</a:t>
            </a:r>
            <a:r>
              <a:rPr sz="2650" spc="-5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на</a:t>
            </a:r>
            <a:r>
              <a:rPr sz="2650" spc="-40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изучении</a:t>
            </a:r>
            <a:r>
              <a:rPr sz="2650" spc="-10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явлений</a:t>
            </a:r>
            <a:r>
              <a:rPr sz="2650" spc="-5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и</a:t>
            </a:r>
            <a:r>
              <a:rPr sz="2650" spc="-30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процессов</a:t>
            </a:r>
            <a:r>
              <a:rPr sz="2650" spc="15" dirty="0">
                <a:latin typeface="Times New Roman"/>
                <a:cs typeface="Times New Roman"/>
              </a:rPr>
              <a:t> </a:t>
            </a:r>
            <a:r>
              <a:rPr sz="2650" spc="-10" dirty="0">
                <a:latin typeface="Times New Roman"/>
                <a:cs typeface="Times New Roman"/>
              </a:rPr>
              <a:t>современной </a:t>
            </a:r>
            <a:r>
              <a:rPr sz="2650" dirty="0">
                <a:latin typeface="Times New Roman"/>
                <a:cs typeface="Times New Roman"/>
              </a:rPr>
              <a:t>России</a:t>
            </a:r>
            <a:r>
              <a:rPr sz="2650" spc="-10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и</a:t>
            </a:r>
            <a:r>
              <a:rPr sz="2650" spc="-35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мира</a:t>
            </a:r>
            <a:r>
              <a:rPr sz="2650" spc="-10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в</a:t>
            </a:r>
            <a:r>
              <a:rPr sz="2650" spc="-25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целом, современного</a:t>
            </a:r>
            <a:r>
              <a:rPr sz="2650" spc="15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состояния</a:t>
            </a:r>
            <a:r>
              <a:rPr sz="2650" spc="5" dirty="0">
                <a:latin typeface="Times New Roman"/>
                <a:cs typeface="Times New Roman"/>
              </a:rPr>
              <a:t> </a:t>
            </a:r>
            <a:r>
              <a:rPr sz="2650" spc="-10" dirty="0">
                <a:latin typeface="Times New Roman"/>
                <a:cs typeface="Times New Roman"/>
              </a:rPr>
              <a:t>науки.</a:t>
            </a:r>
            <a:endParaRPr sz="2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09956" y="422020"/>
          <a:ext cx="11740512" cy="5474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3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3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3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8680">
                <a:tc gridSpan="3">
                  <a:txBody>
                    <a:bodyPr/>
                    <a:lstStyle/>
                    <a:p>
                      <a:pPr marL="2063114" marR="628015" indent="-143065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200" b="1" dirty="0">
                          <a:latin typeface="Times New Roman"/>
                          <a:cs typeface="Times New Roman"/>
                        </a:rPr>
                        <a:t>Метапредметные</a:t>
                      </a:r>
                      <a:r>
                        <a:rPr sz="2200" b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результаты</a:t>
                      </a:r>
                      <a:r>
                        <a:rPr sz="2200" b="1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освоения</a:t>
                      </a:r>
                      <a:r>
                        <a:rPr sz="22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программы</a:t>
                      </a:r>
                      <a:r>
                        <a:rPr sz="22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начального</a:t>
                      </a:r>
                      <a:r>
                        <a:rPr sz="22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(основного)</a:t>
                      </a:r>
                      <a:r>
                        <a:rPr sz="22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общего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r>
                        <a:rPr sz="2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(универсальные</a:t>
                      </a:r>
                      <a:r>
                        <a:rPr sz="2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учебные</a:t>
                      </a:r>
                      <a:r>
                        <a:rPr sz="22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действия)</a:t>
                      </a:r>
                      <a:r>
                        <a:rPr sz="22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(раздел</a:t>
                      </a:r>
                      <a:r>
                        <a:rPr sz="2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25" dirty="0">
                          <a:latin typeface="Times New Roman"/>
                          <a:cs typeface="Times New Roman"/>
                        </a:rPr>
                        <a:t>IV)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0950">
                <a:tc>
                  <a:txBody>
                    <a:bodyPr/>
                    <a:lstStyle/>
                    <a:p>
                      <a:pPr marL="312420" marR="307340" indent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Универсальные</a:t>
                      </a:r>
                      <a:r>
                        <a:rPr sz="22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учебные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познавательные</a:t>
                      </a:r>
                      <a:r>
                        <a:rPr sz="2200" b="1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действия (УУПД)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158750" marR="154940" indent="381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Универсальные</a:t>
                      </a:r>
                      <a:r>
                        <a:rPr sz="22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учебные коммуникативные</a:t>
                      </a:r>
                      <a:r>
                        <a:rPr sz="2200" b="1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действия (УУКД)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3854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Универсальные</a:t>
                      </a:r>
                      <a:r>
                        <a:rPr sz="22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учебные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4464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b="1" dirty="0">
                          <a:latin typeface="Times New Roman"/>
                          <a:cs typeface="Times New Roman"/>
                        </a:rPr>
                        <a:t>регулятивные</a:t>
                      </a:r>
                      <a:r>
                        <a:rPr sz="2200" b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действия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043305">
                        <a:lnSpc>
                          <a:spcPct val="100000"/>
                        </a:lnSpc>
                      </a:pP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(УУРД)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4390">
                <a:tc>
                  <a:txBody>
                    <a:bodyPr/>
                    <a:lstStyle/>
                    <a:p>
                      <a:pPr marL="370840" indent="-280035">
                        <a:lnSpc>
                          <a:spcPct val="100000"/>
                        </a:lnSpc>
                        <a:spcBef>
                          <a:spcPts val="290"/>
                        </a:spcBef>
                        <a:buAutoNum type="arabicPeriod"/>
                        <a:tabLst>
                          <a:tab pos="371475" algn="l"/>
                        </a:tabLst>
                      </a:pPr>
                      <a:r>
                        <a:rPr sz="2200" b="1" dirty="0">
                          <a:latin typeface="Times New Roman"/>
                          <a:cs typeface="Times New Roman"/>
                        </a:rPr>
                        <a:t>Базовые</a:t>
                      </a:r>
                      <a:r>
                        <a:rPr sz="2200" b="1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логические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действия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70840" indent="-280035">
                        <a:lnSpc>
                          <a:spcPct val="100000"/>
                        </a:lnSpc>
                        <a:buAutoNum type="arabicPeriod" startAt="2"/>
                        <a:tabLst>
                          <a:tab pos="371475" algn="l"/>
                        </a:tabLst>
                      </a:pP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Базовые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исследовательские</a:t>
                      </a:r>
                      <a:r>
                        <a:rPr sz="2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действия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70840" indent="-280035">
                        <a:lnSpc>
                          <a:spcPct val="100000"/>
                        </a:lnSpc>
                        <a:buAutoNum type="arabicPeriod" startAt="3"/>
                        <a:tabLst>
                          <a:tab pos="371475" algn="l"/>
                        </a:tabLst>
                      </a:pPr>
                      <a:r>
                        <a:rPr sz="2200" b="1" dirty="0">
                          <a:latin typeface="Times New Roman"/>
                          <a:cs typeface="Times New Roman"/>
                        </a:rPr>
                        <a:t>Работа</a:t>
                      </a:r>
                      <a:r>
                        <a:rPr sz="2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информацией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0DBF8"/>
                    </a:solidFill>
                  </a:tcPr>
                </a:tc>
                <a:tc>
                  <a:txBody>
                    <a:bodyPr/>
                    <a:lstStyle/>
                    <a:p>
                      <a:pPr marL="371475" indent="-280035">
                        <a:lnSpc>
                          <a:spcPct val="100000"/>
                        </a:lnSpc>
                        <a:spcBef>
                          <a:spcPts val="290"/>
                        </a:spcBef>
                        <a:buAutoNum type="arabicPeriod"/>
                        <a:tabLst>
                          <a:tab pos="372110" algn="l"/>
                        </a:tabLst>
                      </a:pP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Общение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71475" indent="-280035">
                        <a:lnSpc>
                          <a:spcPct val="100000"/>
                        </a:lnSpc>
                        <a:buAutoNum type="arabicPeriod"/>
                        <a:tabLst>
                          <a:tab pos="372110" algn="l"/>
                        </a:tabLst>
                      </a:pPr>
                      <a:r>
                        <a:rPr sz="2200" b="1" dirty="0">
                          <a:latin typeface="Times New Roman"/>
                          <a:cs typeface="Times New Roman"/>
                        </a:rPr>
                        <a:t>Совместная</a:t>
                      </a:r>
                      <a:r>
                        <a:rPr sz="2200" b="1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0DBF8"/>
                    </a:solidFill>
                  </a:tcPr>
                </a:tc>
                <a:tc>
                  <a:txBody>
                    <a:bodyPr/>
                    <a:lstStyle/>
                    <a:p>
                      <a:pPr marL="372110" indent="-280035">
                        <a:lnSpc>
                          <a:spcPct val="100000"/>
                        </a:lnSpc>
                        <a:spcBef>
                          <a:spcPts val="290"/>
                        </a:spcBef>
                        <a:buAutoNum type="arabicPeriod"/>
                        <a:tabLst>
                          <a:tab pos="372745" algn="l"/>
                        </a:tabLst>
                      </a:pP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Самоорганизация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72110" indent="-280035">
                        <a:lnSpc>
                          <a:spcPct val="100000"/>
                        </a:lnSpc>
                        <a:buAutoNum type="arabicPeriod"/>
                        <a:tabLst>
                          <a:tab pos="372745" algn="l"/>
                        </a:tabLst>
                      </a:pP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Самоконтроль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2710" marR="1407795">
                        <a:lnSpc>
                          <a:spcPct val="100000"/>
                        </a:lnSpc>
                        <a:buAutoNum type="arabicPeriod"/>
                        <a:tabLst>
                          <a:tab pos="372745" algn="l"/>
                        </a:tabLst>
                      </a:pP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Эмоциональный интеллект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72110" indent="-280035">
                        <a:lnSpc>
                          <a:spcPct val="100000"/>
                        </a:lnSpc>
                        <a:buAutoNum type="arabicPeriod"/>
                        <a:tabLst>
                          <a:tab pos="372745" algn="l"/>
                        </a:tabLst>
                      </a:pPr>
                      <a:r>
                        <a:rPr sz="2200" b="1" dirty="0">
                          <a:latin typeface="Times New Roman"/>
                          <a:cs typeface="Times New Roman"/>
                        </a:rPr>
                        <a:t>Принятие</a:t>
                      </a:r>
                      <a:r>
                        <a:rPr sz="22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себя</a:t>
                      </a:r>
                      <a:r>
                        <a:rPr sz="2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других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0DB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095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200" b="1" spc="-50" dirty="0">
                          <a:latin typeface="Times New Roman"/>
                          <a:cs typeface="Times New Roman"/>
                        </a:rPr>
                        <a:t>УУД</a:t>
                      </a:r>
                      <a:r>
                        <a:rPr sz="2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формируются</a:t>
                      </a:r>
                      <a:r>
                        <a:rPr sz="2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через</a:t>
                      </a:r>
                      <a:r>
                        <a:rPr sz="2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каждый</a:t>
                      </a:r>
                      <a:r>
                        <a:rPr sz="2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учебный</a:t>
                      </a:r>
                      <a:r>
                        <a:rPr sz="22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предмет,</a:t>
                      </a:r>
                      <a:r>
                        <a:rPr sz="220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через</a:t>
                      </a:r>
                      <a:r>
                        <a:rPr sz="2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предметные</a:t>
                      </a:r>
                      <a:r>
                        <a:rPr sz="22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учебные</a:t>
                      </a:r>
                      <a:r>
                        <a:rPr sz="22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задания,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комплексно</a:t>
                      </a:r>
                      <a:r>
                        <a:rPr sz="22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развиваются</a:t>
                      </a:r>
                      <a:r>
                        <a:rPr sz="2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учебно-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исследовательской</a:t>
                      </a:r>
                      <a:r>
                        <a:rPr sz="22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проектной</a:t>
                      </a:r>
                      <a:r>
                        <a:rPr sz="2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деятельности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5851" y="269875"/>
            <a:ext cx="83864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Примеры</a:t>
            </a:r>
            <a:r>
              <a:rPr spc="5" dirty="0"/>
              <a:t> </a:t>
            </a:r>
            <a:r>
              <a:rPr spc="-10" dirty="0"/>
              <a:t>конкретизации</a:t>
            </a:r>
          </a:p>
          <a:p>
            <a:pPr algn="ctr">
              <a:lnSpc>
                <a:spcPct val="100000"/>
              </a:lnSpc>
            </a:pPr>
            <a:r>
              <a:rPr dirty="0"/>
              <a:t>универсальных</a:t>
            </a:r>
            <a:r>
              <a:rPr spc="-10" dirty="0"/>
              <a:t> </a:t>
            </a:r>
            <a:r>
              <a:rPr dirty="0"/>
              <a:t>учебных</a:t>
            </a:r>
            <a:r>
              <a:rPr spc="-50" dirty="0"/>
              <a:t> </a:t>
            </a:r>
            <a:r>
              <a:rPr dirty="0"/>
              <a:t>познавательных</a:t>
            </a:r>
            <a:r>
              <a:rPr spc="5" dirty="0"/>
              <a:t> </a:t>
            </a:r>
            <a:r>
              <a:rPr dirty="0"/>
              <a:t>действий</a:t>
            </a:r>
            <a:r>
              <a:rPr spc="-40" dirty="0"/>
              <a:t> </a:t>
            </a:r>
            <a:r>
              <a:rPr dirty="0"/>
              <a:t>(УУПД</a:t>
            </a:r>
            <a:r>
              <a:rPr spc="-25" dirty="0"/>
              <a:t> </a:t>
            </a:r>
            <a:r>
              <a:rPr spc="-50"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2909" y="1309052"/>
            <a:ext cx="11209020" cy="4904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indent="-2540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66700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Базовые</a:t>
            </a:r>
            <a:r>
              <a:rPr sz="200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логические</a:t>
            </a:r>
            <a:r>
              <a:rPr sz="20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действия:</a:t>
            </a:r>
            <a:endParaRPr sz="2000">
              <a:latin typeface="Times New Roman"/>
              <a:cs typeface="Times New Roman"/>
            </a:endParaRPr>
          </a:p>
          <a:p>
            <a:pPr marL="464820" lvl="1" indent="-185420">
              <a:lnSpc>
                <a:spcPct val="100000"/>
              </a:lnSpc>
              <a:buFont typeface="Arial"/>
              <a:buChar char="•"/>
              <a:tabLst>
                <a:tab pos="464820" algn="l"/>
              </a:tabLst>
            </a:pPr>
            <a:r>
              <a:rPr sz="2000" dirty="0">
                <a:latin typeface="Times New Roman"/>
                <a:cs typeface="Times New Roman"/>
              </a:rPr>
              <a:t>выявлять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характеризовать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существенные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признаки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объектов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(явлений);</a:t>
            </a:r>
            <a:endParaRPr sz="2000">
              <a:latin typeface="Times New Roman"/>
              <a:cs typeface="Times New Roman"/>
            </a:endParaRPr>
          </a:p>
          <a:p>
            <a:pPr marL="464820" lvl="1" indent="-185420">
              <a:lnSpc>
                <a:spcPct val="100000"/>
              </a:lnSpc>
              <a:buFont typeface="Arial"/>
              <a:buChar char="•"/>
              <a:tabLst>
                <a:tab pos="464820" algn="l"/>
              </a:tabLst>
            </a:pPr>
            <a:r>
              <a:rPr sz="2000" dirty="0">
                <a:latin typeface="Times New Roman"/>
                <a:cs typeface="Times New Roman"/>
              </a:rPr>
              <a:t>устанавливать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существенный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признак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классификации,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основания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обобщения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сравнения,</a:t>
            </a:r>
            <a:endParaRPr sz="2000">
              <a:latin typeface="Times New Roman"/>
              <a:cs typeface="Times New Roman"/>
            </a:endParaRPr>
          </a:p>
          <a:p>
            <a:pPr marL="46482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критерии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проводимого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анализа;</a:t>
            </a:r>
            <a:endParaRPr sz="2000">
              <a:latin typeface="Times New Roman"/>
              <a:cs typeface="Times New Roman"/>
            </a:endParaRPr>
          </a:p>
          <a:p>
            <a:pPr marL="464820" lvl="1" indent="-185420">
              <a:lnSpc>
                <a:spcPct val="100000"/>
              </a:lnSpc>
              <a:buFont typeface="Arial"/>
              <a:buChar char="•"/>
              <a:tabLst>
                <a:tab pos="464820" algn="l"/>
              </a:tabLst>
            </a:pPr>
            <a:r>
              <a:rPr sz="2000" dirty="0">
                <a:latin typeface="Times New Roman"/>
                <a:cs typeface="Times New Roman"/>
              </a:rPr>
              <a:t>выявлять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причинно-следственные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связи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т.д.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66700" indent="-254000">
              <a:lnSpc>
                <a:spcPct val="100000"/>
              </a:lnSpc>
              <a:buAutoNum type="arabicPeriod"/>
              <a:tabLst>
                <a:tab pos="266700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Базовые</a:t>
            </a:r>
            <a:r>
              <a:rPr sz="2000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исследовательские</a:t>
            </a:r>
            <a:r>
              <a:rPr sz="2000" u="sng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действия:</a:t>
            </a:r>
            <a:endParaRPr sz="2000">
              <a:latin typeface="Times New Roman"/>
              <a:cs typeface="Times New Roman"/>
            </a:endParaRPr>
          </a:p>
          <a:p>
            <a:pPr marL="464820" lvl="1" indent="-185420">
              <a:lnSpc>
                <a:spcPct val="100000"/>
              </a:lnSpc>
              <a:buFont typeface="Arial"/>
              <a:buChar char="•"/>
              <a:tabLst>
                <a:tab pos="464820" algn="l"/>
              </a:tabLst>
            </a:pPr>
            <a:r>
              <a:rPr sz="2000" dirty="0">
                <a:latin typeface="Times New Roman"/>
                <a:cs typeface="Times New Roman"/>
              </a:rPr>
              <a:t>использовать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вопросы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как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исследовательский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инструмент </a:t>
            </a:r>
            <a:r>
              <a:rPr sz="2000" spc="-10" dirty="0">
                <a:latin typeface="Times New Roman"/>
                <a:cs typeface="Times New Roman"/>
              </a:rPr>
              <a:t>познания;</a:t>
            </a:r>
            <a:endParaRPr sz="2000">
              <a:latin typeface="Times New Roman"/>
              <a:cs typeface="Times New Roman"/>
            </a:endParaRPr>
          </a:p>
          <a:p>
            <a:pPr marL="464820" lvl="1" indent="-185420">
              <a:lnSpc>
                <a:spcPct val="100000"/>
              </a:lnSpc>
              <a:buFont typeface="Arial"/>
              <a:buChar char="•"/>
              <a:tabLst>
                <a:tab pos="464820" algn="l"/>
              </a:tabLst>
            </a:pPr>
            <a:r>
              <a:rPr sz="2000" dirty="0">
                <a:latin typeface="Times New Roman"/>
                <a:cs typeface="Times New Roman"/>
              </a:rPr>
              <a:t>формировать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гипотезу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истинности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собственных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суждений и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суждений других,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аргументировать</a:t>
            </a:r>
            <a:endParaRPr sz="2000">
              <a:latin typeface="Times New Roman"/>
              <a:cs typeface="Times New Roman"/>
            </a:endParaRPr>
          </a:p>
          <a:p>
            <a:pPr marL="46482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свою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позицию,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мнение;</a:t>
            </a:r>
            <a:endParaRPr sz="2000">
              <a:latin typeface="Times New Roman"/>
              <a:cs typeface="Times New Roman"/>
            </a:endParaRPr>
          </a:p>
          <a:p>
            <a:pPr marL="464820" lvl="1" indent="-185420">
              <a:lnSpc>
                <a:spcPct val="100000"/>
              </a:lnSpc>
              <a:buFont typeface="Arial"/>
              <a:buChar char="•"/>
              <a:tabLst>
                <a:tab pos="464820" algn="l"/>
              </a:tabLst>
            </a:pPr>
            <a:r>
              <a:rPr sz="2000" dirty="0">
                <a:latin typeface="Times New Roman"/>
                <a:cs typeface="Times New Roman"/>
              </a:rPr>
              <a:t>проводить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самостоятельно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составленному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плану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опыт,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несложный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эксперимент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20" dirty="0">
                <a:latin typeface="Times New Roman"/>
                <a:cs typeface="Times New Roman"/>
              </a:rPr>
              <a:t> т.д.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66700" indent="-254000">
              <a:lnSpc>
                <a:spcPct val="100000"/>
              </a:lnSpc>
              <a:buAutoNum type="arabicPeriod"/>
              <a:tabLst>
                <a:tab pos="266700" algn="l"/>
              </a:tabLst>
            </a:pPr>
            <a:r>
              <a:rPr sz="2000" dirty="0">
                <a:latin typeface="Times New Roman"/>
                <a:cs typeface="Times New Roman"/>
              </a:rPr>
              <a:t>Работа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10" dirty="0">
                <a:latin typeface="Times New Roman"/>
                <a:cs typeface="Times New Roman"/>
              </a:rPr>
              <a:t> информацией:</a:t>
            </a:r>
            <a:endParaRPr sz="2000">
              <a:latin typeface="Times New Roman"/>
              <a:cs typeface="Times New Roman"/>
            </a:endParaRPr>
          </a:p>
          <a:p>
            <a:pPr marL="464820" lvl="1" indent="-274320">
              <a:lnSpc>
                <a:spcPct val="100000"/>
              </a:lnSpc>
              <a:buFont typeface="Arial"/>
              <a:buChar char="•"/>
              <a:tabLst>
                <a:tab pos="464184" algn="l"/>
                <a:tab pos="464820" algn="l"/>
              </a:tabLst>
            </a:pPr>
            <a:r>
              <a:rPr sz="2000" dirty="0">
                <a:latin typeface="Times New Roman"/>
                <a:cs typeface="Times New Roman"/>
              </a:rPr>
              <a:t>выбирать,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анализировать,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систематизировать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интерпретировать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информацию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различных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видов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marL="46482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форм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представления;</a:t>
            </a:r>
            <a:endParaRPr sz="2000">
              <a:latin typeface="Times New Roman"/>
              <a:cs typeface="Times New Roman"/>
            </a:endParaRPr>
          </a:p>
          <a:p>
            <a:pPr marL="464820" lvl="1" indent="-274320">
              <a:lnSpc>
                <a:spcPct val="100000"/>
              </a:lnSpc>
              <a:buFont typeface="Arial"/>
              <a:buChar char="•"/>
              <a:tabLst>
                <a:tab pos="464184" algn="l"/>
                <a:tab pos="464820" algn="l"/>
              </a:tabLst>
            </a:pPr>
            <a:r>
              <a:rPr sz="2000" spc="-10" dirty="0">
                <a:latin typeface="Times New Roman"/>
                <a:cs typeface="Times New Roman"/>
              </a:rPr>
              <a:t>находить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сходные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аргументы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различных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информационных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источниках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т.д.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Примеры</a:t>
            </a:r>
            <a:r>
              <a:rPr spc="5" dirty="0"/>
              <a:t> </a:t>
            </a:r>
            <a:r>
              <a:rPr spc="-10" dirty="0"/>
              <a:t>конкретизации</a:t>
            </a:r>
          </a:p>
          <a:p>
            <a:pPr algn="ctr">
              <a:lnSpc>
                <a:spcPct val="100000"/>
              </a:lnSpc>
            </a:pPr>
            <a:r>
              <a:rPr dirty="0"/>
              <a:t>универсальных</a:t>
            </a:r>
            <a:r>
              <a:rPr spc="10" dirty="0"/>
              <a:t> </a:t>
            </a:r>
            <a:r>
              <a:rPr dirty="0"/>
              <a:t>учебных</a:t>
            </a:r>
            <a:r>
              <a:rPr spc="-45" dirty="0"/>
              <a:t> </a:t>
            </a:r>
            <a:r>
              <a:rPr spc="-10" dirty="0"/>
              <a:t>коммуникативных</a:t>
            </a:r>
            <a:r>
              <a:rPr spc="-20" dirty="0"/>
              <a:t> </a:t>
            </a:r>
            <a:r>
              <a:rPr dirty="0"/>
              <a:t>действий</a:t>
            </a:r>
            <a:r>
              <a:rPr spc="-10" dirty="0"/>
              <a:t> (УУКД)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095" indent="-236220">
              <a:lnSpc>
                <a:spcPct val="100000"/>
              </a:lnSpc>
              <a:spcBef>
                <a:spcPts val="100"/>
              </a:spcBef>
              <a:buSzPct val="94736"/>
              <a:buAutoNum type="arabicPeriod"/>
              <a:tabLst>
                <a:tab pos="252095" algn="l"/>
              </a:tabLst>
            </a:pPr>
            <a:r>
              <a:rPr spc="-10" dirty="0"/>
              <a:t>Общение</a:t>
            </a:r>
            <a:r>
              <a:rPr u="none" spc="-10" dirty="0"/>
              <a:t>:</a:t>
            </a:r>
          </a:p>
          <a:p>
            <a:pPr marL="371475" lvl="1" indent="-177800">
              <a:lnSpc>
                <a:spcPct val="100000"/>
              </a:lnSpc>
              <a:buFont typeface="Arial"/>
              <a:buChar char="•"/>
              <a:tabLst>
                <a:tab pos="371475" algn="l"/>
              </a:tabLst>
            </a:pPr>
            <a:r>
              <a:rPr sz="1900" dirty="0">
                <a:latin typeface="Times New Roman"/>
                <a:cs typeface="Times New Roman"/>
              </a:rPr>
              <a:t>воспринимать</a:t>
            </a:r>
            <a:r>
              <a:rPr sz="1900" spc="409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4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формулировать</a:t>
            </a:r>
            <a:r>
              <a:rPr sz="1900" spc="409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суждения,</a:t>
            </a:r>
            <a:r>
              <a:rPr sz="1900" spc="4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выражать</a:t>
            </a:r>
            <a:r>
              <a:rPr sz="1900" spc="4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эмоции</a:t>
            </a:r>
            <a:r>
              <a:rPr sz="1900" spc="4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</a:t>
            </a:r>
            <a:r>
              <a:rPr sz="1900" spc="434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соответствии</a:t>
            </a:r>
            <a:r>
              <a:rPr sz="1900" spc="434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</a:t>
            </a:r>
            <a:r>
              <a:rPr sz="1900" spc="409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целями</a:t>
            </a:r>
            <a:r>
              <a:rPr sz="1900" spc="434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41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условиями</a:t>
            </a:r>
            <a:endParaRPr sz="1900">
              <a:latin typeface="Times New Roman"/>
              <a:cs typeface="Times New Roman"/>
            </a:endParaRPr>
          </a:p>
          <a:p>
            <a:pPr marL="371475">
              <a:lnSpc>
                <a:spcPct val="100000"/>
              </a:lnSpc>
            </a:pPr>
            <a:r>
              <a:rPr u="none" spc="-10" dirty="0"/>
              <a:t>общения;</a:t>
            </a:r>
          </a:p>
          <a:p>
            <a:pPr marL="371475" lvl="1" indent="-177800">
              <a:lnSpc>
                <a:spcPct val="100000"/>
              </a:lnSpc>
              <a:buFont typeface="Arial"/>
              <a:buChar char="•"/>
              <a:tabLst>
                <a:tab pos="371475" algn="l"/>
              </a:tabLst>
            </a:pPr>
            <a:r>
              <a:rPr sz="1900" dirty="0">
                <a:latin typeface="Times New Roman"/>
                <a:cs typeface="Times New Roman"/>
              </a:rPr>
              <a:t>выражать</a:t>
            </a:r>
            <a:r>
              <a:rPr sz="1900" spc="-8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свою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точку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зрения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устных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письменных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текстах;</a:t>
            </a:r>
            <a:endParaRPr sz="1900">
              <a:latin typeface="Times New Roman"/>
              <a:cs typeface="Times New Roman"/>
            </a:endParaRPr>
          </a:p>
          <a:p>
            <a:pPr marL="371475" lvl="1" indent="-1778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1475" algn="l"/>
              </a:tabLst>
            </a:pPr>
            <a:r>
              <a:rPr sz="1900" dirty="0">
                <a:latin typeface="Times New Roman"/>
                <a:cs typeface="Times New Roman"/>
              </a:rPr>
              <a:t>в</a:t>
            </a:r>
            <a:r>
              <a:rPr sz="1900" spc="2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ходе</a:t>
            </a:r>
            <a:r>
              <a:rPr sz="1900" spc="2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диалога</a:t>
            </a:r>
            <a:r>
              <a:rPr sz="1900" spc="19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или</a:t>
            </a:r>
            <a:r>
              <a:rPr sz="1900" spc="2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дискуссии</a:t>
            </a:r>
            <a:r>
              <a:rPr sz="1900" spc="2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задавать</a:t>
            </a:r>
            <a:r>
              <a:rPr sz="1900" spc="20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вопросы</a:t>
            </a:r>
            <a:r>
              <a:rPr sz="1900" spc="2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по</a:t>
            </a:r>
            <a:r>
              <a:rPr sz="1900" spc="2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существу</a:t>
            </a:r>
            <a:r>
              <a:rPr sz="1900" spc="19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обсуждаемой</a:t>
            </a:r>
            <a:r>
              <a:rPr sz="1900" spc="204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темы</a:t>
            </a:r>
            <a:r>
              <a:rPr sz="1900" spc="2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20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высказывать</a:t>
            </a:r>
            <a:r>
              <a:rPr sz="1900" spc="2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идеи,</a:t>
            </a:r>
            <a:endParaRPr sz="1900">
              <a:latin typeface="Times New Roman"/>
              <a:cs typeface="Times New Roman"/>
            </a:endParaRPr>
          </a:p>
          <a:p>
            <a:pPr marL="371475">
              <a:lnSpc>
                <a:spcPct val="100000"/>
              </a:lnSpc>
            </a:pPr>
            <a:r>
              <a:rPr u="none" dirty="0"/>
              <a:t>нацеленные</a:t>
            </a:r>
            <a:r>
              <a:rPr u="none" spc="-65" dirty="0"/>
              <a:t> </a:t>
            </a:r>
            <a:r>
              <a:rPr u="none" dirty="0"/>
              <a:t>на</a:t>
            </a:r>
            <a:r>
              <a:rPr u="none" spc="-40" dirty="0"/>
              <a:t> </a:t>
            </a:r>
            <a:r>
              <a:rPr u="none" dirty="0"/>
              <a:t>решение</a:t>
            </a:r>
            <a:r>
              <a:rPr u="none" spc="-40" dirty="0"/>
              <a:t> </a:t>
            </a:r>
            <a:r>
              <a:rPr u="none" spc="-10" dirty="0"/>
              <a:t>задачи</a:t>
            </a:r>
            <a:r>
              <a:rPr u="none" spc="-45" dirty="0"/>
              <a:t> </a:t>
            </a:r>
            <a:r>
              <a:rPr u="none" dirty="0"/>
              <a:t>и</a:t>
            </a:r>
            <a:r>
              <a:rPr u="none" spc="-35" dirty="0"/>
              <a:t> </a:t>
            </a:r>
            <a:r>
              <a:rPr u="none" dirty="0"/>
              <a:t>поддержание</a:t>
            </a:r>
            <a:r>
              <a:rPr u="none" spc="-50" dirty="0"/>
              <a:t> </a:t>
            </a:r>
            <a:r>
              <a:rPr u="none" spc="-10" dirty="0"/>
              <a:t>благожелательности</a:t>
            </a:r>
            <a:r>
              <a:rPr u="none" spc="-80" dirty="0"/>
              <a:t> </a:t>
            </a:r>
            <a:r>
              <a:rPr u="none" dirty="0"/>
              <a:t>общения</a:t>
            </a:r>
            <a:r>
              <a:rPr u="none" spc="-30" dirty="0"/>
              <a:t> </a:t>
            </a:r>
            <a:r>
              <a:rPr u="none" dirty="0"/>
              <a:t>и</a:t>
            </a:r>
            <a:r>
              <a:rPr u="none" spc="-35" dirty="0"/>
              <a:t> </a:t>
            </a:r>
            <a:r>
              <a:rPr u="none" spc="-20" dirty="0"/>
              <a:t>т.д.</a:t>
            </a:r>
          </a:p>
          <a:p>
            <a:pPr marL="3175">
              <a:lnSpc>
                <a:spcPct val="100000"/>
              </a:lnSpc>
              <a:spcBef>
                <a:spcPts val="35"/>
              </a:spcBef>
            </a:pPr>
            <a:endParaRPr sz="1950"/>
          </a:p>
          <a:p>
            <a:pPr marL="257175" indent="-24130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257175" algn="l"/>
              </a:tabLst>
            </a:pPr>
            <a:r>
              <a:rPr dirty="0"/>
              <a:t>Совместная</a:t>
            </a:r>
            <a:r>
              <a:rPr spc="-55" dirty="0"/>
              <a:t> </a:t>
            </a:r>
            <a:r>
              <a:rPr spc="-10" dirty="0"/>
              <a:t>деятельность</a:t>
            </a:r>
            <a:r>
              <a:rPr u="none" spc="-10" dirty="0"/>
              <a:t>:</a:t>
            </a:r>
          </a:p>
          <a:p>
            <a:pPr marL="371475" marR="173355" lvl="1" indent="-177800">
              <a:lnSpc>
                <a:spcPct val="100000"/>
              </a:lnSpc>
              <a:buFont typeface="Arial"/>
              <a:buChar char="•"/>
              <a:tabLst>
                <a:tab pos="371475" algn="l"/>
              </a:tabLst>
            </a:pPr>
            <a:r>
              <a:rPr sz="1900" dirty="0">
                <a:latin typeface="Times New Roman"/>
                <a:cs typeface="Times New Roman"/>
              </a:rPr>
              <a:t>понимать</a:t>
            </a:r>
            <a:r>
              <a:rPr sz="1900" spc="-9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использовать</a:t>
            </a:r>
            <a:r>
              <a:rPr sz="1900" spc="-10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преимущества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командной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индивидуальной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работы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при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решении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конкретной проблемы;</a:t>
            </a:r>
            <a:endParaRPr sz="1900">
              <a:latin typeface="Times New Roman"/>
              <a:cs typeface="Times New Roman"/>
            </a:endParaRPr>
          </a:p>
          <a:p>
            <a:pPr marL="371475" lvl="1" indent="-177800">
              <a:lnSpc>
                <a:spcPct val="100000"/>
              </a:lnSpc>
              <a:buFont typeface="Arial"/>
              <a:buChar char="•"/>
              <a:tabLst>
                <a:tab pos="371475" algn="l"/>
              </a:tabLst>
            </a:pPr>
            <a:r>
              <a:rPr sz="1900" spc="-10" dirty="0">
                <a:latin typeface="Times New Roman"/>
                <a:cs typeface="Times New Roman"/>
              </a:rPr>
              <a:t>принимать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цель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совместной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деятельности,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коллективно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строить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действия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по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её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достижению;</a:t>
            </a:r>
            <a:endParaRPr sz="1900">
              <a:latin typeface="Times New Roman"/>
              <a:cs typeface="Times New Roman"/>
            </a:endParaRPr>
          </a:p>
          <a:p>
            <a:pPr marL="371475" marR="493395" lvl="1" indent="-177800">
              <a:lnSpc>
                <a:spcPct val="100000"/>
              </a:lnSpc>
              <a:buFont typeface="Arial"/>
              <a:buChar char="•"/>
              <a:tabLst>
                <a:tab pos="371475" algn="l"/>
              </a:tabLst>
            </a:pPr>
            <a:r>
              <a:rPr sz="1900" dirty="0">
                <a:latin typeface="Times New Roman"/>
                <a:cs typeface="Times New Roman"/>
              </a:rPr>
              <a:t>уметь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обобщать</a:t>
            </a:r>
            <a:r>
              <a:rPr sz="1900" spc="-8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мнения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нескольких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людей,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проявлять</a:t>
            </a:r>
            <a:r>
              <a:rPr sz="1900" spc="-10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готовность</a:t>
            </a:r>
            <a:r>
              <a:rPr sz="1900" spc="-10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руководить,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выполнять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поручения, подчиняться;</a:t>
            </a:r>
            <a:endParaRPr sz="1900">
              <a:latin typeface="Times New Roman"/>
              <a:cs typeface="Times New Roman"/>
            </a:endParaRPr>
          </a:p>
          <a:p>
            <a:pPr marL="371475" lvl="1" indent="-1778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1475" algn="l"/>
              </a:tabLst>
            </a:pPr>
            <a:r>
              <a:rPr sz="1900" dirty="0">
                <a:latin typeface="Times New Roman"/>
                <a:cs typeface="Times New Roman"/>
              </a:rPr>
              <a:t>выполнять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свою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часть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работы,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достигать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качественного</a:t>
            </a:r>
            <a:r>
              <a:rPr sz="1900" spc="-8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результата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по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своему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направлению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spc="-50" dirty="0">
                <a:latin typeface="Times New Roman"/>
                <a:cs typeface="Times New Roman"/>
              </a:rPr>
              <a:t>и</a:t>
            </a:r>
            <a:endParaRPr sz="1900">
              <a:latin typeface="Times New Roman"/>
              <a:cs typeface="Times New Roman"/>
            </a:endParaRPr>
          </a:p>
          <a:p>
            <a:pPr marL="371475">
              <a:lnSpc>
                <a:spcPct val="100000"/>
              </a:lnSpc>
            </a:pPr>
            <a:r>
              <a:rPr u="none" spc="-20" dirty="0"/>
              <a:t>координировать</a:t>
            </a:r>
            <a:r>
              <a:rPr u="none" spc="-85" dirty="0"/>
              <a:t> </a:t>
            </a:r>
            <a:r>
              <a:rPr u="none" dirty="0"/>
              <a:t>свои</a:t>
            </a:r>
            <a:r>
              <a:rPr u="none" spc="-35" dirty="0"/>
              <a:t> </a:t>
            </a:r>
            <a:r>
              <a:rPr u="none" dirty="0"/>
              <a:t>действия</a:t>
            </a:r>
            <a:r>
              <a:rPr u="none" spc="-50" dirty="0"/>
              <a:t> </a:t>
            </a:r>
            <a:r>
              <a:rPr u="none" dirty="0"/>
              <a:t>с</a:t>
            </a:r>
            <a:r>
              <a:rPr u="none" spc="-20" dirty="0"/>
              <a:t> </a:t>
            </a:r>
            <a:r>
              <a:rPr u="none" dirty="0"/>
              <a:t>другими</a:t>
            </a:r>
            <a:r>
              <a:rPr u="none" spc="-35" dirty="0"/>
              <a:t> </a:t>
            </a:r>
            <a:r>
              <a:rPr u="none" dirty="0"/>
              <a:t>членами</a:t>
            </a:r>
            <a:r>
              <a:rPr u="none" spc="-40" dirty="0"/>
              <a:t> </a:t>
            </a:r>
            <a:r>
              <a:rPr u="none" spc="-10" dirty="0"/>
              <a:t>команды</a:t>
            </a:r>
            <a:r>
              <a:rPr u="none" spc="-15" dirty="0"/>
              <a:t> </a:t>
            </a:r>
            <a:r>
              <a:rPr u="none" dirty="0"/>
              <a:t>и</a:t>
            </a:r>
            <a:r>
              <a:rPr u="none" spc="-30" dirty="0"/>
              <a:t> </a:t>
            </a:r>
            <a:r>
              <a:rPr u="none" spc="-20" dirty="0"/>
              <a:t>т.д.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Примеры</a:t>
            </a:r>
            <a:r>
              <a:rPr spc="5" dirty="0"/>
              <a:t> </a:t>
            </a:r>
            <a:r>
              <a:rPr spc="-10" dirty="0"/>
              <a:t>конкретизации</a:t>
            </a:r>
          </a:p>
          <a:p>
            <a:pPr algn="ctr">
              <a:lnSpc>
                <a:spcPct val="100000"/>
              </a:lnSpc>
            </a:pPr>
            <a:r>
              <a:rPr dirty="0"/>
              <a:t>универсальных учебных</a:t>
            </a:r>
            <a:r>
              <a:rPr spc="-55" dirty="0"/>
              <a:t> </a:t>
            </a:r>
            <a:r>
              <a:rPr dirty="0"/>
              <a:t>регулятивных</a:t>
            </a:r>
            <a:r>
              <a:rPr spc="-35" dirty="0"/>
              <a:t> </a:t>
            </a:r>
            <a:r>
              <a:rPr dirty="0"/>
              <a:t>действий</a:t>
            </a:r>
            <a:r>
              <a:rPr spc="-30" dirty="0"/>
              <a:t> </a:t>
            </a:r>
            <a:r>
              <a:rPr spc="-10" dirty="0"/>
              <a:t>(УУРД)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3067" y="1285875"/>
            <a:ext cx="10848340" cy="4965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Самоорганизация</a:t>
            </a:r>
            <a:r>
              <a:rPr sz="1800" spc="-10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464820" marR="5080" lvl="1" indent="-185420">
              <a:lnSpc>
                <a:spcPct val="100000"/>
              </a:lnSpc>
              <a:buFont typeface="Arial"/>
              <a:buChar char="•"/>
              <a:tabLst>
                <a:tab pos="464820" algn="l"/>
              </a:tabLst>
            </a:pPr>
            <a:r>
              <a:rPr sz="1800" dirty="0">
                <a:latin typeface="Times New Roman"/>
                <a:cs typeface="Times New Roman"/>
              </a:rPr>
              <a:t>самостоятельно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составлять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алгоритм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решения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задачи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выбирать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способ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решения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учебной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задачи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учётом </a:t>
            </a:r>
            <a:r>
              <a:rPr sz="1800" dirty="0">
                <a:latin typeface="Times New Roman"/>
                <a:cs typeface="Times New Roman"/>
              </a:rPr>
              <a:t>имеющихся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ресурсов и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собственных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возможностей,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аргументировать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предлагаемые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варианты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решений;</a:t>
            </a:r>
            <a:endParaRPr sz="1800">
              <a:latin typeface="Times New Roman"/>
              <a:cs typeface="Times New Roman"/>
            </a:endParaRPr>
          </a:p>
          <a:p>
            <a:pPr marL="464820" lvl="1" indent="-185420">
              <a:lnSpc>
                <a:spcPct val="100000"/>
              </a:lnSpc>
              <a:buFont typeface="Arial"/>
              <a:buChar char="•"/>
              <a:tabLst>
                <a:tab pos="464820" algn="l"/>
              </a:tabLst>
            </a:pPr>
            <a:r>
              <a:rPr sz="1800" dirty="0">
                <a:latin typeface="Times New Roman"/>
                <a:cs typeface="Times New Roman"/>
              </a:rPr>
              <a:t>составлять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план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действий;</a:t>
            </a:r>
            <a:endParaRPr sz="1800">
              <a:latin typeface="Times New Roman"/>
              <a:cs typeface="Times New Roman"/>
            </a:endParaRPr>
          </a:p>
          <a:p>
            <a:pPr marL="464820" lvl="1" indent="-1854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4820" algn="l"/>
              </a:tabLst>
            </a:pPr>
            <a:r>
              <a:rPr sz="1800" dirty="0">
                <a:latin typeface="Times New Roman"/>
                <a:cs typeface="Times New Roman"/>
              </a:rPr>
              <a:t>делать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выбор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брать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ответственность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решение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т.д.</a:t>
            </a:r>
            <a:endParaRPr sz="1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Самоконтроль</a:t>
            </a:r>
            <a:r>
              <a:rPr sz="1800" spc="-10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464820" lvl="1" indent="-1854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4820" algn="l"/>
              </a:tabLst>
            </a:pPr>
            <a:r>
              <a:rPr sz="1800" dirty="0">
                <a:latin typeface="Times New Roman"/>
                <a:cs typeface="Times New Roman"/>
              </a:rPr>
              <a:t>владеть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способами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самоконтроля,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самомотивации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рефлексии;</a:t>
            </a:r>
            <a:endParaRPr sz="1800">
              <a:latin typeface="Times New Roman"/>
              <a:cs typeface="Times New Roman"/>
            </a:endParaRPr>
          </a:p>
          <a:p>
            <a:pPr marL="464820" lvl="1" indent="-185420">
              <a:lnSpc>
                <a:spcPct val="100000"/>
              </a:lnSpc>
              <a:buFont typeface="Arial"/>
              <a:buChar char="•"/>
              <a:tabLst>
                <a:tab pos="464820" algn="l"/>
              </a:tabLst>
            </a:pPr>
            <a:r>
              <a:rPr sz="1800" dirty="0">
                <a:latin typeface="Times New Roman"/>
                <a:cs typeface="Times New Roman"/>
              </a:rPr>
              <a:t>давать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адекватную оценку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ситуации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предлагать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план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её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изменения.</a:t>
            </a:r>
            <a:endParaRPr sz="1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Эмоциональный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интеллект</a:t>
            </a:r>
            <a:r>
              <a:rPr sz="1800" spc="-10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464820" lvl="1" indent="-185420">
              <a:lnSpc>
                <a:spcPct val="100000"/>
              </a:lnSpc>
              <a:buFont typeface="Arial"/>
              <a:buChar char="•"/>
              <a:tabLst>
                <a:tab pos="464820" algn="l"/>
              </a:tabLst>
            </a:pPr>
            <a:r>
              <a:rPr sz="1800" dirty="0">
                <a:latin typeface="Times New Roman"/>
                <a:cs typeface="Times New Roman"/>
              </a:rPr>
              <a:t>выявлять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анализировать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причины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эмоций;</a:t>
            </a:r>
            <a:endParaRPr sz="1800">
              <a:latin typeface="Times New Roman"/>
              <a:cs typeface="Times New Roman"/>
            </a:endParaRPr>
          </a:p>
          <a:p>
            <a:pPr marL="464820" lvl="1" indent="-185420">
              <a:lnSpc>
                <a:spcPct val="100000"/>
              </a:lnSpc>
              <a:buFont typeface="Arial"/>
              <a:buChar char="•"/>
              <a:tabLst>
                <a:tab pos="464820" algn="l"/>
              </a:tabLst>
            </a:pPr>
            <a:r>
              <a:rPr sz="1800" dirty="0">
                <a:latin typeface="Times New Roman"/>
                <a:cs typeface="Times New Roman"/>
              </a:rPr>
              <a:t>ставить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себя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место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другого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человека,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понимать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мотивы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намерения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другого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т.д.</a:t>
            </a:r>
            <a:endParaRPr sz="1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Принятие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себя</a:t>
            </a:r>
            <a:r>
              <a:rPr sz="180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других</a:t>
            </a:r>
            <a:r>
              <a:rPr sz="1800" spc="-10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464820" lvl="1" indent="-185420">
              <a:lnSpc>
                <a:spcPct val="100000"/>
              </a:lnSpc>
              <a:buFont typeface="Arial"/>
              <a:buChar char="•"/>
              <a:tabLst>
                <a:tab pos="464820" algn="l"/>
              </a:tabLst>
            </a:pPr>
            <a:r>
              <a:rPr sz="1800" dirty="0">
                <a:latin typeface="Times New Roman"/>
                <a:cs typeface="Times New Roman"/>
              </a:rPr>
              <a:t>осознанно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относиться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другому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человеку,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его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мнению;</a:t>
            </a:r>
            <a:endParaRPr sz="1800">
              <a:latin typeface="Times New Roman"/>
              <a:cs typeface="Times New Roman"/>
            </a:endParaRPr>
          </a:p>
          <a:p>
            <a:pPr marL="464820" lvl="1" indent="-185420">
              <a:lnSpc>
                <a:spcPct val="100000"/>
              </a:lnSpc>
              <a:buFont typeface="Arial"/>
              <a:buChar char="•"/>
              <a:tabLst>
                <a:tab pos="464820" algn="l"/>
              </a:tabLst>
            </a:pPr>
            <a:r>
              <a:rPr sz="1800" dirty="0">
                <a:latin typeface="Times New Roman"/>
                <a:cs typeface="Times New Roman"/>
              </a:rPr>
              <a:t>признавать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своё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право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ошибку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такое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же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право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другого;</a:t>
            </a:r>
            <a:endParaRPr sz="1800">
              <a:latin typeface="Times New Roman"/>
              <a:cs typeface="Times New Roman"/>
            </a:endParaRPr>
          </a:p>
          <a:p>
            <a:pPr marL="464820" lvl="1" indent="-185420">
              <a:lnSpc>
                <a:spcPct val="100000"/>
              </a:lnSpc>
              <a:buFont typeface="Arial"/>
              <a:buChar char="•"/>
              <a:tabLst>
                <a:tab pos="464820" algn="l"/>
              </a:tabLst>
            </a:pPr>
            <a:r>
              <a:rPr sz="1800" dirty="0">
                <a:latin typeface="Times New Roman"/>
                <a:cs typeface="Times New Roman"/>
              </a:rPr>
              <a:t>принимать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себя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других не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осуждая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т.д.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309" y="160654"/>
            <a:ext cx="4509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ФГОС</a:t>
            </a:r>
            <a:r>
              <a:rPr spc="-2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2021:</a:t>
            </a:r>
            <a:r>
              <a:rPr spc="-4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введенные</a:t>
            </a:r>
            <a:r>
              <a:rPr spc="-20" dirty="0">
                <a:solidFill>
                  <a:srgbClr val="001F5F"/>
                </a:solidFill>
              </a:rPr>
              <a:t> </a:t>
            </a:r>
            <a:r>
              <a:rPr spc="-10" dirty="0">
                <a:solidFill>
                  <a:srgbClr val="001F5F"/>
                </a:solidFill>
              </a:rPr>
              <a:t>понятия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1309" y="709231"/>
            <a:ext cx="11617325" cy="5179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 indent="-99060">
              <a:lnSpc>
                <a:spcPct val="100000"/>
              </a:lnSpc>
              <a:spcBef>
                <a:spcPts val="100"/>
              </a:spcBef>
              <a:buSzPct val="95454"/>
              <a:buFont typeface="Times New Roman"/>
              <a:buChar char="•"/>
              <a:tabLst>
                <a:tab pos="111760" algn="l"/>
              </a:tabLst>
            </a:pPr>
            <a:r>
              <a:rPr sz="2200" b="1" i="1" dirty="0">
                <a:latin typeface="Times New Roman"/>
                <a:cs typeface="Times New Roman"/>
              </a:rPr>
              <a:t>«функциональная</a:t>
            </a:r>
            <a:r>
              <a:rPr sz="2200" b="1" i="1" spc="-70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грамотность»,</a:t>
            </a:r>
            <a:r>
              <a:rPr sz="2200" b="1" i="1" spc="-1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которая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является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комплексным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результатом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образования</a:t>
            </a:r>
            <a:endParaRPr sz="2200">
              <a:latin typeface="Times New Roman"/>
              <a:cs typeface="Times New Roman"/>
            </a:endParaRPr>
          </a:p>
          <a:p>
            <a:pPr marL="12700" marR="5080" indent="452120" algn="just">
              <a:lnSpc>
                <a:spcPct val="100000"/>
              </a:lnSpc>
              <a:spcBef>
                <a:spcPts val="1460"/>
              </a:spcBef>
            </a:pPr>
            <a:r>
              <a:rPr sz="18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Раздел</a:t>
            </a:r>
            <a:r>
              <a:rPr sz="1800" b="1" u="sng" spc="37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III,</a:t>
            </a:r>
            <a:r>
              <a:rPr sz="1800" b="1" u="sng" spc="39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п.</a:t>
            </a:r>
            <a:r>
              <a:rPr sz="1800" b="1" u="sng" spc="37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34.2</a:t>
            </a:r>
            <a:r>
              <a:rPr sz="1800" dirty="0">
                <a:latin typeface="Times New Roman"/>
                <a:cs typeface="Times New Roman"/>
              </a:rPr>
              <a:t>:</a:t>
            </a:r>
            <a:r>
              <a:rPr sz="1800" spc="3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целях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обеспечения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реализации</a:t>
            </a:r>
            <a:r>
              <a:rPr sz="1800" spc="3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программы</a:t>
            </a:r>
            <a:r>
              <a:rPr sz="1800" spc="3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основного</a:t>
            </a:r>
            <a:r>
              <a:rPr sz="1800" spc="3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общего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образования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…</a:t>
            </a:r>
            <a:r>
              <a:rPr sz="1800" spc="3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должны </a:t>
            </a:r>
            <a:r>
              <a:rPr sz="1800" dirty="0">
                <a:latin typeface="Times New Roman"/>
                <a:cs typeface="Times New Roman"/>
              </a:rPr>
              <a:t>создаваться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условия,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обеспечивающие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возможность…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«формирования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функциональной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грамотности </a:t>
            </a:r>
            <a:r>
              <a:rPr sz="1800" spc="-10" dirty="0">
                <a:latin typeface="Times New Roman"/>
                <a:cs typeface="Times New Roman"/>
              </a:rPr>
              <a:t>обучающихся </a:t>
            </a:r>
            <a:r>
              <a:rPr sz="1800" dirty="0">
                <a:latin typeface="Times New Roman"/>
                <a:cs typeface="Times New Roman"/>
              </a:rPr>
              <a:t>(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способности</a:t>
            </a:r>
            <a:r>
              <a:rPr sz="1800" b="1" spc="17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решать</a:t>
            </a:r>
            <a:r>
              <a:rPr sz="1800" b="1" spc="18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учебные</a:t>
            </a:r>
            <a:r>
              <a:rPr sz="1800" b="1" spc="18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задачи</a:t>
            </a:r>
            <a:r>
              <a:rPr sz="1800" b="1" spc="17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и</a:t>
            </a:r>
            <a:r>
              <a:rPr sz="1800" b="1" spc="18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жизненные</a:t>
            </a:r>
            <a:r>
              <a:rPr sz="1800" b="1" spc="18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проблемные</a:t>
            </a:r>
            <a:r>
              <a:rPr sz="1800" b="1" spc="18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ситуации</a:t>
            </a:r>
            <a:r>
              <a:rPr sz="1800" b="1" spc="18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на</a:t>
            </a:r>
            <a:r>
              <a:rPr sz="1800" b="1" spc="17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основе</a:t>
            </a:r>
            <a:r>
              <a:rPr sz="1800" b="1" spc="17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сформированных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предметных,</a:t>
            </a:r>
            <a:r>
              <a:rPr sz="1800" b="1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метапредметных</a:t>
            </a:r>
            <a:r>
              <a:rPr sz="1800" b="1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и</a:t>
            </a:r>
            <a:r>
              <a:rPr sz="1800" b="1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универсальных</a:t>
            </a:r>
            <a:r>
              <a:rPr sz="1800" b="1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способов</a:t>
            </a:r>
            <a:r>
              <a:rPr sz="1800" b="1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деятельности),</a:t>
            </a:r>
            <a:r>
              <a:rPr sz="1800" b="1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включающей</a:t>
            </a:r>
            <a:r>
              <a:rPr sz="1800" b="1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овладение</a:t>
            </a:r>
            <a:r>
              <a:rPr sz="1800" b="1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ключевыми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компетенциями,</a:t>
            </a:r>
            <a:r>
              <a:rPr sz="1800" b="1" spc="28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составляющими</a:t>
            </a:r>
            <a:r>
              <a:rPr sz="1800" b="1" spc="29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основу</a:t>
            </a:r>
            <a:r>
              <a:rPr sz="1800" b="1" spc="28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дальнейшего</a:t>
            </a:r>
            <a:r>
              <a:rPr sz="1800" b="1" spc="29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успешного</a:t>
            </a:r>
            <a:r>
              <a:rPr sz="1800" b="1" spc="28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образования</a:t>
            </a:r>
            <a:r>
              <a:rPr sz="1800" b="1" spc="29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и</a:t>
            </a:r>
            <a:r>
              <a:rPr sz="1800" b="1" spc="28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ориентации</a:t>
            </a:r>
            <a:r>
              <a:rPr sz="1800" b="1" spc="29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в</a:t>
            </a:r>
            <a:r>
              <a:rPr sz="1800" b="1" spc="28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18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мире </a:t>
            </a: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профессий</a:t>
            </a:r>
            <a:r>
              <a:rPr sz="1800" spc="-10" dirty="0">
                <a:latin typeface="Times New Roman"/>
                <a:cs typeface="Times New Roman"/>
              </a:rPr>
              <a:t>»</a:t>
            </a:r>
            <a:endParaRPr sz="1800">
              <a:latin typeface="Times New Roman"/>
              <a:cs typeface="Times New Roman"/>
            </a:endParaRPr>
          </a:p>
          <a:p>
            <a:pPr marL="12700" marR="8255" indent="452120" algn="just">
              <a:lnSpc>
                <a:spcPct val="100000"/>
              </a:lnSpc>
              <a:spcBef>
                <a:spcPts val="144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Функциональная</a:t>
            </a:r>
            <a:r>
              <a:rPr sz="2000" b="1" u="sng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грамотность</a:t>
            </a:r>
            <a:r>
              <a:rPr sz="2000" b="1" u="sng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способность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использовать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все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постоянно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приобретаемые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течение </a:t>
            </a:r>
            <a:r>
              <a:rPr sz="2000" dirty="0">
                <a:latin typeface="Times New Roman"/>
                <a:cs typeface="Times New Roman"/>
              </a:rPr>
              <a:t>жизни</a:t>
            </a:r>
            <a:r>
              <a:rPr sz="2000" spc="6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знания,</a:t>
            </a:r>
            <a:r>
              <a:rPr sz="2000" spc="6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умения,</a:t>
            </a:r>
            <a:r>
              <a:rPr sz="2000" spc="6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навыки</a:t>
            </a:r>
            <a:r>
              <a:rPr sz="2000" spc="6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6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решения</a:t>
            </a:r>
            <a:r>
              <a:rPr sz="2000" spc="6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максимально</a:t>
            </a:r>
            <a:r>
              <a:rPr sz="2000" spc="7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широкого</a:t>
            </a:r>
            <a:r>
              <a:rPr sz="2000" spc="6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диапазона</a:t>
            </a:r>
            <a:r>
              <a:rPr sz="2000" spc="6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жизненных</a:t>
            </a:r>
            <a:r>
              <a:rPr sz="2000" spc="6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задач</a:t>
            </a:r>
            <a:r>
              <a:rPr sz="2000" spc="63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в </a:t>
            </a:r>
            <a:r>
              <a:rPr sz="2000" dirty="0">
                <a:latin typeface="Times New Roman"/>
                <a:cs typeface="Times New Roman"/>
              </a:rPr>
              <a:t>различных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сферах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человеческой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деятельности,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общения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социальных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отношений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(Леонтьев</a:t>
            </a:r>
            <a:r>
              <a:rPr sz="20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А.А.)</a:t>
            </a:r>
            <a:endParaRPr sz="2000">
              <a:latin typeface="Times New Roman"/>
              <a:cs typeface="Times New Roman"/>
            </a:endParaRPr>
          </a:p>
          <a:p>
            <a:pPr marL="111125" indent="-99060">
              <a:lnSpc>
                <a:spcPct val="100000"/>
              </a:lnSpc>
              <a:spcBef>
                <a:spcPts val="1425"/>
              </a:spcBef>
              <a:buSzPct val="95454"/>
              <a:buFont typeface="Times New Roman"/>
              <a:buChar char="•"/>
              <a:tabLst>
                <a:tab pos="111760" algn="l"/>
              </a:tabLst>
            </a:pPr>
            <a:r>
              <a:rPr sz="2200" b="1" i="1" dirty="0">
                <a:latin typeface="Times New Roman"/>
                <a:cs typeface="Times New Roman"/>
              </a:rPr>
              <a:t>«дистанционные</a:t>
            </a:r>
            <a:r>
              <a:rPr sz="2200" b="1" i="1" spc="-5" dirty="0">
                <a:latin typeface="Times New Roman"/>
                <a:cs typeface="Times New Roman"/>
              </a:rPr>
              <a:t> </a:t>
            </a:r>
            <a:r>
              <a:rPr sz="2200" b="1" i="1" spc="-10" dirty="0">
                <a:latin typeface="Times New Roman"/>
                <a:cs typeface="Times New Roman"/>
              </a:rPr>
              <a:t>образовательные</a:t>
            </a:r>
            <a:r>
              <a:rPr sz="2200" b="1" i="1" spc="-35" dirty="0">
                <a:latin typeface="Times New Roman"/>
                <a:cs typeface="Times New Roman"/>
              </a:rPr>
              <a:t> </a:t>
            </a:r>
            <a:r>
              <a:rPr sz="2200" b="1" i="1" spc="-10" dirty="0">
                <a:latin typeface="Times New Roman"/>
                <a:cs typeface="Times New Roman"/>
              </a:rPr>
              <a:t>технологии»</a:t>
            </a:r>
            <a:endParaRPr sz="2200">
              <a:latin typeface="Times New Roman"/>
              <a:cs typeface="Times New Roman"/>
            </a:endParaRPr>
          </a:p>
          <a:p>
            <a:pPr marL="111125" indent="-99060">
              <a:lnSpc>
                <a:spcPct val="100000"/>
              </a:lnSpc>
              <a:spcBef>
                <a:spcPts val="1440"/>
              </a:spcBef>
              <a:buSzPct val="95454"/>
              <a:buFont typeface="Times New Roman"/>
              <a:buChar char="•"/>
              <a:tabLst>
                <a:tab pos="111760" algn="l"/>
              </a:tabLst>
            </a:pPr>
            <a:r>
              <a:rPr sz="2200" b="1" i="1" dirty="0">
                <a:latin typeface="Times New Roman"/>
                <a:cs typeface="Times New Roman"/>
              </a:rPr>
              <a:t>«верифицированные </a:t>
            </a:r>
            <a:r>
              <a:rPr sz="2200" b="1" i="1" spc="-10" dirty="0">
                <a:latin typeface="Times New Roman"/>
                <a:cs typeface="Times New Roman"/>
              </a:rPr>
              <a:t>образовательные</a:t>
            </a:r>
            <a:r>
              <a:rPr sz="2200" b="1" i="1" spc="-75" dirty="0">
                <a:latin typeface="Times New Roman"/>
                <a:cs typeface="Times New Roman"/>
              </a:rPr>
              <a:t> </a:t>
            </a:r>
            <a:r>
              <a:rPr sz="2200" b="1" i="1" dirty="0">
                <a:latin typeface="Times New Roman"/>
                <a:cs typeface="Times New Roman"/>
              </a:rPr>
              <a:t>ресурсы»</a:t>
            </a:r>
            <a:r>
              <a:rPr sz="2200" b="1" i="1" spc="-65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(в</a:t>
            </a:r>
            <a:r>
              <a:rPr sz="2200" i="1" spc="-5" dirty="0">
                <a:latin typeface="Times New Roman"/>
                <a:cs typeface="Times New Roman"/>
              </a:rPr>
              <a:t> </a:t>
            </a:r>
            <a:r>
              <a:rPr sz="2200" i="1" spc="-10" dirty="0">
                <a:latin typeface="Times New Roman"/>
                <a:cs typeface="Times New Roman"/>
              </a:rPr>
              <a:t>контексте</a:t>
            </a:r>
            <a:r>
              <a:rPr sz="2200" i="1" spc="-50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понятия</a:t>
            </a:r>
            <a:r>
              <a:rPr sz="2200" i="1" spc="-25" dirty="0">
                <a:latin typeface="Times New Roman"/>
                <a:cs typeface="Times New Roman"/>
              </a:rPr>
              <a:t> </a:t>
            </a:r>
            <a:r>
              <a:rPr sz="2200" i="1" spc="-10" dirty="0">
                <a:latin typeface="Times New Roman"/>
                <a:cs typeface="Times New Roman"/>
              </a:rPr>
              <a:t>«безопасность»)</a:t>
            </a:r>
            <a:endParaRPr sz="2200">
              <a:latin typeface="Times New Roman"/>
              <a:cs typeface="Times New Roman"/>
            </a:endParaRPr>
          </a:p>
          <a:p>
            <a:pPr marL="12700" marR="8890">
              <a:lnSpc>
                <a:spcPct val="100000"/>
              </a:lnSpc>
              <a:spcBef>
                <a:spcPts val="1445"/>
              </a:spcBef>
              <a:buSzPct val="95454"/>
              <a:buFont typeface="Times New Roman"/>
              <a:buChar char="•"/>
              <a:tabLst>
                <a:tab pos="111760" algn="l"/>
                <a:tab pos="3914775" algn="l"/>
                <a:tab pos="6294755" algn="l"/>
                <a:tab pos="8182609" algn="l"/>
                <a:tab pos="10492105" algn="l"/>
              </a:tabLst>
            </a:pPr>
            <a:r>
              <a:rPr sz="2200" b="1" i="1" spc="-10" dirty="0">
                <a:latin typeface="Times New Roman"/>
                <a:cs typeface="Times New Roman"/>
              </a:rPr>
              <a:t>«учебно-исследовательская</a:t>
            </a:r>
            <a:r>
              <a:rPr sz="2200" b="1" i="1" dirty="0">
                <a:latin typeface="Times New Roman"/>
                <a:cs typeface="Times New Roman"/>
              </a:rPr>
              <a:t>	</a:t>
            </a:r>
            <a:r>
              <a:rPr sz="2200" b="1" i="1" spc="-10" dirty="0">
                <a:latin typeface="Times New Roman"/>
                <a:cs typeface="Times New Roman"/>
              </a:rPr>
              <a:t>деятельность»,</a:t>
            </a:r>
            <a:r>
              <a:rPr sz="2200" b="1" i="1" dirty="0">
                <a:latin typeface="Times New Roman"/>
                <a:cs typeface="Times New Roman"/>
              </a:rPr>
              <a:t>	</a:t>
            </a:r>
            <a:r>
              <a:rPr sz="2200" b="1" i="1" spc="-10" dirty="0">
                <a:latin typeface="Times New Roman"/>
                <a:cs typeface="Times New Roman"/>
              </a:rPr>
              <a:t>«проектная</a:t>
            </a:r>
            <a:r>
              <a:rPr sz="2200" b="1" i="1" dirty="0">
                <a:latin typeface="Times New Roman"/>
                <a:cs typeface="Times New Roman"/>
              </a:rPr>
              <a:t>	</a:t>
            </a:r>
            <a:r>
              <a:rPr sz="2200" b="1" i="1" spc="-10" dirty="0">
                <a:latin typeface="Times New Roman"/>
                <a:cs typeface="Times New Roman"/>
              </a:rPr>
              <a:t>деятельность»</a:t>
            </a:r>
            <a:r>
              <a:rPr sz="2200" b="1" i="1" dirty="0">
                <a:latin typeface="Times New Roman"/>
                <a:cs typeface="Times New Roman"/>
              </a:rPr>
              <a:t>	</a:t>
            </a:r>
            <a:r>
              <a:rPr sz="2200" i="1" spc="-10" dirty="0">
                <a:latin typeface="Times New Roman"/>
                <a:cs typeface="Times New Roman"/>
              </a:rPr>
              <a:t>(понятия разделены).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4552" y="562228"/>
            <a:ext cx="104832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1" dirty="0">
                <a:latin typeface="Times New Roman"/>
                <a:cs typeface="Times New Roman"/>
              </a:rPr>
              <a:t>Кто</a:t>
            </a:r>
            <a:r>
              <a:rPr sz="3000" i="1" spc="-55" dirty="0">
                <a:latin typeface="Times New Roman"/>
                <a:cs typeface="Times New Roman"/>
              </a:rPr>
              <a:t> </a:t>
            </a:r>
            <a:r>
              <a:rPr sz="3000" i="1" dirty="0">
                <a:latin typeface="Times New Roman"/>
                <a:cs typeface="Times New Roman"/>
              </a:rPr>
              <a:t>не</a:t>
            </a:r>
            <a:r>
              <a:rPr sz="3000" i="1" spc="-25" dirty="0">
                <a:latin typeface="Times New Roman"/>
                <a:cs typeface="Times New Roman"/>
              </a:rPr>
              <a:t> </a:t>
            </a:r>
            <a:r>
              <a:rPr sz="3000" i="1" dirty="0">
                <a:latin typeface="Times New Roman"/>
                <a:cs typeface="Times New Roman"/>
              </a:rPr>
              <a:t>видит</a:t>
            </a:r>
            <a:r>
              <a:rPr sz="3000" i="1" spc="-60" dirty="0">
                <a:latin typeface="Times New Roman"/>
                <a:cs typeface="Times New Roman"/>
              </a:rPr>
              <a:t> </a:t>
            </a:r>
            <a:r>
              <a:rPr sz="3000" i="1" dirty="0">
                <a:latin typeface="Times New Roman"/>
                <a:cs typeface="Times New Roman"/>
              </a:rPr>
              <a:t>конечной</a:t>
            </a:r>
            <a:r>
              <a:rPr sz="3000" i="1" spc="-30" dirty="0">
                <a:latin typeface="Times New Roman"/>
                <a:cs typeface="Times New Roman"/>
              </a:rPr>
              <a:t> </a:t>
            </a:r>
            <a:r>
              <a:rPr sz="3000" i="1" dirty="0">
                <a:latin typeface="Times New Roman"/>
                <a:cs typeface="Times New Roman"/>
              </a:rPr>
              <a:t>цели</a:t>
            </a:r>
            <a:r>
              <a:rPr sz="3000" i="1" spc="-25" dirty="0">
                <a:latin typeface="Times New Roman"/>
                <a:cs typeface="Times New Roman"/>
              </a:rPr>
              <a:t> </a:t>
            </a:r>
            <a:r>
              <a:rPr sz="3000" i="1" dirty="0">
                <a:latin typeface="Times New Roman"/>
                <a:cs typeface="Times New Roman"/>
              </a:rPr>
              <a:t>–</a:t>
            </a:r>
            <a:r>
              <a:rPr sz="3000" i="1" spc="-50" dirty="0">
                <a:latin typeface="Times New Roman"/>
                <a:cs typeface="Times New Roman"/>
              </a:rPr>
              <a:t> </a:t>
            </a:r>
            <a:r>
              <a:rPr sz="3000" i="1" dirty="0">
                <a:latin typeface="Times New Roman"/>
                <a:cs typeface="Times New Roman"/>
              </a:rPr>
              <a:t>очень</a:t>
            </a:r>
            <a:r>
              <a:rPr sz="3000" i="1" spc="-60" dirty="0">
                <a:latin typeface="Times New Roman"/>
                <a:cs typeface="Times New Roman"/>
              </a:rPr>
              <a:t> </a:t>
            </a:r>
            <a:r>
              <a:rPr sz="3000" i="1" dirty="0">
                <a:latin typeface="Times New Roman"/>
                <a:cs typeface="Times New Roman"/>
              </a:rPr>
              <a:t>удивляется,</a:t>
            </a:r>
            <a:r>
              <a:rPr sz="3000" i="1" spc="-35" dirty="0">
                <a:latin typeface="Times New Roman"/>
                <a:cs typeface="Times New Roman"/>
              </a:rPr>
              <a:t> </a:t>
            </a:r>
            <a:r>
              <a:rPr sz="3000" i="1" dirty="0">
                <a:latin typeface="Times New Roman"/>
                <a:cs typeface="Times New Roman"/>
              </a:rPr>
              <a:t>придя</a:t>
            </a:r>
            <a:r>
              <a:rPr sz="3000" i="1" spc="-40" dirty="0">
                <a:latin typeface="Times New Roman"/>
                <a:cs typeface="Times New Roman"/>
              </a:rPr>
              <a:t> </a:t>
            </a:r>
            <a:r>
              <a:rPr sz="3000" i="1" dirty="0">
                <a:latin typeface="Times New Roman"/>
                <a:cs typeface="Times New Roman"/>
              </a:rPr>
              <a:t>не</a:t>
            </a:r>
            <a:r>
              <a:rPr sz="3000" i="1" spc="-20" dirty="0">
                <a:latin typeface="Times New Roman"/>
                <a:cs typeface="Times New Roman"/>
              </a:rPr>
              <a:t> </a:t>
            </a:r>
            <a:r>
              <a:rPr sz="3000" i="1" spc="-10" dirty="0">
                <a:latin typeface="Times New Roman"/>
                <a:cs typeface="Times New Roman"/>
              </a:rPr>
              <a:t>туда.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45293" y="1090612"/>
            <a:ext cx="171259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dirty="0">
                <a:solidFill>
                  <a:srgbClr val="000000"/>
                </a:solidFill>
                <a:latin typeface="Times New Roman"/>
                <a:cs typeface="Times New Roman"/>
              </a:rPr>
              <a:t>Марк</a:t>
            </a:r>
            <a:r>
              <a:rPr sz="3000" b="0" i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b="0"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Твен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53458" y="1598422"/>
            <a:ext cx="2389505" cy="661035"/>
            <a:chOff x="4553458" y="1598422"/>
            <a:chExt cx="2389505" cy="661035"/>
          </a:xfrm>
        </p:grpSpPr>
        <p:sp>
          <p:nvSpPr>
            <p:cNvPr id="5" name="object 5"/>
            <p:cNvSpPr/>
            <p:nvPr/>
          </p:nvSpPr>
          <p:spPr>
            <a:xfrm>
              <a:off x="4559808" y="1604772"/>
              <a:ext cx="2376805" cy="648335"/>
            </a:xfrm>
            <a:custGeom>
              <a:avLst/>
              <a:gdLst/>
              <a:ahLst/>
              <a:cxnLst/>
              <a:rect l="l" t="t" r="r" b="b"/>
              <a:pathLst>
                <a:path w="2376804" h="648335">
                  <a:moveTo>
                    <a:pt x="1782190" y="0"/>
                  </a:moveTo>
                  <a:lnTo>
                    <a:pt x="594105" y="0"/>
                  </a:lnTo>
                  <a:lnTo>
                    <a:pt x="594105" y="324103"/>
                  </a:lnTo>
                  <a:lnTo>
                    <a:pt x="0" y="324103"/>
                  </a:lnTo>
                  <a:lnTo>
                    <a:pt x="1188212" y="648080"/>
                  </a:lnTo>
                  <a:lnTo>
                    <a:pt x="2376296" y="324103"/>
                  </a:lnTo>
                  <a:lnTo>
                    <a:pt x="1782190" y="324103"/>
                  </a:lnTo>
                  <a:lnTo>
                    <a:pt x="1782190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59808" y="1604772"/>
              <a:ext cx="2376805" cy="648335"/>
            </a:xfrm>
            <a:custGeom>
              <a:avLst/>
              <a:gdLst/>
              <a:ahLst/>
              <a:cxnLst/>
              <a:rect l="l" t="t" r="r" b="b"/>
              <a:pathLst>
                <a:path w="2376804" h="648335">
                  <a:moveTo>
                    <a:pt x="0" y="324103"/>
                  </a:moveTo>
                  <a:lnTo>
                    <a:pt x="594105" y="324103"/>
                  </a:lnTo>
                  <a:lnTo>
                    <a:pt x="594105" y="0"/>
                  </a:lnTo>
                  <a:lnTo>
                    <a:pt x="1782190" y="0"/>
                  </a:lnTo>
                  <a:lnTo>
                    <a:pt x="1782190" y="324103"/>
                  </a:lnTo>
                  <a:lnTo>
                    <a:pt x="2376296" y="324103"/>
                  </a:lnTo>
                  <a:lnTo>
                    <a:pt x="1188212" y="648080"/>
                  </a:lnTo>
                  <a:lnTo>
                    <a:pt x="0" y="324103"/>
                  </a:lnTo>
                  <a:close/>
                </a:path>
              </a:pathLst>
            </a:custGeom>
            <a:ln w="12700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44867" y="2064047"/>
            <a:ext cx="11044555" cy="4054475"/>
          </a:xfrm>
          <a:prstGeom prst="rect">
            <a:avLst/>
          </a:prstGeom>
        </p:spPr>
        <p:txBody>
          <a:bodyPr vert="horz" wrap="square" lIns="0" tIns="297180" rIns="0" bIns="0" rtlCol="0">
            <a:spAutoFit/>
          </a:bodyPr>
          <a:lstStyle/>
          <a:p>
            <a:pPr marR="1061085" algn="ctr">
              <a:lnSpc>
                <a:spcPct val="100000"/>
              </a:lnSpc>
              <a:spcBef>
                <a:spcPts val="2340"/>
              </a:spcBef>
            </a:pPr>
            <a:r>
              <a:rPr sz="4800" b="1" spc="-535" dirty="0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sz="48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sz="4800" b="1" spc="80" dirty="0">
                <a:solidFill>
                  <a:srgbClr val="C00000"/>
                </a:solidFill>
                <a:latin typeface="Times New Roman"/>
                <a:cs typeface="Times New Roman"/>
              </a:rPr>
              <a:t>ЗВИТИЕ</a:t>
            </a:r>
            <a:endParaRPr sz="4800">
              <a:latin typeface="Times New Roman"/>
              <a:cs typeface="Times New Roman"/>
            </a:endParaRPr>
          </a:p>
          <a:p>
            <a:pPr marL="469265" indent="-457200">
              <a:lnSpc>
                <a:spcPts val="2710"/>
              </a:lnSpc>
              <a:spcBef>
                <a:spcPts val="1125"/>
              </a:spcBef>
              <a:buFont typeface="Times New Roman"/>
              <a:buAutoNum type="arabicPeriod" startAt="40"/>
              <a:tabLst>
                <a:tab pos="469900" algn="l"/>
              </a:tabLst>
            </a:pPr>
            <a:r>
              <a:rPr sz="2400" spc="-10" dirty="0">
                <a:latin typeface="Times New Roman"/>
                <a:cs typeface="Times New Roman"/>
              </a:rPr>
              <a:t>Требования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ФГОС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результатам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освоения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обучающимися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программ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10"/>
              </a:lnSpc>
            </a:pPr>
            <a:r>
              <a:rPr sz="2400" spc="-10" dirty="0">
                <a:latin typeface="Times New Roman"/>
                <a:cs typeface="Times New Roman"/>
              </a:rPr>
              <a:t>начального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общего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образования:</a:t>
            </a:r>
            <a:endParaRPr sz="2400">
              <a:latin typeface="Times New Roman"/>
              <a:cs typeface="Times New Roman"/>
            </a:endParaRPr>
          </a:p>
          <a:p>
            <a:pPr marL="716280" lvl="1" indent="-331470">
              <a:lnSpc>
                <a:spcPct val="100000"/>
              </a:lnSpc>
              <a:spcBef>
                <a:spcPts val="1050"/>
              </a:spcBef>
              <a:buFont typeface="Times New Roman"/>
              <a:buAutoNum type="arabicParenR"/>
              <a:tabLst>
                <a:tab pos="716915" algn="l"/>
              </a:tabLst>
            </a:pPr>
            <a:r>
              <a:rPr sz="2400" b="1" dirty="0">
                <a:latin typeface="Times New Roman"/>
                <a:cs typeface="Times New Roman"/>
              </a:rPr>
              <a:t>личностным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включающим:</a:t>
            </a:r>
            <a:endParaRPr sz="2400">
              <a:latin typeface="Times New Roman"/>
              <a:cs typeface="Times New Roman"/>
            </a:endParaRPr>
          </a:p>
          <a:p>
            <a:pPr marL="386080" indent="-356235">
              <a:lnSpc>
                <a:spcPct val="100000"/>
              </a:lnSpc>
              <a:spcBef>
                <a:spcPts val="580"/>
              </a:spcBef>
              <a:buFont typeface="Symbol"/>
              <a:buChar char=""/>
              <a:tabLst>
                <a:tab pos="372745" algn="l"/>
                <a:tab pos="386080" algn="l"/>
                <a:tab pos="2439035" algn="l"/>
                <a:tab pos="2753995" algn="l"/>
                <a:tab pos="4704715" algn="l"/>
                <a:tab pos="5627370" algn="l"/>
                <a:tab pos="7283450" algn="l"/>
                <a:tab pos="9110345" algn="l"/>
              </a:tabLst>
            </a:pPr>
            <a:r>
              <a:rPr sz="2400" spc="-10" dirty="0">
                <a:latin typeface="Times New Roman"/>
                <a:cs typeface="Times New Roman"/>
              </a:rPr>
              <a:t>формирование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обучающихся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основ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российской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гражданской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идентичности;</a:t>
            </a:r>
            <a:endParaRPr sz="2400">
              <a:latin typeface="Times New Roman"/>
              <a:cs typeface="Times New Roman"/>
            </a:endParaRPr>
          </a:p>
          <a:p>
            <a:pPr marL="71120" algn="ctr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готовность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обучающихся</a:t>
            </a:r>
            <a:r>
              <a:rPr sz="2400" dirty="0">
                <a:latin typeface="Times New Roman"/>
                <a:cs typeface="Times New Roman"/>
              </a:rPr>
              <a:t> к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саморазвитию;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мотивацию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познанию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обучению;</a:t>
            </a:r>
            <a:endParaRPr sz="2400">
              <a:latin typeface="Times New Roman"/>
              <a:cs typeface="Times New Roman"/>
            </a:endParaRPr>
          </a:p>
          <a:p>
            <a:pPr marL="386080" indent="-343535">
              <a:lnSpc>
                <a:spcPct val="100000"/>
              </a:lnSpc>
              <a:spcBef>
                <a:spcPts val="560"/>
              </a:spcBef>
              <a:buFont typeface="Symbol"/>
              <a:buChar char=""/>
              <a:tabLst>
                <a:tab pos="385445" algn="l"/>
                <a:tab pos="386080" algn="l"/>
              </a:tabLst>
            </a:pPr>
            <a:r>
              <a:rPr sz="2400" dirty="0">
                <a:latin typeface="Times New Roman"/>
                <a:cs typeface="Times New Roman"/>
              </a:rPr>
              <a:t>ценностные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установки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социально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значимые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качества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личности;</a:t>
            </a:r>
            <a:endParaRPr sz="2400">
              <a:latin typeface="Times New Roman"/>
              <a:cs typeface="Times New Roman"/>
            </a:endParaRPr>
          </a:p>
          <a:p>
            <a:pPr marL="386080" indent="-343535">
              <a:lnSpc>
                <a:spcPct val="100000"/>
              </a:lnSpc>
              <a:spcBef>
                <a:spcPts val="585"/>
              </a:spcBef>
              <a:buFont typeface="Symbol"/>
              <a:buChar char=""/>
              <a:tabLst>
                <a:tab pos="385445" algn="l"/>
                <a:tab pos="386080" algn="l"/>
              </a:tabLst>
            </a:pPr>
            <a:r>
              <a:rPr sz="2400" dirty="0">
                <a:latin typeface="Times New Roman"/>
                <a:cs typeface="Times New Roman"/>
              </a:rPr>
              <a:t>активное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участие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социально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значимой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деятельности.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9070" y="3809"/>
            <a:ext cx="6125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50DB3"/>
                </a:solidFill>
              </a:rPr>
              <a:t>41.1.</a:t>
            </a:r>
            <a:r>
              <a:rPr sz="3600" spc="-15" dirty="0">
                <a:solidFill>
                  <a:srgbClr val="150DB3"/>
                </a:solidFill>
              </a:rPr>
              <a:t> </a:t>
            </a:r>
            <a:r>
              <a:rPr sz="3600" dirty="0">
                <a:solidFill>
                  <a:srgbClr val="150DB3"/>
                </a:solidFill>
              </a:rPr>
              <a:t>Личностные</a:t>
            </a:r>
            <a:r>
              <a:rPr sz="3600" spc="-15" dirty="0">
                <a:solidFill>
                  <a:srgbClr val="150DB3"/>
                </a:solidFill>
              </a:rPr>
              <a:t> </a:t>
            </a:r>
            <a:r>
              <a:rPr sz="3600" spc="-40" dirty="0">
                <a:solidFill>
                  <a:srgbClr val="150DB3"/>
                </a:solidFill>
              </a:rPr>
              <a:t>результаты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803071" y="935989"/>
            <a:ext cx="1854835" cy="1384935"/>
          </a:xfrm>
          <a:custGeom>
            <a:avLst/>
            <a:gdLst/>
            <a:ahLst/>
            <a:cxnLst/>
            <a:rect l="l" t="t" r="r" b="b"/>
            <a:pathLst>
              <a:path w="1854835" h="1384935">
                <a:moveTo>
                  <a:pt x="110769" y="0"/>
                </a:moveTo>
                <a:lnTo>
                  <a:pt x="1743913" y="0"/>
                </a:lnTo>
                <a:lnTo>
                  <a:pt x="1787041" y="8715"/>
                </a:lnTo>
                <a:lnTo>
                  <a:pt x="1822240" y="32480"/>
                </a:lnTo>
                <a:lnTo>
                  <a:pt x="1845961" y="67722"/>
                </a:lnTo>
                <a:lnTo>
                  <a:pt x="1854657" y="110871"/>
                </a:lnTo>
                <a:lnTo>
                  <a:pt x="1854657" y="1384554"/>
                </a:lnTo>
                <a:lnTo>
                  <a:pt x="0" y="1384554"/>
                </a:lnTo>
                <a:lnTo>
                  <a:pt x="0" y="110871"/>
                </a:lnTo>
                <a:lnTo>
                  <a:pt x="8704" y="67722"/>
                </a:lnTo>
                <a:lnTo>
                  <a:pt x="32443" y="32480"/>
                </a:lnTo>
                <a:lnTo>
                  <a:pt x="67653" y="8715"/>
                </a:lnTo>
                <a:lnTo>
                  <a:pt x="110769" y="0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0739" y="976629"/>
            <a:ext cx="1414780" cy="60706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0" marR="5080" indent="-114300">
              <a:lnSpc>
                <a:spcPct val="86300"/>
              </a:lnSpc>
              <a:spcBef>
                <a:spcPts val="330"/>
              </a:spcBef>
              <a:buFont typeface="Times New Roman"/>
              <a:buChar char="•"/>
              <a:tabLst>
                <a:tab pos="127000" algn="l"/>
              </a:tabLst>
            </a:pPr>
            <a:r>
              <a:rPr sz="1400" b="1" spc="-10" dirty="0">
                <a:solidFill>
                  <a:srgbClr val="2E5496"/>
                </a:solidFill>
                <a:latin typeface="Times New Roman"/>
                <a:cs typeface="Times New Roman"/>
              </a:rPr>
              <a:t>Гражданско- патриотическое воспитание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96721" y="2314117"/>
            <a:ext cx="1867535" cy="608330"/>
            <a:chOff x="796721" y="2314117"/>
            <a:chExt cx="1867535" cy="608330"/>
          </a:xfrm>
        </p:grpSpPr>
        <p:sp>
          <p:nvSpPr>
            <p:cNvPr id="6" name="object 6"/>
            <p:cNvSpPr/>
            <p:nvPr/>
          </p:nvSpPr>
          <p:spPr>
            <a:xfrm>
              <a:off x="803071" y="2320467"/>
              <a:ext cx="1854835" cy="595630"/>
            </a:xfrm>
            <a:custGeom>
              <a:avLst/>
              <a:gdLst/>
              <a:ahLst/>
              <a:cxnLst/>
              <a:rect l="l" t="t" r="r" b="b"/>
              <a:pathLst>
                <a:path w="1854835" h="595630">
                  <a:moveTo>
                    <a:pt x="1854708" y="0"/>
                  </a:moveTo>
                  <a:lnTo>
                    <a:pt x="0" y="0"/>
                  </a:lnTo>
                  <a:lnTo>
                    <a:pt x="0" y="595325"/>
                  </a:lnTo>
                  <a:lnTo>
                    <a:pt x="1854708" y="595325"/>
                  </a:lnTo>
                  <a:lnTo>
                    <a:pt x="185470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3071" y="2320467"/>
              <a:ext cx="1854835" cy="595630"/>
            </a:xfrm>
            <a:custGeom>
              <a:avLst/>
              <a:gdLst/>
              <a:ahLst/>
              <a:cxnLst/>
              <a:rect l="l" t="t" r="r" b="b"/>
              <a:pathLst>
                <a:path w="1854835" h="595630">
                  <a:moveTo>
                    <a:pt x="0" y="595325"/>
                  </a:moveTo>
                  <a:lnTo>
                    <a:pt x="1854708" y="595325"/>
                  </a:lnTo>
                  <a:lnTo>
                    <a:pt x="1854708" y="0"/>
                  </a:lnTo>
                  <a:lnTo>
                    <a:pt x="0" y="0"/>
                  </a:lnTo>
                  <a:lnTo>
                    <a:pt x="0" y="595325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54735" y="2392934"/>
            <a:ext cx="863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41.1.1.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155317" y="2408682"/>
            <a:ext cx="662305" cy="662305"/>
            <a:chOff x="2155317" y="2408682"/>
            <a:chExt cx="662305" cy="66230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61667" y="2415032"/>
              <a:ext cx="649096" cy="64922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61667" y="2415032"/>
              <a:ext cx="649605" cy="649605"/>
            </a:xfrm>
            <a:custGeom>
              <a:avLst/>
              <a:gdLst/>
              <a:ahLst/>
              <a:cxnLst/>
              <a:rect l="l" t="t" r="r" b="b"/>
              <a:pathLst>
                <a:path w="649605" h="649605">
                  <a:moveTo>
                    <a:pt x="0" y="324612"/>
                  </a:moveTo>
                  <a:lnTo>
                    <a:pt x="3518" y="276661"/>
                  </a:lnTo>
                  <a:lnTo>
                    <a:pt x="13740" y="230889"/>
                  </a:lnTo>
                  <a:lnTo>
                    <a:pt x="30162" y="187798"/>
                  </a:lnTo>
                  <a:lnTo>
                    <a:pt x="52285" y="147893"/>
                  </a:lnTo>
                  <a:lnTo>
                    <a:pt x="79606" y="111675"/>
                  </a:lnTo>
                  <a:lnTo>
                    <a:pt x="111624" y="79649"/>
                  </a:lnTo>
                  <a:lnTo>
                    <a:pt x="147837" y="52317"/>
                  </a:lnTo>
                  <a:lnTo>
                    <a:pt x="187743" y="30183"/>
                  </a:lnTo>
                  <a:lnTo>
                    <a:pt x="230843" y="13750"/>
                  </a:lnTo>
                  <a:lnTo>
                    <a:pt x="276632" y="3521"/>
                  </a:lnTo>
                  <a:lnTo>
                    <a:pt x="324612" y="0"/>
                  </a:lnTo>
                  <a:lnTo>
                    <a:pt x="372559" y="3521"/>
                  </a:lnTo>
                  <a:lnTo>
                    <a:pt x="418323" y="13750"/>
                  </a:lnTo>
                  <a:lnTo>
                    <a:pt x="461401" y="30183"/>
                  </a:lnTo>
                  <a:lnTo>
                    <a:pt x="501292" y="52317"/>
                  </a:lnTo>
                  <a:lnTo>
                    <a:pt x="537493" y="79649"/>
                  </a:lnTo>
                  <a:lnTo>
                    <a:pt x="569502" y="111675"/>
                  </a:lnTo>
                  <a:lnTo>
                    <a:pt x="596817" y="147893"/>
                  </a:lnTo>
                  <a:lnTo>
                    <a:pt x="618936" y="187798"/>
                  </a:lnTo>
                  <a:lnTo>
                    <a:pt x="635357" y="230889"/>
                  </a:lnTo>
                  <a:lnTo>
                    <a:pt x="645578" y="276661"/>
                  </a:lnTo>
                  <a:lnTo>
                    <a:pt x="649096" y="324612"/>
                  </a:lnTo>
                  <a:lnTo>
                    <a:pt x="645578" y="372591"/>
                  </a:lnTo>
                  <a:lnTo>
                    <a:pt x="635357" y="418380"/>
                  </a:lnTo>
                  <a:lnTo>
                    <a:pt x="618936" y="461480"/>
                  </a:lnTo>
                  <a:lnTo>
                    <a:pt x="596817" y="501386"/>
                  </a:lnTo>
                  <a:lnTo>
                    <a:pt x="569502" y="537599"/>
                  </a:lnTo>
                  <a:lnTo>
                    <a:pt x="537493" y="569617"/>
                  </a:lnTo>
                  <a:lnTo>
                    <a:pt x="501292" y="596938"/>
                  </a:lnTo>
                  <a:lnTo>
                    <a:pt x="461401" y="619061"/>
                  </a:lnTo>
                  <a:lnTo>
                    <a:pt x="418323" y="635483"/>
                  </a:lnTo>
                  <a:lnTo>
                    <a:pt x="372559" y="645705"/>
                  </a:lnTo>
                  <a:lnTo>
                    <a:pt x="324612" y="649223"/>
                  </a:lnTo>
                  <a:lnTo>
                    <a:pt x="276632" y="645705"/>
                  </a:lnTo>
                  <a:lnTo>
                    <a:pt x="230843" y="635483"/>
                  </a:lnTo>
                  <a:lnTo>
                    <a:pt x="187743" y="619061"/>
                  </a:lnTo>
                  <a:lnTo>
                    <a:pt x="147837" y="596938"/>
                  </a:lnTo>
                  <a:lnTo>
                    <a:pt x="111624" y="569617"/>
                  </a:lnTo>
                  <a:lnTo>
                    <a:pt x="79606" y="537599"/>
                  </a:lnTo>
                  <a:lnTo>
                    <a:pt x="52285" y="501386"/>
                  </a:lnTo>
                  <a:lnTo>
                    <a:pt x="30162" y="461480"/>
                  </a:lnTo>
                  <a:lnTo>
                    <a:pt x="13740" y="418380"/>
                  </a:lnTo>
                  <a:lnTo>
                    <a:pt x="3518" y="372591"/>
                  </a:lnTo>
                  <a:lnTo>
                    <a:pt x="0" y="324612"/>
                  </a:lnTo>
                  <a:close/>
                </a:path>
              </a:pathLst>
            </a:custGeom>
            <a:ln w="12700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2971673" y="935989"/>
            <a:ext cx="1854835" cy="1384935"/>
          </a:xfrm>
          <a:custGeom>
            <a:avLst/>
            <a:gdLst/>
            <a:ahLst/>
            <a:cxnLst/>
            <a:rect l="l" t="t" r="r" b="b"/>
            <a:pathLst>
              <a:path w="1854835" h="1384935">
                <a:moveTo>
                  <a:pt x="110743" y="0"/>
                </a:moveTo>
                <a:lnTo>
                  <a:pt x="1743837" y="0"/>
                </a:lnTo>
                <a:lnTo>
                  <a:pt x="1786965" y="8715"/>
                </a:lnTo>
                <a:lnTo>
                  <a:pt x="1822164" y="32480"/>
                </a:lnTo>
                <a:lnTo>
                  <a:pt x="1845885" y="67722"/>
                </a:lnTo>
                <a:lnTo>
                  <a:pt x="1854580" y="110871"/>
                </a:lnTo>
                <a:lnTo>
                  <a:pt x="1854580" y="1384554"/>
                </a:lnTo>
                <a:lnTo>
                  <a:pt x="0" y="1384554"/>
                </a:lnTo>
                <a:lnTo>
                  <a:pt x="0" y="110871"/>
                </a:lnTo>
                <a:lnTo>
                  <a:pt x="8695" y="67722"/>
                </a:lnTo>
                <a:lnTo>
                  <a:pt x="32416" y="32480"/>
                </a:lnTo>
                <a:lnTo>
                  <a:pt x="67615" y="8715"/>
                </a:lnTo>
                <a:lnTo>
                  <a:pt x="110743" y="0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09900" y="976629"/>
            <a:ext cx="1240155" cy="60706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0" marR="5080" indent="-114300">
              <a:lnSpc>
                <a:spcPct val="86300"/>
              </a:lnSpc>
              <a:spcBef>
                <a:spcPts val="330"/>
              </a:spcBef>
              <a:buFont typeface="Times New Roman"/>
              <a:buChar char="•"/>
              <a:tabLst>
                <a:tab pos="127000" algn="l"/>
              </a:tabLst>
            </a:pPr>
            <a:r>
              <a:rPr sz="1400" b="1" spc="-10" dirty="0">
                <a:solidFill>
                  <a:srgbClr val="2E5496"/>
                </a:solidFill>
                <a:latin typeface="Times New Roman"/>
                <a:cs typeface="Times New Roman"/>
              </a:rPr>
              <a:t>Духовно- нравственное воспитание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965323" y="2314117"/>
            <a:ext cx="1867535" cy="608330"/>
            <a:chOff x="2965323" y="2314117"/>
            <a:chExt cx="1867535" cy="608330"/>
          </a:xfrm>
        </p:grpSpPr>
        <p:sp>
          <p:nvSpPr>
            <p:cNvPr id="15" name="object 15"/>
            <p:cNvSpPr/>
            <p:nvPr/>
          </p:nvSpPr>
          <p:spPr>
            <a:xfrm>
              <a:off x="2971673" y="2320467"/>
              <a:ext cx="1854835" cy="595630"/>
            </a:xfrm>
            <a:custGeom>
              <a:avLst/>
              <a:gdLst/>
              <a:ahLst/>
              <a:cxnLst/>
              <a:rect l="l" t="t" r="r" b="b"/>
              <a:pathLst>
                <a:path w="1854835" h="595630">
                  <a:moveTo>
                    <a:pt x="1854707" y="0"/>
                  </a:moveTo>
                  <a:lnTo>
                    <a:pt x="0" y="0"/>
                  </a:lnTo>
                  <a:lnTo>
                    <a:pt x="0" y="595325"/>
                  </a:lnTo>
                  <a:lnTo>
                    <a:pt x="1854707" y="595325"/>
                  </a:lnTo>
                  <a:lnTo>
                    <a:pt x="1854707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71673" y="2320467"/>
              <a:ext cx="1854835" cy="595630"/>
            </a:xfrm>
            <a:custGeom>
              <a:avLst/>
              <a:gdLst/>
              <a:ahLst/>
              <a:cxnLst/>
              <a:rect l="l" t="t" r="r" b="b"/>
              <a:pathLst>
                <a:path w="1854835" h="595630">
                  <a:moveTo>
                    <a:pt x="0" y="595325"/>
                  </a:moveTo>
                  <a:lnTo>
                    <a:pt x="1854707" y="595325"/>
                  </a:lnTo>
                  <a:lnTo>
                    <a:pt x="1854707" y="0"/>
                  </a:lnTo>
                  <a:lnTo>
                    <a:pt x="0" y="0"/>
                  </a:lnTo>
                  <a:lnTo>
                    <a:pt x="0" y="595325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223641" y="2392934"/>
            <a:ext cx="863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41.1.2.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323841" y="2408682"/>
            <a:ext cx="662305" cy="662305"/>
            <a:chOff x="4323841" y="2408682"/>
            <a:chExt cx="662305" cy="662305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0191" y="2415032"/>
              <a:ext cx="649097" cy="64922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330191" y="2415032"/>
              <a:ext cx="649605" cy="649605"/>
            </a:xfrm>
            <a:custGeom>
              <a:avLst/>
              <a:gdLst/>
              <a:ahLst/>
              <a:cxnLst/>
              <a:rect l="l" t="t" r="r" b="b"/>
              <a:pathLst>
                <a:path w="649604" h="649605">
                  <a:moveTo>
                    <a:pt x="0" y="324612"/>
                  </a:moveTo>
                  <a:lnTo>
                    <a:pt x="3518" y="276661"/>
                  </a:lnTo>
                  <a:lnTo>
                    <a:pt x="13740" y="230889"/>
                  </a:lnTo>
                  <a:lnTo>
                    <a:pt x="30162" y="187798"/>
                  </a:lnTo>
                  <a:lnTo>
                    <a:pt x="52285" y="147893"/>
                  </a:lnTo>
                  <a:lnTo>
                    <a:pt x="79606" y="111675"/>
                  </a:lnTo>
                  <a:lnTo>
                    <a:pt x="111624" y="79649"/>
                  </a:lnTo>
                  <a:lnTo>
                    <a:pt x="147837" y="52317"/>
                  </a:lnTo>
                  <a:lnTo>
                    <a:pt x="187743" y="30183"/>
                  </a:lnTo>
                  <a:lnTo>
                    <a:pt x="230843" y="13750"/>
                  </a:lnTo>
                  <a:lnTo>
                    <a:pt x="276632" y="3521"/>
                  </a:lnTo>
                  <a:lnTo>
                    <a:pt x="324612" y="0"/>
                  </a:lnTo>
                  <a:lnTo>
                    <a:pt x="372559" y="3521"/>
                  </a:lnTo>
                  <a:lnTo>
                    <a:pt x="418323" y="13750"/>
                  </a:lnTo>
                  <a:lnTo>
                    <a:pt x="461401" y="30183"/>
                  </a:lnTo>
                  <a:lnTo>
                    <a:pt x="501292" y="52317"/>
                  </a:lnTo>
                  <a:lnTo>
                    <a:pt x="537493" y="79649"/>
                  </a:lnTo>
                  <a:lnTo>
                    <a:pt x="569502" y="111675"/>
                  </a:lnTo>
                  <a:lnTo>
                    <a:pt x="596817" y="147893"/>
                  </a:lnTo>
                  <a:lnTo>
                    <a:pt x="618936" y="187798"/>
                  </a:lnTo>
                  <a:lnTo>
                    <a:pt x="635357" y="230889"/>
                  </a:lnTo>
                  <a:lnTo>
                    <a:pt x="645578" y="276661"/>
                  </a:lnTo>
                  <a:lnTo>
                    <a:pt x="649097" y="324612"/>
                  </a:lnTo>
                  <a:lnTo>
                    <a:pt x="645578" y="372591"/>
                  </a:lnTo>
                  <a:lnTo>
                    <a:pt x="635357" y="418380"/>
                  </a:lnTo>
                  <a:lnTo>
                    <a:pt x="618936" y="461480"/>
                  </a:lnTo>
                  <a:lnTo>
                    <a:pt x="596817" y="501386"/>
                  </a:lnTo>
                  <a:lnTo>
                    <a:pt x="569502" y="537599"/>
                  </a:lnTo>
                  <a:lnTo>
                    <a:pt x="537493" y="569617"/>
                  </a:lnTo>
                  <a:lnTo>
                    <a:pt x="501292" y="596938"/>
                  </a:lnTo>
                  <a:lnTo>
                    <a:pt x="461401" y="619061"/>
                  </a:lnTo>
                  <a:lnTo>
                    <a:pt x="418323" y="635483"/>
                  </a:lnTo>
                  <a:lnTo>
                    <a:pt x="372559" y="645705"/>
                  </a:lnTo>
                  <a:lnTo>
                    <a:pt x="324612" y="649223"/>
                  </a:lnTo>
                  <a:lnTo>
                    <a:pt x="276632" y="645705"/>
                  </a:lnTo>
                  <a:lnTo>
                    <a:pt x="230843" y="635483"/>
                  </a:lnTo>
                  <a:lnTo>
                    <a:pt x="187743" y="619061"/>
                  </a:lnTo>
                  <a:lnTo>
                    <a:pt x="147837" y="596938"/>
                  </a:lnTo>
                  <a:lnTo>
                    <a:pt x="111624" y="569617"/>
                  </a:lnTo>
                  <a:lnTo>
                    <a:pt x="79606" y="537599"/>
                  </a:lnTo>
                  <a:lnTo>
                    <a:pt x="52285" y="501386"/>
                  </a:lnTo>
                  <a:lnTo>
                    <a:pt x="30162" y="461480"/>
                  </a:lnTo>
                  <a:lnTo>
                    <a:pt x="13740" y="418380"/>
                  </a:lnTo>
                  <a:lnTo>
                    <a:pt x="3518" y="372591"/>
                  </a:lnTo>
                  <a:lnTo>
                    <a:pt x="0" y="324612"/>
                  </a:lnTo>
                  <a:close/>
                </a:path>
              </a:pathLst>
            </a:custGeom>
            <a:ln w="12700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5140197" y="935989"/>
            <a:ext cx="1854835" cy="1384935"/>
          </a:xfrm>
          <a:custGeom>
            <a:avLst/>
            <a:gdLst/>
            <a:ahLst/>
            <a:cxnLst/>
            <a:rect l="l" t="t" r="r" b="b"/>
            <a:pathLst>
              <a:path w="1854834" h="1384935">
                <a:moveTo>
                  <a:pt x="110743" y="0"/>
                </a:moveTo>
                <a:lnTo>
                  <a:pt x="1743836" y="0"/>
                </a:lnTo>
                <a:lnTo>
                  <a:pt x="1786965" y="8715"/>
                </a:lnTo>
                <a:lnTo>
                  <a:pt x="1822164" y="32480"/>
                </a:lnTo>
                <a:lnTo>
                  <a:pt x="1845885" y="67722"/>
                </a:lnTo>
                <a:lnTo>
                  <a:pt x="1854580" y="110871"/>
                </a:lnTo>
                <a:lnTo>
                  <a:pt x="1854580" y="1384554"/>
                </a:lnTo>
                <a:lnTo>
                  <a:pt x="0" y="1384554"/>
                </a:lnTo>
                <a:lnTo>
                  <a:pt x="0" y="110871"/>
                </a:lnTo>
                <a:lnTo>
                  <a:pt x="8695" y="67722"/>
                </a:lnTo>
                <a:lnTo>
                  <a:pt x="32416" y="32480"/>
                </a:lnTo>
                <a:lnTo>
                  <a:pt x="67615" y="8715"/>
                </a:lnTo>
                <a:lnTo>
                  <a:pt x="110743" y="0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178678" y="976629"/>
            <a:ext cx="1217295" cy="42672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0" marR="5080" indent="-114300">
              <a:lnSpc>
                <a:spcPts val="1480"/>
              </a:lnSpc>
              <a:spcBef>
                <a:spcPts val="315"/>
              </a:spcBef>
              <a:buFont typeface="Times New Roman"/>
              <a:buChar char="•"/>
              <a:tabLst>
                <a:tab pos="127000" algn="l"/>
              </a:tabLst>
            </a:pPr>
            <a:r>
              <a:rPr sz="1400" b="1" spc="-10" dirty="0">
                <a:solidFill>
                  <a:srgbClr val="2E5496"/>
                </a:solidFill>
                <a:latin typeface="Times New Roman"/>
                <a:cs typeface="Times New Roman"/>
              </a:rPr>
              <a:t>Эстетическое воспитание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133847" y="2314117"/>
            <a:ext cx="1867535" cy="608330"/>
            <a:chOff x="5133847" y="2314117"/>
            <a:chExt cx="1867535" cy="608330"/>
          </a:xfrm>
        </p:grpSpPr>
        <p:sp>
          <p:nvSpPr>
            <p:cNvPr id="24" name="object 24"/>
            <p:cNvSpPr/>
            <p:nvPr/>
          </p:nvSpPr>
          <p:spPr>
            <a:xfrm>
              <a:off x="5140197" y="2320467"/>
              <a:ext cx="1854835" cy="595630"/>
            </a:xfrm>
            <a:custGeom>
              <a:avLst/>
              <a:gdLst/>
              <a:ahLst/>
              <a:cxnLst/>
              <a:rect l="l" t="t" r="r" b="b"/>
              <a:pathLst>
                <a:path w="1854834" h="595630">
                  <a:moveTo>
                    <a:pt x="1854707" y="0"/>
                  </a:moveTo>
                  <a:lnTo>
                    <a:pt x="0" y="0"/>
                  </a:lnTo>
                  <a:lnTo>
                    <a:pt x="0" y="595325"/>
                  </a:lnTo>
                  <a:lnTo>
                    <a:pt x="1854707" y="595325"/>
                  </a:lnTo>
                  <a:lnTo>
                    <a:pt x="1854707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40197" y="2320467"/>
              <a:ext cx="1854835" cy="595630"/>
            </a:xfrm>
            <a:custGeom>
              <a:avLst/>
              <a:gdLst/>
              <a:ahLst/>
              <a:cxnLst/>
              <a:rect l="l" t="t" r="r" b="b"/>
              <a:pathLst>
                <a:path w="1854834" h="595630">
                  <a:moveTo>
                    <a:pt x="0" y="595325"/>
                  </a:moveTo>
                  <a:lnTo>
                    <a:pt x="1854707" y="595325"/>
                  </a:lnTo>
                  <a:lnTo>
                    <a:pt x="1854707" y="0"/>
                  </a:lnTo>
                  <a:lnTo>
                    <a:pt x="0" y="0"/>
                  </a:lnTo>
                  <a:lnTo>
                    <a:pt x="0" y="595325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392801" y="2392934"/>
            <a:ext cx="863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41.1.3.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492366" y="2408682"/>
            <a:ext cx="662305" cy="662305"/>
            <a:chOff x="6492366" y="2408682"/>
            <a:chExt cx="662305" cy="662305"/>
          </a:xfrm>
        </p:grpSpPr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98716" y="2415032"/>
              <a:ext cx="649097" cy="64922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498716" y="2415032"/>
              <a:ext cx="649605" cy="649605"/>
            </a:xfrm>
            <a:custGeom>
              <a:avLst/>
              <a:gdLst/>
              <a:ahLst/>
              <a:cxnLst/>
              <a:rect l="l" t="t" r="r" b="b"/>
              <a:pathLst>
                <a:path w="649604" h="649605">
                  <a:moveTo>
                    <a:pt x="0" y="324612"/>
                  </a:moveTo>
                  <a:lnTo>
                    <a:pt x="3518" y="276661"/>
                  </a:lnTo>
                  <a:lnTo>
                    <a:pt x="13740" y="230889"/>
                  </a:lnTo>
                  <a:lnTo>
                    <a:pt x="30162" y="187798"/>
                  </a:lnTo>
                  <a:lnTo>
                    <a:pt x="52285" y="147893"/>
                  </a:lnTo>
                  <a:lnTo>
                    <a:pt x="79606" y="111675"/>
                  </a:lnTo>
                  <a:lnTo>
                    <a:pt x="111624" y="79649"/>
                  </a:lnTo>
                  <a:lnTo>
                    <a:pt x="147837" y="52317"/>
                  </a:lnTo>
                  <a:lnTo>
                    <a:pt x="187743" y="30183"/>
                  </a:lnTo>
                  <a:lnTo>
                    <a:pt x="230843" y="13750"/>
                  </a:lnTo>
                  <a:lnTo>
                    <a:pt x="276632" y="3521"/>
                  </a:lnTo>
                  <a:lnTo>
                    <a:pt x="324612" y="0"/>
                  </a:lnTo>
                  <a:lnTo>
                    <a:pt x="372559" y="3521"/>
                  </a:lnTo>
                  <a:lnTo>
                    <a:pt x="418323" y="13750"/>
                  </a:lnTo>
                  <a:lnTo>
                    <a:pt x="461401" y="30183"/>
                  </a:lnTo>
                  <a:lnTo>
                    <a:pt x="501292" y="52317"/>
                  </a:lnTo>
                  <a:lnTo>
                    <a:pt x="537493" y="79649"/>
                  </a:lnTo>
                  <a:lnTo>
                    <a:pt x="569502" y="111675"/>
                  </a:lnTo>
                  <a:lnTo>
                    <a:pt x="596817" y="147893"/>
                  </a:lnTo>
                  <a:lnTo>
                    <a:pt x="618936" y="187798"/>
                  </a:lnTo>
                  <a:lnTo>
                    <a:pt x="635357" y="230889"/>
                  </a:lnTo>
                  <a:lnTo>
                    <a:pt x="645578" y="276661"/>
                  </a:lnTo>
                  <a:lnTo>
                    <a:pt x="649097" y="324612"/>
                  </a:lnTo>
                  <a:lnTo>
                    <a:pt x="645578" y="372591"/>
                  </a:lnTo>
                  <a:lnTo>
                    <a:pt x="635357" y="418380"/>
                  </a:lnTo>
                  <a:lnTo>
                    <a:pt x="618936" y="461480"/>
                  </a:lnTo>
                  <a:lnTo>
                    <a:pt x="596817" y="501386"/>
                  </a:lnTo>
                  <a:lnTo>
                    <a:pt x="569502" y="537599"/>
                  </a:lnTo>
                  <a:lnTo>
                    <a:pt x="537493" y="569617"/>
                  </a:lnTo>
                  <a:lnTo>
                    <a:pt x="501292" y="596938"/>
                  </a:lnTo>
                  <a:lnTo>
                    <a:pt x="461401" y="619061"/>
                  </a:lnTo>
                  <a:lnTo>
                    <a:pt x="418323" y="635483"/>
                  </a:lnTo>
                  <a:lnTo>
                    <a:pt x="372559" y="645705"/>
                  </a:lnTo>
                  <a:lnTo>
                    <a:pt x="324612" y="649223"/>
                  </a:lnTo>
                  <a:lnTo>
                    <a:pt x="276632" y="645705"/>
                  </a:lnTo>
                  <a:lnTo>
                    <a:pt x="230843" y="635483"/>
                  </a:lnTo>
                  <a:lnTo>
                    <a:pt x="187743" y="619061"/>
                  </a:lnTo>
                  <a:lnTo>
                    <a:pt x="147837" y="596938"/>
                  </a:lnTo>
                  <a:lnTo>
                    <a:pt x="111624" y="569617"/>
                  </a:lnTo>
                  <a:lnTo>
                    <a:pt x="79606" y="537599"/>
                  </a:lnTo>
                  <a:lnTo>
                    <a:pt x="52285" y="501386"/>
                  </a:lnTo>
                  <a:lnTo>
                    <a:pt x="30162" y="461480"/>
                  </a:lnTo>
                  <a:lnTo>
                    <a:pt x="13740" y="418380"/>
                  </a:lnTo>
                  <a:lnTo>
                    <a:pt x="3518" y="372591"/>
                  </a:lnTo>
                  <a:lnTo>
                    <a:pt x="0" y="324612"/>
                  </a:lnTo>
                  <a:close/>
                </a:path>
              </a:pathLst>
            </a:custGeom>
            <a:ln w="12700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7308722" y="935989"/>
            <a:ext cx="1854835" cy="1384935"/>
          </a:xfrm>
          <a:custGeom>
            <a:avLst/>
            <a:gdLst/>
            <a:ahLst/>
            <a:cxnLst/>
            <a:rect l="l" t="t" r="r" b="b"/>
            <a:pathLst>
              <a:path w="1854834" h="1384935">
                <a:moveTo>
                  <a:pt x="110744" y="0"/>
                </a:moveTo>
                <a:lnTo>
                  <a:pt x="1743836" y="0"/>
                </a:lnTo>
                <a:lnTo>
                  <a:pt x="1786965" y="8715"/>
                </a:lnTo>
                <a:lnTo>
                  <a:pt x="1822164" y="32480"/>
                </a:lnTo>
                <a:lnTo>
                  <a:pt x="1845885" y="67722"/>
                </a:lnTo>
                <a:lnTo>
                  <a:pt x="1854580" y="110871"/>
                </a:lnTo>
                <a:lnTo>
                  <a:pt x="1854580" y="1384554"/>
                </a:lnTo>
                <a:lnTo>
                  <a:pt x="0" y="1384554"/>
                </a:lnTo>
                <a:lnTo>
                  <a:pt x="0" y="110871"/>
                </a:lnTo>
                <a:lnTo>
                  <a:pt x="8695" y="67722"/>
                </a:lnTo>
                <a:lnTo>
                  <a:pt x="32416" y="32480"/>
                </a:lnTo>
                <a:lnTo>
                  <a:pt x="67615" y="8715"/>
                </a:lnTo>
                <a:lnTo>
                  <a:pt x="110744" y="0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347584" y="976629"/>
            <a:ext cx="1683385" cy="116141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0" marR="5080" indent="-114300">
              <a:lnSpc>
                <a:spcPct val="86500"/>
              </a:lnSpc>
              <a:spcBef>
                <a:spcPts val="325"/>
              </a:spcBef>
              <a:buFont typeface="Times New Roman"/>
              <a:buChar char="•"/>
              <a:tabLst>
                <a:tab pos="127000" algn="l"/>
              </a:tabLst>
            </a:pPr>
            <a:r>
              <a:rPr sz="1400" b="1" spc="-10" dirty="0">
                <a:solidFill>
                  <a:srgbClr val="2E5496"/>
                </a:solidFill>
                <a:latin typeface="Times New Roman"/>
                <a:cs typeface="Times New Roman"/>
              </a:rPr>
              <a:t>Физическое воспитание, формирование культуры</a:t>
            </a:r>
            <a:r>
              <a:rPr sz="1400" b="1" spc="-65" dirty="0">
                <a:solidFill>
                  <a:srgbClr val="2E5496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2E5496"/>
                </a:solidFill>
                <a:latin typeface="Times New Roman"/>
                <a:cs typeface="Times New Roman"/>
              </a:rPr>
              <a:t>здоровья </a:t>
            </a:r>
            <a:r>
              <a:rPr sz="1400" b="1" dirty="0">
                <a:solidFill>
                  <a:srgbClr val="2E5496"/>
                </a:solidFill>
                <a:latin typeface="Times New Roman"/>
                <a:cs typeface="Times New Roman"/>
              </a:rPr>
              <a:t>и </a:t>
            </a:r>
            <a:r>
              <a:rPr sz="1400" b="1" spc="-10" dirty="0">
                <a:solidFill>
                  <a:srgbClr val="2E5496"/>
                </a:solidFill>
                <a:latin typeface="Times New Roman"/>
                <a:cs typeface="Times New Roman"/>
              </a:rPr>
              <a:t>эмоционального благополучия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302372" y="2314117"/>
            <a:ext cx="1867535" cy="608330"/>
            <a:chOff x="7302372" y="2314117"/>
            <a:chExt cx="1867535" cy="608330"/>
          </a:xfrm>
        </p:grpSpPr>
        <p:sp>
          <p:nvSpPr>
            <p:cNvPr id="33" name="object 33"/>
            <p:cNvSpPr/>
            <p:nvPr/>
          </p:nvSpPr>
          <p:spPr>
            <a:xfrm>
              <a:off x="7308722" y="2320467"/>
              <a:ext cx="1854835" cy="595630"/>
            </a:xfrm>
            <a:custGeom>
              <a:avLst/>
              <a:gdLst/>
              <a:ahLst/>
              <a:cxnLst/>
              <a:rect l="l" t="t" r="r" b="b"/>
              <a:pathLst>
                <a:path w="1854834" h="595630">
                  <a:moveTo>
                    <a:pt x="1854707" y="0"/>
                  </a:moveTo>
                  <a:lnTo>
                    <a:pt x="0" y="0"/>
                  </a:lnTo>
                  <a:lnTo>
                    <a:pt x="0" y="595325"/>
                  </a:lnTo>
                  <a:lnTo>
                    <a:pt x="1854707" y="595325"/>
                  </a:lnTo>
                  <a:lnTo>
                    <a:pt x="1854707" y="0"/>
                  </a:lnTo>
                  <a:close/>
                </a:path>
              </a:pathLst>
            </a:custGeom>
            <a:solidFill>
              <a:srgbClr val="F3F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08722" y="2320467"/>
              <a:ext cx="1854835" cy="595630"/>
            </a:xfrm>
            <a:custGeom>
              <a:avLst/>
              <a:gdLst/>
              <a:ahLst/>
              <a:cxnLst/>
              <a:rect l="l" t="t" r="r" b="b"/>
              <a:pathLst>
                <a:path w="1854834" h="595630">
                  <a:moveTo>
                    <a:pt x="0" y="595325"/>
                  </a:moveTo>
                  <a:lnTo>
                    <a:pt x="1854707" y="595325"/>
                  </a:lnTo>
                  <a:lnTo>
                    <a:pt x="1854707" y="0"/>
                  </a:lnTo>
                  <a:lnTo>
                    <a:pt x="0" y="0"/>
                  </a:lnTo>
                  <a:lnTo>
                    <a:pt x="0" y="595325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561580" y="2392934"/>
            <a:ext cx="863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41.1.4.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8660892" y="2408682"/>
            <a:ext cx="662305" cy="662305"/>
            <a:chOff x="8660892" y="2408682"/>
            <a:chExt cx="662305" cy="662305"/>
          </a:xfrm>
        </p:grpSpPr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67242" y="2415032"/>
              <a:ext cx="649097" cy="64922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667242" y="2415032"/>
              <a:ext cx="649605" cy="649605"/>
            </a:xfrm>
            <a:custGeom>
              <a:avLst/>
              <a:gdLst/>
              <a:ahLst/>
              <a:cxnLst/>
              <a:rect l="l" t="t" r="r" b="b"/>
              <a:pathLst>
                <a:path w="649604" h="649605">
                  <a:moveTo>
                    <a:pt x="0" y="324612"/>
                  </a:moveTo>
                  <a:lnTo>
                    <a:pt x="3518" y="276661"/>
                  </a:lnTo>
                  <a:lnTo>
                    <a:pt x="13740" y="230889"/>
                  </a:lnTo>
                  <a:lnTo>
                    <a:pt x="30162" y="187798"/>
                  </a:lnTo>
                  <a:lnTo>
                    <a:pt x="52285" y="147893"/>
                  </a:lnTo>
                  <a:lnTo>
                    <a:pt x="79606" y="111675"/>
                  </a:lnTo>
                  <a:lnTo>
                    <a:pt x="111624" y="79649"/>
                  </a:lnTo>
                  <a:lnTo>
                    <a:pt x="147837" y="52317"/>
                  </a:lnTo>
                  <a:lnTo>
                    <a:pt x="187743" y="30183"/>
                  </a:lnTo>
                  <a:lnTo>
                    <a:pt x="230843" y="13750"/>
                  </a:lnTo>
                  <a:lnTo>
                    <a:pt x="276632" y="3521"/>
                  </a:lnTo>
                  <a:lnTo>
                    <a:pt x="324611" y="0"/>
                  </a:lnTo>
                  <a:lnTo>
                    <a:pt x="372559" y="3521"/>
                  </a:lnTo>
                  <a:lnTo>
                    <a:pt x="418323" y="13750"/>
                  </a:lnTo>
                  <a:lnTo>
                    <a:pt x="461401" y="30183"/>
                  </a:lnTo>
                  <a:lnTo>
                    <a:pt x="501292" y="52317"/>
                  </a:lnTo>
                  <a:lnTo>
                    <a:pt x="537493" y="79649"/>
                  </a:lnTo>
                  <a:lnTo>
                    <a:pt x="569502" y="111675"/>
                  </a:lnTo>
                  <a:lnTo>
                    <a:pt x="596817" y="147893"/>
                  </a:lnTo>
                  <a:lnTo>
                    <a:pt x="618936" y="187798"/>
                  </a:lnTo>
                  <a:lnTo>
                    <a:pt x="635357" y="230889"/>
                  </a:lnTo>
                  <a:lnTo>
                    <a:pt x="645578" y="276661"/>
                  </a:lnTo>
                  <a:lnTo>
                    <a:pt x="649097" y="324612"/>
                  </a:lnTo>
                  <a:lnTo>
                    <a:pt x="645578" y="372591"/>
                  </a:lnTo>
                  <a:lnTo>
                    <a:pt x="635357" y="418380"/>
                  </a:lnTo>
                  <a:lnTo>
                    <a:pt x="618936" y="461480"/>
                  </a:lnTo>
                  <a:lnTo>
                    <a:pt x="596817" y="501386"/>
                  </a:lnTo>
                  <a:lnTo>
                    <a:pt x="569502" y="537599"/>
                  </a:lnTo>
                  <a:lnTo>
                    <a:pt x="537493" y="569617"/>
                  </a:lnTo>
                  <a:lnTo>
                    <a:pt x="501292" y="596938"/>
                  </a:lnTo>
                  <a:lnTo>
                    <a:pt x="461401" y="619061"/>
                  </a:lnTo>
                  <a:lnTo>
                    <a:pt x="418323" y="635483"/>
                  </a:lnTo>
                  <a:lnTo>
                    <a:pt x="372559" y="645705"/>
                  </a:lnTo>
                  <a:lnTo>
                    <a:pt x="324611" y="649223"/>
                  </a:lnTo>
                  <a:lnTo>
                    <a:pt x="276632" y="645705"/>
                  </a:lnTo>
                  <a:lnTo>
                    <a:pt x="230843" y="635483"/>
                  </a:lnTo>
                  <a:lnTo>
                    <a:pt x="187743" y="619061"/>
                  </a:lnTo>
                  <a:lnTo>
                    <a:pt x="147837" y="596938"/>
                  </a:lnTo>
                  <a:lnTo>
                    <a:pt x="111624" y="569617"/>
                  </a:lnTo>
                  <a:lnTo>
                    <a:pt x="79606" y="537599"/>
                  </a:lnTo>
                  <a:lnTo>
                    <a:pt x="52285" y="501386"/>
                  </a:lnTo>
                  <a:lnTo>
                    <a:pt x="30162" y="461480"/>
                  </a:lnTo>
                  <a:lnTo>
                    <a:pt x="13740" y="418380"/>
                  </a:lnTo>
                  <a:lnTo>
                    <a:pt x="3518" y="372591"/>
                  </a:lnTo>
                  <a:lnTo>
                    <a:pt x="0" y="324612"/>
                  </a:lnTo>
                  <a:close/>
                </a:path>
              </a:pathLst>
            </a:custGeom>
            <a:ln w="12700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9477247" y="935989"/>
            <a:ext cx="1854835" cy="1384935"/>
          </a:xfrm>
          <a:custGeom>
            <a:avLst/>
            <a:gdLst/>
            <a:ahLst/>
            <a:cxnLst/>
            <a:rect l="l" t="t" r="r" b="b"/>
            <a:pathLst>
              <a:path w="1854834" h="1384935">
                <a:moveTo>
                  <a:pt x="110744" y="0"/>
                </a:moveTo>
                <a:lnTo>
                  <a:pt x="1743836" y="0"/>
                </a:lnTo>
                <a:lnTo>
                  <a:pt x="1786985" y="8715"/>
                </a:lnTo>
                <a:lnTo>
                  <a:pt x="1822227" y="32480"/>
                </a:lnTo>
                <a:lnTo>
                  <a:pt x="1845992" y="67722"/>
                </a:lnTo>
                <a:lnTo>
                  <a:pt x="1854707" y="110871"/>
                </a:lnTo>
                <a:lnTo>
                  <a:pt x="1854707" y="1384554"/>
                </a:lnTo>
                <a:lnTo>
                  <a:pt x="0" y="1384554"/>
                </a:lnTo>
                <a:lnTo>
                  <a:pt x="0" y="110871"/>
                </a:lnTo>
                <a:lnTo>
                  <a:pt x="8695" y="67722"/>
                </a:lnTo>
                <a:lnTo>
                  <a:pt x="32416" y="32480"/>
                </a:lnTo>
                <a:lnTo>
                  <a:pt x="67615" y="8715"/>
                </a:lnTo>
                <a:lnTo>
                  <a:pt x="110744" y="0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516744" y="976629"/>
            <a:ext cx="1066800" cy="42672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0" marR="5080" indent="-114300">
              <a:lnSpc>
                <a:spcPts val="1480"/>
              </a:lnSpc>
              <a:spcBef>
                <a:spcPts val="315"/>
              </a:spcBef>
              <a:buFont typeface="Times New Roman"/>
              <a:buChar char="•"/>
              <a:tabLst>
                <a:tab pos="127000" algn="l"/>
              </a:tabLst>
            </a:pPr>
            <a:r>
              <a:rPr sz="1400" b="1" spc="-10" dirty="0">
                <a:solidFill>
                  <a:srgbClr val="2E5496"/>
                </a:solidFill>
                <a:latin typeface="Times New Roman"/>
                <a:cs typeface="Times New Roman"/>
              </a:rPr>
              <a:t>Трудовое воспитание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9470897" y="2314117"/>
            <a:ext cx="1867535" cy="608330"/>
            <a:chOff x="9470897" y="2314117"/>
            <a:chExt cx="1867535" cy="608330"/>
          </a:xfrm>
        </p:grpSpPr>
        <p:sp>
          <p:nvSpPr>
            <p:cNvPr id="42" name="object 42"/>
            <p:cNvSpPr/>
            <p:nvPr/>
          </p:nvSpPr>
          <p:spPr>
            <a:xfrm>
              <a:off x="9477247" y="2320467"/>
              <a:ext cx="1854835" cy="595630"/>
            </a:xfrm>
            <a:custGeom>
              <a:avLst/>
              <a:gdLst/>
              <a:ahLst/>
              <a:cxnLst/>
              <a:rect l="l" t="t" r="r" b="b"/>
              <a:pathLst>
                <a:path w="1854834" h="595630">
                  <a:moveTo>
                    <a:pt x="1854707" y="0"/>
                  </a:moveTo>
                  <a:lnTo>
                    <a:pt x="0" y="0"/>
                  </a:lnTo>
                  <a:lnTo>
                    <a:pt x="0" y="595325"/>
                  </a:lnTo>
                  <a:lnTo>
                    <a:pt x="1854707" y="595325"/>
                  </a:lnTo>
                  <a:lnTo>
                    <a:pt x="1854707" y="0"/>
                  </a:lnTo>
                  <a:close/>
                </a:path>
              </a:pathLst>
            </a:custGeom>
            <a:solidFill>
              <a:srgbClr val="FDA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477247" y="2320467"/>
              <a:ext cx="1854835" cy="595630"/>
            </a:xfrm>
            <a:custGeom>
              <a:avLst/>
              <a:gdLst/>
              <a:ahLst/>
              <a:cxnLst/>
              <a:rect l="l" t="t" r="r" b="b"/>
              <a:pathLst>
                <a:path w="1854834" h="595630">
                  <a:moveTo>
                    <a:pt x="0" y="595325"/>
                  </a:moveTo>
                  <a:lnTo>
                    <a:pt x="1854707" y="595325"/>
                  </a:lnTo>
                  <a:lnTo>
                    <a:pt x="1854707" y="0"/>
                  </a:lnTo>
                  <a:lnTo>
                    <a:pt x="0" y="0"/>
                  </a:lnTo>
                  <a:lnTo>
                    <a:pt x="0" y="595325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9730740" y="2392934"/>
            <a:ext cx="863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E5496"/>
                </a:solidFill>
                <a:latin typeface="Times New Roman"/>
                <a:cs typeface="Times New Roman"/>
              </a:rPr>
              <a:t>41.1.5.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0829417" y="2408682"/>
            <a:ext cx="662305" cy="662305"/>
            <a:chOff x="10829417" y="2408682"/>
            <a:chExt cx="662305" cy="662305"/>
          </a:xfrm>
        </p:grpSpPr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35767" y="2415032"/>
              <a:ext cx="649224" cy="64922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0835767" y="2415032"/>
              <a:ext cx="649605" cy="649605"/>
            </a:xfrm>
            <a:custGeom>
              <a:avLst/>
              <a:gdLst/>
              <a:ahLst/>
              <a:cxnLst/>
              <a:rect l="l" t="t" r="r" b="b"/>
              <a:pathLst>
                <a:path w="649604" h="649605">
                  <a:moveTo>
                    <a:pt x="0" y="324612"/>
                  </a:moveTo>
                  <a:lnTo>
                    <a:pt x="3518" y="276661"/>
                  </a:lnTo>
                  <a:lnTo>
                    <a:pt x="13740" y="230889"/>
                  </a:lnTo>
                  <a:lnTo>
                    <a:pt x="30162" y="187798"/>
                  </a:lnTo>
                  <a:lnTo>
                    <a:pt x="52285" y="147893"/>
                  </a:lnTo>
                  <a:lnTo>
                    <a:pt x="79606" y="111675"/>
                  </a:lnTo>
                  <a:lnTo>
                    <a:pt x="111624" y="79649"/>
                  </a:lnTo>
                  <a:lnTo>
                    <a:pt x="147837" y="52317"/>
                  </a:lnTo>
                  <a:lnTo>
                    <a:pt x="187743" y="30183"/>
                  </a:lnTo>
                  <a:lnTo>
                    <a:pt x="230843" y="13750"/>
                  </a:lnTo>
                  <a:lnTo>
                    <a:pt x="276632" y="3521"/>
                  </a:lnTo>
                  <a:lnTo>
                    <a:pt x="324611" y="0"/>
                  </a:lnTo>
                  <a:lnTo>
                    <a:pt x="372562" y="3521"/>
                  </a:lnTo>
                  <a:lnTo>
                    <a:pt x="418334" y="13750"/>
                  </a:lnTo>
                  <a:lnTo>
                    <a:pt x="461425" y="30183"/>
                  </a:lnTo>
                  <a:lnTo>
                    <a:pt x="501330" y="52317"/>
                  </a:lnTo>
                  <a:lnTo>
                    <a:pt x="537548" y="79649"/>
                  </a:lnTo>
                  <a:lnTo>
                    <a:pt x="569574" y="111675"/>
                  </a:lnTo>
                  <a:lnTo>
                    <a:pt x="596906" y="147893"/>
                  </a:lnTo>
                  <a:lnTo>
                    <a:pt x="619040" y="187798"/>
                  </a:lnTo>
                  <a:lnTo>
                    <a:pt x="635473" y="230889"/>
                  </a:lnTo>
                  <a:lnTo>
                    <a:pt x="645702" y="276661"/>
                  </a:lnTo>
                  <a:lnTo>
                    <a:pt x="649224" y="324612"/>
                  </a:lnTo>
                  <a:lnTo>
                    <a:pt x="645702" y="372591"/>
                  </a:lnTo>
                  <a:lnTo>
                    <a:pt x="635473" y="418380"/>
                  </a:lnTo>
                  <a:lnTo>
                    <a:pt x="619040" y="461480"/>
                  </a:lnTo>
                  <a:lnTo>
                    <a:pt x="596906" y="501386"/>
                  </a:lnTo>
                  <a:lnTo>
                    <a:pt x="569574" y="537599"/>
                  </a:lnTo>
                  <a:lnTo>
                    <a:pt x="537548" y="569617"/>
                  </a:lnTo>
                  <a:lnTo>
                    <a:pt x="501330" y="596938"/>
                  </a:lnTo>
                  <a:lnTo>
                    <a:pt x="461425" y="619061"/>
                  </a:lnTo>
                  <a:lnTo>
                    <a:pt x="418334" y="635483"/>
                  </a:lnTo>
                  <a:lnTo>
                    <a:pt x="372562" y="645705"/>
                  </a:lnTo>
                  <a:lnTo>
                    <a:pt x="324611" y="649223"/>
                  </a:lnTo>
                  <a:lnTo>
                    <a:pt x="276632" y="645705"/>
                  </a:lnTo>
                  <a:lnTo>
                    <a:pt x="230843" y="635483"/>
                  </a:lnTo>
                  <a:lnTo>
                    <a:pt x="187743" y="619061"/>
                  </a:lnTo>
                  <a:lnTo>
                    <a:pt x="147837" y="596938"/>
                  </a:lnTo>
                  <a:lnTo>
                    <a:pt x="111624" y="569617"/>
                  </a:lnTo>
                  <a:lnTo>
                    <a:pt x="79606" y="537599"/>
                  </a:lnTo>
                  <a:lnTo>
                    <a:pt x="52285" y="501386"/>
                  </a:lnTo>
                  <a:lnTo>
                    <a:pt x="30162" y="461480"/>
                  </a:lnTo>
                  <a:lnTo>
                    <a:pt x="13740" y="418380"/>
                  </a:lnTo>
                  <a:lnTo>
                    <a:pt x="3518" y="372591"/>
                  </a:lnTo>
                  <a:lnTo>
                    <a:pt x="0" y="324612"/>
                  </a:lnTo>
                  <a:close/>
                </a:path>
              </a:pathLst>
            </a:custGeom>
            <a:ln w="12700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/>
          <p:nvPr/>
        </p:nvSpPr>
        <p:spPr>
          <a:xfrm>
            <a:off x="4055871" y="3385692"/>
            <a:ext cx="1854835" cy="1384935"/>
          </a:xfrm>
          <a:custGeom>
            <a:avLst/>
            <a:gdLst/>
            <a:ahLst/>
            <a:cxnLst/>
            <a:rect l="l" t="t" r="r" b="b"/>
            <a:pathLst>
              <a:path w="1854835" h="1384935">
                <a:moveTo>
                  <a:pt x="110743" y="0"/>
                </a:moveTo>
                <a:lnTo>
                  <a:pt x="1743964" y="0"/>
                </a:lnTo>
                <a:lnTo>
                  <a:pt x="1787038" y="8713"/>
                </a:lnTo>
                <a:lnTo>
                  <a:pt x="1822243" y="32464"/>
                </a:lnTo>
                <a:lnTo>
                  <a:pt x="1845994" y="67669"/>
                </a:lnTo>
                <a:lnTo>
                  <a:pt x="1854707" y="110744"/>
                </a:lnTo>
                <a:lnTo>
                  <a:pt x="1854707" y="1384554"/>
                </a:lnTo>
                <a:lnTo>
                  <a:pt x="0" y="1384554"/>
                </a:lnTo>
                <a:lnTo>
                  <a:pt x="0" y="110744"/>
                </a:lnTo>
                <a:lnTo>
                  <a:pt x="8713" y="67669"/>
                </a:lnTo>
                <a:lnTo>
                  <a:pt x="32464" y="32464"/>
                </a:lnTo>
                <a:lnTo>
                  <a:pt x="67669" y="8713"/>
                </a:lnTo>
                <a:lnTo>
                  <a:pt x="110743" y="0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095496" y="3428365"/>
            <a:ext cx="1425575" cy="45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ts val="1689"/>
              </a:lnSpc>
              <a:spcBef>
                <a:spcPts val="100"/>
              </a:spcBef>
              <a:buFont typeface="Times New Roman"/>
              <a:buChar char="•"/>
              <a:tabLst>
                <a:tab pos="127000" algn="l"/>
              </a:tabLst>
            </a:pPr>
            <a:r>
              <a:rPr sz="1500" b="1" spc="-10" dirty="0">
                <a:solidFill>
                  <a:srgbClr val="2E5496"/>
                </a:solidFill>
                <a:latin typeface="Times New Roman"/>
                <a:cs typeface="Times New Roman"/>
              </a:rPr>
              <a:t>Экологическое</a:t>
            </a:r>
            <a:endParaRPr sz="1500">
              <a:latin typeface="Times New Roman"/>
              <a:cs typeface="Times New Roman"/>
            </a:endParaRPr>
          </a:p>
          <a:p>
            <a:pPr marL="127000">
              <a:lnSpc>
                <a:spcPts val="1689"/>
              </a:lnSpc>
            </a:pPr>
            <a:r>
              <a:rPr sz="1500" b="1" spc="-10" dirty="0">
                <a:solidFill>
                  <a:srgbClr val="2E5496"/>
                </a:solidFill>
                <a:latin typeface="Times New Roman"/>
                <a:cs typeface="Times New Roman"/>
              </a:rPr>
              <a:t>воспитание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049521" y="4763820"/>
            <a:ext cx="1867535" cy="608330"/>
            <a:chOff x="4049521" y="4763820"/>
            <a:chExt cx="1867535" cy="608330"/>
          </a:xfrm>
        </p:grpSpPr>
        <p:sp>
          <p:nvSpPr>
            <p:cNvPr id="51" name="object 51"/>
            <p:cNvSpPr/>
            <p:nvPr/>
          </p:nvSpPr>
          <p:spPr>
            <a:xfrm>
              <a:off x="4055871" y="4770170"/>
              <a:ext cx="1854835" cy="595630"/>
            </a:xfrm>
            <a:custGeom>
              <a:avLst/>
              <a:gdLst/>
              <a:ahLst/>
              <a:cxnLst/>
              <a:rect l="l" t="t" r="r" b="b"/>
              <a:pathLst>
                <a:path w="1854835" h="595629">
                  <a:moveTo>
                    <a:pt x="1854707" y="0"/>
                  </a:moveTo>
                  <a:lnTo>
                    <a:pt x="0" y="0"/>
                  </a:lnTo>
                  <a:lnTo>
                    <a:pt x="0" y="595325"/>
                  </a:lnTo>
                  <a:lnTo>
                    <a:pt x="1854707" y="595325"/>
                  </a:lnTo>
                  <a:lnTo>
                    <a:pt x="1854707" y="0"/>
                  </a:lnTo>
                  <a:close/>
                </a:path>
              </a:pathLst>
            </a:custGeom>
            <a:solidFill>
              <a:srgbClr val="7DF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055871" y="4770170"/>
              <a:ext cx="1854835" cy="595630"/>
            </a:xfrm>
            <a:custGeom>
              <a:avLst/>
              <a:gdLst/>
              <a:ahLst/>
              <a:cxnLst/>
              <a:rect l="l" t="t" r="r" b="b"/>
              <a:pathLst>
                <a:path w="1854835" h="595629">
                  <a:moveTo>
                    <a:pt x="0" y="595325"/>
                  </a:moveTo>
                  <a:lnTo>
                    <a:pt x="1854707" y="595325"/>
                  </a:lnTo>
                  <a:lnTo>
                    <a:pt x="1854707" y="0"/>
                  </a:lnTo>
                  <a:lnTo>
                    <a:pt x="0" y="0"/>
                  </a:lnTo>
                  <a:lnTo>
                    <a:pt x="0" y="595325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4308221" y="4843398"/>
            <a:ext cx="863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E5496"/>
                </a:solidFill>
                <a:latin typeface="Times New Roman"/>
                <a:cs typeface="Times New Roman"/>
              </a:rPr>
              <a:t>41.1.6.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5408167" y="4858384"/>
            <a:ext cx="662305" cy="662305"/>
            <a:chOff x="5408167" y="4858384"/>
            <a:chExt cx="662305" cy="662305"/>
          </a:xfrm>
        </p:grpSpPr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14517" y="4864734"/>
              <a:ext cx="649097" cy="649223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5414517" y="4864734"/>
              <a:ext cx="649605" cy="649605"/>
            </a:xfrm>
            <a:custGeom>
              <a:avLst/>
              <a:gdLst/>
              <a:ahLst/>
              <a:cxnLst/>
              <a:rect l="l" t="t" r="r" b="b"/>
              <a:pathLst>
                <a:path w="649604" h="649604">
                  <a:moveTo>
                    <a:pt x="0" y="324612"/>
                  </a:moveTo>
                  <a:lnTo>
                    <a:pt x="3518" y="276632"/>
                  </a:lnTo>
                  <a:lnTo>
                    <a:pt x="13739" y="230843"/>
                  </a:lnTo>
                  <a:lnTo>
                    <a:pt x="30160" y="187743"/>
                  </a:lnTo>
                  <a:lnTo>
                    <a:pt x="52279" y="147837"/>
                  </a:lnTo>
                  <a:lnTo>
                    <a:pt x="79594" y="111624"/>
                  </a:lnTo>
                  <a:lnTo>
                    <a:pt x="111603" y="79606"/>
                  </a:lnTo>
                  <a:lnTo>
                    <a:pt x="147804" y="52285"/>
                  </a:lnTo>
                  <a:lnTo>
                    <a:pt x="187695" y="30162"/>
                  </a:lnTo>
                  <a:lnTo>
                    <a:pt x="230773" y="13740"/>
                  </a:lnTo>
                  <a:lnTo>
                    <a:pt x="276537" y="3518"/>
                  </a:lnTo>
                  <a:lnTo>
                    <a:pt x="324485" y="0"/>
                  </a:lnTo>
                  <a:lnTo>
                    <a:pt x="372464" y="3518"/>
                  </a:lnTo>
                  <a:lnTo>
                    <a:pt x="418253" y="13740"/>
                  </a:lnTo>
                  <a:lnTo>
                    <a:pt x="461353" y="30162"/>
                  </a:lnTo>
                  <a:lnTo>
                    <a:pt x="501259" y="52285"/>
                  </a:lnTo>
                  <a:lnTo>
                    <a:pt x="537472" y="79606"/>
                  </a:lnTo>
                  <a:lnTo>
                    <a:pt x="569490" y="111624"/>
                  </a:lnTo>
                  <a:lnTo>
                    <a:pt x="596811" y="147837"/>
                  </a:lnTo>
                  <a:lnTo>
                    <a:pt x="618934" y="187743"/>
                  </a:lnTo>
                  <a:lnTo>
                    <a:pt x="635356" y="230843"/>
                  </a:lnTo>
                  <a:lnTo>
                    <a:pt x="645578" y="276632"/>
                  </a:lnTo>
                  <a:lnTo>
                    <a:pt x="649097" y="324612"/>
                  </a:lnTo>
                  <a:lnTo>
                    <a:pt x="645578" y="372562"/>
                  </a:lnTo>
                  <a:lnTo>
                    <a:pt x="635356" y="418334"/>
                  </a:lnTo>
                  <a:lnTo>
                    <a:pt x="618934" y="461425"/>
                  </a:lnTo>
                  <a:lnTo>
                    <a:pt x="596811" y="501330"/>
                  </a:lnTo>
                  <a:lnTo>
                    <a:pt x="569490" y="537548"/>
                  </a:lnTo>
                  <a:lnTo>
                    <a:pt x="537472" y="569574"/>
                  </a:lnTo>
                  <a:lnTo>
                    <a:pt x="501259" y="596906"/>
                  </a:lnTo>
                  <a:lnTo>
                    <a:pt x="461353" y="619040"/>
                  </a:lnTo>
                  <a:lnTo>
                    <a:pt x="418253" y="635473"/>
                  </a:lnTo>
                  <a:lnTo>
                    <a:pt x="372464" y="645702"/>
                  </a:lnTo>
                  <a:lnTo>
                    <a:pt x="324485" y="649223"/>
                  </a:lnTo>
                  <a:lnTo>
                    <a:pt x="276537" y="645702"/>
                  </a:lnTo>
                  <a:lnTo>
                    <a:pt x="230773" y="635473"/>
                  </a:lnTo>
                  <a:lnTo>
                    <a:pt x="187695" y="619040"/>
                  </a:lnTo>
                  <a:lnTo>
                    <a:pt x="147804" y="596906"/>
                  </a:lnTo>
                  <a:lnTo>
                    <a:pt x="111603" y="569574"/>
                  </a:lnTo>
                  <a:lnTo>
                    <a:pt x="79594" y="537548"/>
                  </a:lnTo>
                  <a:lnTo>
                    <a:pt x="52279" y="501330"/>
                  </a:lnTo>
                  <a:lnTo>
                    <a:pt x="30160" y="461425"/>
                  </a:lnTo>
                  <a:lnTo>
                    <a:pt x="13739" y="418334"/>
                  </a:lnTo>
                  <a:lnTo>
                    <a:pt x="3518" y="372562"/>
                  </a:lnTo>
                  <a:lnTo>
                    <a:pt x="0" y="324612"/>
                  </a:lnTo>
                  <a:close/>
                </a:path>
              </a:pathLst>
            </a:custGeom>
            <a:ln w="12699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6224396" y="3385692"/>
            <a:ext cx="1854835" cy="1384935"/>
          </a:xfrm>
          <a:custGeom>
            <a:avLst/>
            <a:gdLst/>
            <a:ahLst/>
            <a:cxnLst/>
            <a:rect l="l" t="t" r="r" b="b"/>
            <a:pathLst>
              <a:path w="1854834" h="1384935">
                <a:moveTo>
                  <a:pt x="110743" y="0"/>
                </a:moveTo>
                <a:lnTo>
                  <a:pt x="1743963" y="0"/>
                </a:lnTo>
                <a:lnTo>
                  <a:pt x="1787038" y="8713"/>
                </a:lnTo>
                <a:lnTo>
                  <a:pt x="1822243" y="32464"/>
                </a:lnTo>
                <a:lnTo>
                  <a:pt x="1845994" y="67669"/>
                </a:lnTo>
                <a:lnTo>
                  <a:pt x="1854707" y="110744"/>
                </a:lnTo>
                <a:lnTo>
                  <a:pt x="1854707" y="1384554"/>
                </a:lnTo>
                <a:lnTo>
                  <a:pt x="0" y="1384554"/>
                </a:lnTo>
                <a:lnTo>
                  <a:pt x="0" y="110744"/>
                </a:lnTo>
                <a:lnTo>
                  <a:pt x="8713" y="67669"/>
                </a:lnTo>
                <a:lnTo>
                  <a:pt x="32464" y="32464"/>
                </a:lnTo>
                <a:lnTo>
                  <a:pt x="67669" y="8713"/>
                </a:lnTo>
                <a:lnTo>
                  <a:pt x="110743" y="0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6263259" y="3427095"/>
            <a:ext cx="1688464" cy="42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ts val="1580"/>
              </a:lnSpc>
              <a:spcBef>
                <a:spcPts val="100"/>
              </a:spcBef>
              <a:buFont typeface="Times New Roman"/>
              <a:buChar char="•"/>
              <a:tabLst>
                <a:tab pos="127000" algn="l"/>
              </a:tabLst>
            </a:pPr>
            <a:r>
              <a:rPr sz="1400" b="1" dirty="0">
                <a:solidFill>
                  <a:srgbClr val="2E5496"/>
                </a:solidFill>
                <a:latin typeface="Times New Roman"/>
                <a:cs typeface="Times New Roman"/>
              </a:rPr>
              <a:t>Ценности</a:t>
            </a:r>
            <a:r>
              <a:rPr sz="1400" b="1" spc="-20" dirty="0">
                <a:solidFill>
                  <a:srgbClr val="2E5496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2E5496"/>
                </a:solidFill>
                <a:latin typeface="Times New Roman"/>
                <a:cs typeface="Times New Roman"/>
              </a:rPr>
              <a:t>научного</a:t>
            </a:r>
            <a:endParaRPr sz="1400">
              <a:latin typeface="Times New Roman"/>
              <a:cs typeface="Times New Roman"/>
            </a:endParaRPr>
          </a:p>
          <a:p>
            <a:pPr marL="127000">
              <a:lnSpc>
                <a:spcPts val="1580"/>
              </a:lnSpc>
            </a:pPr>
            <a:r>
              <a:rPr sz="1400" b="1" spc="-10" dirty="0">
                <a:solidFill>
                  <a:srgbClr val="2E5496"/>
                </a:solidFill>
                <a:latin typeface="Times New Roman"/>
                <a:cs typeface="Times New Roman"/>
              </a:rPr>
              <a:t>познания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6218046" y="4763820"/>
            <a:ext cx="1867535" cy="608330"/>
            <a:chOff x="6218046" y="4763820"/>
            <a:chExt cx="1867535" cy="608330"/>
          </a:xfrm>
        </p:grpSpPr>
        <p:sp>
          <p:nvSpPr>
            <p:cNvPr id="60" name="object 60"/>
            <p:cNvSpPr/>
            <p:nvPr/>
          </p:nvSpPr>
          <p:spPr>
            <a:xfrm>
              <a:off x="6224396" y="4770170"/>
              <a:ext cx="1854835" cy="595630"/>
            </a:xfrm>
            <a:custGeom>
              <a:avLst/>
              <a:gdLst/>
              <a:ahLst/>
              <a:cxnLst/>
              <a:rect l="l" t="t" r="r" b="b"/>
              <a:pathLst>
                <a:path w="1854834" h="595629">
                  <a:moveTo>
                    <a:pt x="1854707" y="0"/>
                  </a:moveTo>
                  <a:lnTo>
                    <a:pt x="0" y="0"/>
                  </a:lnTo>
                  <a:lnTo>
                    <a:pt x="0" y="595325"/>
                  </a:lnTo>
                  <a:lnTo>
                    <a:pt x="1854707" y="595325"/>
                  </a:lnTo>
                  <a:lnTo>
                    <a:pt x="1854707" y="0"/>
                  </a:lnTo>
                  <a:close/>
                </a:path>
              </a:pathLst>
            </a:custGeom>
            <a:solidFill>
              <a:srgbClr val="FA9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224396" y="4770170"/>
              <a:ext cx="1854835" cy="595630"/>
            </a:xfrm>
            <a:custGeom>
              <a:avLst/>
              <a:gdLst/>
              <a:ahLst/>
              <a:cxnLst/>
              <a:rect l="l" t="t" r="r" b="b"/>
              <a:pathLst>
                <a:path w="1854834" h="595629">
                  <a:moveTo>
                    <a:pt x="0" y="595325"/>
                  </a:moveTo>
                  <a:lnTo>
                    <a:pt x="1854707" y="595325"/>
                  </a:lnTo>
                  <a:lnTo>
                    <a:pt x="1854707" y="0"/>
                  </a:lnTo>
                  <a:lnTo>
                    <a:pt x="0" y="0"/>
                  </a:lnTo>
                  <a:lnTo>
                    <a:pt x="0" y="595325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6515481" y="4843398"/>
            <a:ext cx="787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E5496"/>
                </a:solidFill>
                <a:latin typeface="Times New Roman"/>
                <a:cs typeface="Times New Roman"/>
              </a:rPr>
              <a:t>41.1.7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7576693" y="4858384"/>
            <a:ext cx="662305" cy="662305"/>
            <a:chOff x="7576693" y="4858384"/>
            <a:chExt cx="662305" cy="662305"/>
          </a:xfrm>
        </p:grpSpPr>
        <p:pic>
          <p:nvPicPr>
            <p:cNvPr id="64" name="object 6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83043" y="4864734"/>
              <a:ext cx="649097" cy="649223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7583043" y="4864734"/>
              <a:ext cx="649605" cy="649605"/>
            </a:xfrm>
            <a:custGeom>
              <a:avLst/>
              <a:gdLst/>
              <a:ahLst/>
              <a:cxnLst/>
              <a:rect l="l" t="t" r="r" b="b"/>
              <a:pathLst>
                <a:path w="649604" h="649604">
                  <a:moveTo>
                    <a:pt x="0" y="324612"/>
                  </a:moveTo>
                  <a:lnTo>
                    <a:pt x="3518" y="276632"/>
                  </a:lnTo>
                  <a:lnTo>
                    <a:pt x="13739" y="230843"/>
                  </a:lnTo>
                  <a:lnTo>
                    <a:pt x="30160" y="187743"/>
                  </a:lnTo>
                  <a:lnTo>
                    <a:pt x="52279" y="147837"/>
                  </a:lnTo>
                  <a:lnTo>
                    <a:pt x="79594" y="111624"/>
                  </a:lnTo>
                  <a:lnTo>
                    <a:pt x="111603" y="79606"/>
                  </a:lnTo>
                  <a:lnTo>
                    <a:pt x="147804" y="52285"/>
                  </a:lnTo>
                  <a:lnTo>
                    <a:pt x="187695" y="30162"/>
                  </a:lnTo>
                  <a:lnTo>
                    <a:pt x="230773" y="13740"/>
                  </a:lnTo>
                  <a:lnTo>
                    <a:pt x="276537" y="3518"/>
                  </a:lnTo>
                  <a:lnTo>
                    <a:pt x="324484" y="0"/>
                  </a:lnTo>
                  <a:lnTo>
                    <a:pt x="372464" y="3518"/>
                  </a:lnTo>
                  <a:lnTo>
                    <a:pt x="418253" y="13740"/>
                  </a:lnTo>
                  <a:lnTo>
                    <a:pt x="461353" y="30162"/>
                  </a:lnTo>
                  <a:lnTo>
                    <a:pt x="501259" y="52285"/>
                  </a:lnTo>
                  <a:lnTo>
                    <a:pt x="537472" y="79606"/>
                  </a:lnTo>
                  <a:lnTo>
                    <a:pt x="569490" y="111624"/>
                  </a:lnTo>
                  <a:lnTo>
                    <a:pt x="596811" y="147837"/>
                  </a:lnTo>
                  <a:lnTo>
                    <a:pt x="618934" y="187743"/>
                  </a:lnTo>
                  <a:lnTo>
                    <a:pt x="635356" y="230843"/>
                  </a:lnTo>
                  <a:lnTo>
                    <a:pt x="645578" y="276632"/>
                  </a:lnTo>
                  <a:lnTo>
                    <a:pt x="649097" y="324612"/>
                  </a:lnTo>
                  <a:lnTo>
                    <a:pt x="645578" y="372562"/>
                  </a:lnTo>
                  <a:lnTo>
                    <a:pt x="635356" y="418334"/>
                  </a:lnTo>
                  <a:lnTo>
                    <a:pt x="618934" y="461425"/>
                  </a:lnTo>
                  <a:lnTo>
                    <a:pt x="596811" y="501330"/>
                  </a:lnTo>
                  <a:lnTo>
                    <a:pt x="569490" y="537548"/>
                  </a:lnTo>
                  <a:lnTo>
                    <a:pt x="537472" y="569574"/>
                  </a:lnTo>
                  <a:lnTo>
                    <a:pt x="501259" y="596906"/>
                  </a:lnTo>
                  <a:lnTo>
                    <a:pt x="461353" y="619040"/>
                  </a:lnTo>
                  <a:lnTo>
                    <a:pt x="418253" y="635473"/>
                  </a:lnTo>
                  <a:lnTo>
                    <a:pt x="372464" y="645702"/>
                  </a:lnTo>
                  <a:lnTo>
                    <a:pt x="324484" y="649223"/>
                  </a:lnTo>
                  <a:lnTo>
                    <a:pt x="276537" y="645702"/>
                  </a:lnTo>
                  <a:lnTo>
                    <a:pt x="230773" y="635473"/>
                  </a:lnTo>
                  <a:lnTo>
                    <a:pt x="187695" y="619040"/>
                  </a:lnTo>
                  <a:lnTo>
                    <a:pt x="147804" y="596906"/>
                  </a:lnTo>
                  <a:lnTo>
                    <a:pt x="111603" y="569574"/>
                  </a:lnTo>
                  <a:lnTo>
                    <a:pt x="79594" y="537548"/>
                  </a:lnTo>
                  <a:lnTo>
                    <a:pt x="52279" y="501330"/>
                  </a:lnTo>
                  <a:lnTo>
                    <a:pt x="30160" y="461425"/>
                  </a:lnTo>
                  <a:lnTo>
                    <a:pt x="13739" y="418334"/>
                  </a:lnTo>
                  <a:lnTo>
                    <a:pt x="3518" y="372562"/>
                  </a:lnTo>
                  <a:lnTo>
                    <a:pt x="0" y="324612"/>
                  </a:lnTo>
                  <a:close/>
                </a:path>
              </a:pathLst>
            </a:custGeom>
            <a:ln w="12699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6" name="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6336" y="3380778"/>
            <a:ext cx="3589780" cy="2709252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02369" y="3621023"/>
            <a:ext cx="3325329" cy="254965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321" y="98437"/>
            <a:ext cx="8139688" cy="622392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333990" y="1091946"/>
            <a:ext cx="1457325" cy="2703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Soft</a:t>
            </a:r>
            <a:r>
              <a:rPr sz="1600" b="1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skills</a:t>
            </a:r>
            <a:r>
              <a:rPr sz="1600" b="1" u="sng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-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надпрофессиона </a:t>
            </a:r>
            <a:r>
              <a:rPr sz="1600" dirty="0">
                <a:latin typeface="Times New Roman"/>
                <a:cs typeface="Times New Roman"/>
              </a:rPr>
              <a:t>льные</a:t>
            </a:r>
            <a:r>
              <a:rPr sz="1600" spc="-10" dirty="0">
                <a:latin typeface="Times New Roman"/>
                <a:cs typeface="Times New Roman"/>
              </a:rPr>
              <a:t> навыки, которые помогают решать жизненные </a:t>
            </a:r>
            <a:r>
              <a:rPr sz="1600" dirty="0">
                <a:latin typeface="Times New Roman"/>
                <a:cs typeface="Times New Roman"/>
              </a:rPr>
              <a:t>задачи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и </a:t>
            </a:r>
            <a:r>
              <a:rPr sz="1600" dirty="0">
                <a:latin typeface="Times New Roman"/>
                <a:cs typeface="Times New Roman"/>
              </a:rPr>
              <a:t>работать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с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900"/>
              </a:lnSpc>
              <a:spcBef>
                <a:spcPts val="5"/>
              </a:spcBef>
            </a:pPr>
            <a:r>
              <a:rPr sz="1600" spc="-10" dirty="0">
                <a:latin typeface="Times New Roman"/>
                <a:cs typeface="Times New Roman"/>
              </a:rPr>
              <a:t>другими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900"/>
              </a:lnSpc>
            </a:pPr>
            <a:r>
              <a:rPr sz="1600" spc="-10" dirty="0">
                <a:latin typeface="Times New Roman"/>
                <a:cs typeface="Times New Roman"/>
              </a:rPr>
              <a:t>людьми.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9884" y="1259903"/>
            <a:ext cx="1367790" cy="246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Hard</a:t>
            </a:r>
            <a:r>
              <a:rPr sz="1600" b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skills</a:t>
            </a:r>
            <a:r>
              <a:rPr sz="1600" b="1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узкие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профессиональ </a:t>
            </a:r>
            <a:r>
              <a:rPr sz="1600" dirty="0">
                <a:latin typeface="Times New Roman"/>
                <a:cs typeface="Times New Roman"/>
              </a:rPr>
              <a:t>ные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навыки, которые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нужны </a:t>
            </a:r>
            <a:r>
              <a:rPr sz="1600" dirty="0">
                <a:latin typeface="Times New Roman"/>
                <a:cs typeface="Times New Roman"/>
              </a:rPr>
              <a:t>для </a:t>
            </a:r>
            <a:r>
              <a:rPr sz="1600" spc="-10" dirty="0">
                <a:latin typeface="Times New Roman"/>
                <a:cs typeface="Times New Roman"/>
              </a:rPr>
              <a:t>решения конкретных </a:t>
            </a:r>
            <a:r>
              <a:rPr sz="1600" dirty="0">
                <a:latin typeface="Times New Roman"/>
                <a:cs typeface="Times New Roman"/>
              </a:rPr>
              <a:t>задач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в </a:t>
            </a:r>
            <a:r>
              <a:rPr sz="1600" spc="-10" dirty="0">
                <a:latin typeface="Times New Roman"/>
                <a:cs typeface="Times New Roman"/>
              </a:rPr>
              <a:t>повседневной работе.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6640" y="91059"/>
            <a:ext cx="3883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Этапы</a:t>
            </a:r>
            <a:r>
              <a:rPr spc="-8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формирования</a:t>
            </a:r>
            <a:r>
              <a:rPr spc="-50" dirty="0">
                <a:solidFill>
                  <a:srgbClr val="001F5F"/>
                </a:solidFill>
              </a:rPr>
              <a:t> </a:t>
            </a:r>
            <a:r>
              <a:rPr spc="-25" dirty="0">
                <a:solidFill>
                  <a:srgbClr val="001F5F"/>
                </a:solidFill>
              </a:rPr>
              <a:t>ФПУ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863" y="691492"/>
            <a:ext cx="10800817" cy="268242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58507" y="3573360"/>
            <a:ext cx="10887710" cy="3084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7620" indent="449580" algn="just">
              <a:lnSpc>
                <a:spcPct val="107000"/>
              </a:lnSpc>
              <a:spcBef>
                <a:spcPts val="90"/>
              </a:spcBef>
            </a:pP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…</a:t>
            </a:r>
            <a:r>
              <a:rPr sz="1800" spc="29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в</a:t>
            </a:r>
            <a:r>
              <a:rPr sz="1800" spc="29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настоящее</a:t>
            </a:r>
            <a:r>
              <a:rPr sz="1800" spc="3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время</a:t>
            </a:r>
            <a:r>
              <a:rPr sz="1800" spc="3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12121"/>
                </a:solidFill>
                <a:latin typeface="Times New Roman"/>
                <a:cs typeface="Times New Roman"/>
              </a:rPr>
              <a:t>федеральный</a:t>
            </a:r>
            <a:r>
              <a:rPr sz="1800" b="1" spc="30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12121"/>
                </a:solidFill>
                <a:latin typeface="Times New Roman"/>
                <a:cs typeface="Times New Roman"/>
              </a:rPr>
              <a:t>перечень</a:t>
            </a:r>
            <a:r>
              <a:rPr sz="1800" b="1" spc="29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12121"/>
                </a:solidFill>
                <a:latin typeface="Times New Roman"/>
                <a:cs typeface="Times New Roman"/>
              </a:rPr>
              <a:t>учебников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,</a:t>
            </a:r>
            <a:r>
              <a:rPr sz="1800" spc="3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утвержденный</a:t>
            </a:r>
            <a:r>
              <a:rPr sz="1800" spc="3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приказом</a:t>
            </a:r>
            <a:r>
              <a:rPr sz="1800" spc="3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Times New Roman"/>
                <a:cs typeface="Times New Roman"/>
              </a:rPr>
              <a:t>Минпросвещения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России</a:t>
            </a:r>
            <a:r>
              <a:rPr sz="1800" spc="4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от</a:t>
            </a:r>
            <a:r>
              <a:rPr sz="1800" spc="4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20</a:t>
            </a:r>
            <a:r>
              <a:rPr sz="1800" spc="4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мая</a:t>
            </a:r>
            <a:r>
              <a:rPr sz="1800" spc="409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2020</a:t>
            </a:r>
            <a:r>
              <a:rPr sz="1800" spc="38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года</a:t>
            </a:r>
            <a:r>
              <a:rPr sz="1800" spc="4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№</a:t>
            </a:r>
            <a:r>
              <a:rPr sz="1800" spc="39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254,</a:t>
            </a:r>
            <a:r>
              <a:rPr sz="1800" spc="409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1800" b="1" spc="4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содержит</a:t>
            </a:r>
            <a:r>
              <a:rPr sz="1800" b="1" spc="4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учебников,</a:t>
            </a:r>
            <a:r>
              <a:rPr sz="1800" b="1" spc="40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прошедших</a:t>
            </a:r>
            <a:r>
              <a:rPr sz="1800" b="1" spc="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экспертизу</a:t>
            </a:r>
            <a:r>
              <a:rPr sz="1800" b="1" spc="4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на</a:t>
            </a:r>
            <a:r>
              <a:rPr sz="1800" b="1" spc="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соответствие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требованиям</a:t>
            </a:r>
            <a:r>
              <a:rPr sz="18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обновленных</a:t>
            </a:r>
            <a:r>
              <a:rPr sz="1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ФГОС</a:t>
            </a:r>
            <a:r>
              <a:rPr sz="18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2021</a:t>
            </a:r>
            <a:r>
              <a:rPr sz="1800" spc="-10" dirty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462280" algn="just">
              <a:lnSpc>
                <a:spcPct val="100000"/>
              </a:lnSpc>
              <a:spcBef>
                <a:spcPts val="140"/>
              </a:spcBef>
            </a:pP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В</a:t>
            </a:r>
            <a:r>
              <a:rPr sz="1800" spc="16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период</a:t>
            </a:r>
            <a:r>
              <a:rPr sz="1800" spc="1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перехода</a:t>
            </a:r>
            <a:r>
              <a:rPr sz="1800" spc="15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на</a:t>
            </a:r>
            <a:r>
              <a:rPr sz="1800" spc="1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обновленные</a:t>
            </a:r>
            <a:r>
              <a:rPr sz="1800" spc="1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ФГОС</a:t>
            </a:r>
            <a:r>
              <a:rPr sz="1800" spc="1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2021</a:t>
            </a:r>
            <a:r>
              <a:rPr sz="1800" spc="16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могут</a:t>
            </a:r>
            <a:r>
              <a:rPr sz="1800" spc="16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быть</a:t>
            </a:r>
            <a:r>
              <a:rPr sz="1800" spc="16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использованы</a:t>
            </a:r>
            <a:r>
              <a:rPr sz="1800" spc="1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12121"/>
                </a:solidFill>
                <a:latin typeface="Times New Roman"/>
                <a:cs typeface="Times New Roman"/>
              </a:rPr>
              <a:t>любые</a:t>
            </a:r>
            <a:r>
              <a:rPr sz="1800" b="1" spc="18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12121"/>
                </a:solidFill>
                <a:latin typeface="Times New Roman"/>
                <a:cs typeface="Times New Roman"/>
              </a:rPr>
              <a:t>учебно-</a:t>
            </a:r>
            <a:r>
              <a:rPr sz="1800" spc="-10" dirty="0">
                <a:solidFill>
                  <a:srgbClr val="212121"/>
                </a:solidFill>
                <a:latin typeface="Times New Roman"/>
                <a:cs typeface="Times New Roman"/>
              </a:rPr>
              <a:t>методические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7100"/>
              </a:lnSpc>
              <a:spcBef>
                <a:spcPts val="5"/>
              </a:spcBef>
            </a:pP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комплекты,</a:t>
            </a:r>
            <a:r>
              <a:rPr sz="1800" spc="50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включенные</a:t>
            </a:r>
            <a:r>
              <a:rPr sz="1800" spc="5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в</a:t>
            </a:r>
            <a:r>
              <a:rPr sz="1800" spc="49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федеральный</a:t>
            </a:r>
            <a:r>
              <a:rPr sz="1800" spc="5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перечень</a:t>
            </a:r>
            <a:r>
              <a:rPr sz="1800" spc="5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учебников.</a:t>
            </a:r>
            <a:r>
              <a:rPr sz="1800" spc="509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При</a:t>
            </a:r>
            <a:r>
              <a:rPr sz="1800" spc="5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этом</a:t>
            </a:r>
            <a:r>
              <a:rPr sz="1800" spc="50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особое</a:t>
            </a:r>
            <a:r>
              <a:rPr sz="1800" spc="5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внимание</a:t>
            </a:r>
            <a:r>
              <a:rPr sz="1800" spc="5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должно</a:t>
            </a:r>
            <a:r>
              <a:rPr sz="1800" b="1" spc="5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быть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уделено</a:t>
            </a:r>
            <a:r>
              <a:rPr sz="18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изменению</a:t>
            </a:r>
            <a:r>
              <a:rPr sz="1800" b="1" spc="1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методики</a:t>
            </a:r>
            <a:r>
              <a:rPr sz="1800" b="1" spc="1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преподавания</a:t>
            </a:r>
            <a:r>
              <a:rPr sz="1800" b="1" spc="1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учебных</a:t>
            </a:r>
            <a:r>
              <a:rPr sz="1800" b="1" spc="8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предметов</a:t>
            </a:r>
            <a:r>
              <a:rPr sz="1800" b="1" spc="1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при</a:t>
            </a:r>
            <a:r>
              <a:rPr sz="1800" u="sng" spc="6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одновременном</a:t>
            </a:r>
            <a:r>
              <a:rPr sz="1800" u="sng" spc="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использовании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дополнительных</a:t>
            </a:r>
            <a:r>
              <a:rPr sz="1800" u="sng" spc="1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учебных,</a:t>
            </a:r>
            <a:r>
              <a:rPr sz="1800" u="sng" spc="1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дидактических</a:t>
            </a:r>
            <a:r>
              <a:rPr sz="1800" u="sng" spc="1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материалов,</a:t>
            </a:r>
            <a:r>
              <a:rPr sz="1800" u="sng" spc="1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ориентированных</a:t>
            </a:r>
            <a:r>
              <a:rPr sz="1800" u="sng" spc="1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sz="1800" u="sng" spc="1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формирование</a:t>
            </a:r>
            <a:r>
              <a:rPr sz="1800" u="sng" spc="1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предметных,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метапредметных</a:t>
            </a:r>
            <a:r>
              <a:rPr sz="18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1800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личностных</a:t>
            </a:r>
            <a:r>
              <a:rPr sz="1800" u="sng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результатов</a:t>
            </a:r>
            <a:r>
              <a:rPr sz="1800" spc="-10" dirty="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4091940" algn="ctr">
              <a:lnSpc>
                <a:spcPct val="100000"/>
              </a:lnSpc>
              <a:spcBef>
                <a:spcPts val="1075"/>
              </a:spcBef>
            </a:pPr>
            <a:r>
              <a:rPr sz="1200" b="1" dirty="0">
                <a:latin typeface="Times New Roman"/>
                <a:cs typeface="Times New Roman"/>
              </a:rPr>
              <a:t>ПИСЬМО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МИНПРОСВЕЩЕНИЯ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РОССИИ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ОТ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11.11.2021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№ 03-1899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spc="-25" dirty="0">
                <a:latin typeface="Times New Roman"/>
                <a:cs typeface="Times New Roman"/>
              </a:rPr>
              <a:t>«ОБ</a:t>
            </a:r>
            <a:endParaRPr sz="1200">
              <a:latin typeface="Times New Roman"/>
              <a:cs typeface="Times New Roman"/>
            </a:endParaRPr>
          </a:p>
          <a:p>
            <a:pPr marL="4087495" algn="ctr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latin typeface="Times New Roman"/>
                <a:cs typeface="Times New Roman"/>
              </a:rPr>
              <a:t>ОБЕСПЕЧЕНИИ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УЧЕБНЫМИ</a:t>
            </a:r>
            <a:r>
              <a:rPr sz="1200" b="1" spc="-5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ИЗДАНИЯМИ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(УЧЕБНИКАМИ</a:t>
            </a:r>
            <a:r>
              <a:rPr sz="1200" b="1" spc="-5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И</a:t>
            </a:r>
            <a:r>
              <a:rPr sz="1200" b="1" spc="-10" dirty="0">
                <a:latin typeface="Times New Roman"/>
                <a:cs typeface="Times New Roman"/>
              </a:rPr>
              <a:t> УЧЕБНЫМИ</a:t>
            </a:r>
            <a:endParaRPr sz="1200">
              <a:latin typeface="Times New Roman"/>
              <a:cs typeface="Times New Roman"/>
            </a:endParaRPr>
          </a:p>
          <a:p>
            <a:pPr marL="408686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ПОСОБИЯМИ)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ОБУЧАЮЩИХСЯ</a:t>
            </a:r>
            <a:r>
              <a:rPr sz="1200" b="1" spc="-5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В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2022/23 УЧЕБНОМ</a:t>
            </a:r>
            <a:r>
              <a:rPr sz="1200" b="1" spc="-10" dirty="0">
                <a:latin typeface="Times New Roman"/>
                <a:cs typeface="Times New Roman"/>
              </a:rPr>
              <a:t> ГОДУ»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5885" y="38100"/>
            <a:ext cx="32315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ФГОС</a:t>
            </a:r>
            <a:r>
              <a:rPr sz="3200" spc="-50" dirty="0"/>
              <a:t> </a:t>
            </a:r>
            <a:r>
              <a:rPr sz="3200" spc="-10" dirty="0"/>
              <a:t>НОО-</a:t>
            </a:r>
            <a:r>
              <a:rPr sz="3200" spc="-20" dirty="0"/>
              <a:t>2021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6513" y="233679"/>
            <a:ext cx="6383401" cy="64375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02400" y="768603"/>
            <a:ext cx="1967864" cy="77279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-1905" algn="ctr">
              <a:lnSpc>
                <a:spcPts val="1860"/>
              </a:lnSpc>
              <a:spcBef>
                <a:spcPts val="409"/>
              </a:spcBef>
            </a:pPr>
            <a:r>
              <a:rPr sz="1800" dirty="0">
                <a:latin typeface="Times New Roman"/>
                <a:cs typeface="Times New Roman"/>
              </a:rPr>
              <a:t>Новые</a:t>
            </a:r>
            <a:r>
              <a:rPr sz="1800" spc="-20" dirty="0">
                <a:latin typeface="Times New Roman"/>
                <a:cs typeface="Times New Roman"/>
              </a:rPr>
              <a:t> ФГОС </a:t>
            </a:r>
            <a:r>
              <a:rPr sz="1800" dirty="0">
                <a:latin typeface="Times New Roman"/>
                <a:cs typeface="Times New Roman"/>
              </a:rPr>
              <a:t>появились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новом </a:t>
            </a:r>
            <a:r>
              <a:rPr sz="1800" dirty="0">
                <a:latin typeface="Times New Roman"/>
                <a:cs typeface="Times New Roman"/>
              </a:rPr>
              <a:t>этапе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развития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1278" y="2340990"/>
            <a:ext cx="1828164" cy="772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1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Новые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требования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1860"/>
              </a:lnSpc>
            </a:pP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человеку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  <a:p>
            <a:pPr marL="4445" algn="ctr">
              <a:lnSpc>
                <a:spcPts val="2010"/>
              </a:lnSpc>
            </a:pPr>
            <a:r>
              <a:rPr sz="1800" spc="-10" dirty="0">
                <a:latin typeface="Times New Roman"/>
                <a:cs typeface="Times New Roman"/>
              </a:rPr>
              <a:t>специалисту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05170" y="3710558"/>
            <a:ext cx="2778760" cy="239458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8255" marR="5080" algn="ctr">
              <a:lnSpc>
                <a:spcPct val="86200"/>
              </a:lnSpc>
              <a:spcBef>
                <a:spcPts val="395"/>
              </a:spcBef>
            </a:pPr>
            <a:r>
              <a:rPr sz="1800" dirty="0">
                <a:latin typeface="Times New Roman"/>
                <a:cs typeface="Times New Roman"/>
              </a:rPr>
              <a:t>Новые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аспекты качества образования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>
              <a:latin typeface="Times New Roman"/>
              <a:cs typeface="Times New Roman"/>
            </a:endParaRPr>
          </a:p>
          <a:p>
            <a:pPr marR="1116965" algn="ctr">
              <a:lnSpc>
                <a:spcPts val="2010"/>
              </a:lnSpc>
            </a:pPr>
            <a:r>
              <a:rPr sz="1800" spc="-10" dirty="0">
                <a:latin typeface="Times New Roman"/>
                <a:cs typeface="Times New Roman"/>
              </a:rPr>
              <a:t>Изменение</a:t>
            </a:r>
            <a:endParaRPr sz="1800">
              <a:latin typeface="Times New Roman"/>
              <a:cs typeface="Times New Roman"/>
            </a:endParaRPr>
          </a:p>
          <a:p>
            <a:pPr marL="12700" marR="1128395" indent="-3810" algn="ctr">
              <a:lnSpc>
                <a:spcPct val="86200"/>
              </a:lnSpc>
              <a:spcBef>
                <a:spcPts val="150"/>
              </a:spcBef>
            </a:pPr>
            <a:r>
              <a:rPr sz="1800" dirty="0">
                <a:latin typeface="Times New Roman"/>
                <a:cs typeface="Times New Roman"/>
              </a:rPr>
              <a:t>методов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форм </a:t>
            </a:r>
            <a:r>
              <a:rPr sz="1800" spc="-10" dirty="0">
                <a:latin typeface="Times New Roman"/>
                <a:cs typeface="Times New Roman"/>
              </a:rPr>
              <a:t>образовательной деятельности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98220" y="821055"/>
            <a:ext cx="3679825" cy="821055"/>
            <a:chOff x="898220" y="821055"/>
            <a:chExt cx="3679825" cy="821055"/>
          </a:xfrm>
        </p:grpSpPr>
        <p:sp>
          <p:nvSpPr>
            <p:cNvPr id="8" name="object 8"/>
            <p:cNvSpPr/>
            <p:nvPr/>
          </p:nvSpPr>
          <p:spPr>
            <a:xfrm>
              <a:off x="904570" y="827405"/>
              <a:ext cx="3667125" cy="808355"/>
            </a:xfrm>
            <a:custGeom>
              <a:avLst/>
              <a:gdLst/>
              <a:ahLst/>
              <a:cxnLst/>
              <a:rect l="l" t="t" r="r" b="b"/>
              <a:pathLst>
                <a:path w="3667125" h="808355">
                  <a:moveTo>
                    <a:pt x="3532174" y="0"/>
                  </a:moveTo>
                  <a:lnTo>
                    <a:pt x="134658" y="0"/>
                  </a:lnTo>
                  <a:lnTo>
                    <a:pt x="92095" y="6869"/>
                  </a:lnTo>
                  <a:lnTo>
                    <a:pt x="55130" y="25997"/>
                  </a:lnTo>
                  <a:lnTo>
                    <a:pt x="25980" y="55165"/>
                  </a:lnTo>
                  <a:lnTo>
                    <a:pt x="6864" y="92155"/>
                  </a:lnTo>
                  <a:lnTo>
                    <a:pt x="0" y="134747"/>
                  </a:lnTo>
                  <a:lnTo>
                    <a:pt x="0" y="673354"/>
                  </a:lnTo>
                  <a:lnTo>
                    <a:pt x="6864" y="715932"/>
                  </a:lnTo>
                  <a:lnTo>
                    <a:pt x="25980" y="752890"/>
                  </a:lnTo>
                  <a:lnTo>
                    <a:pt x="55130" y="782021"/>
                  </a:lnTo>
                  <a:lnTo>
                    <a:pt x="92095" y="801118"/>
                  </a:lnTo>
                  <a:lnTo>
                    <a:pt x="134658" y="807974"/>
                  </a:lnTo>
                  <a:lnTo>
                    <a:pt x="3532174" y="807974"/>
                  </a:lnTo>
                  <a:lnTo>
                    <a:pt x="3574766" y="801118"/>
                  </a:lnTo>
                  <a:lnTo>
                    <a:pt x="3611756" y="782021"/>
                  </a:lnTo>
                  <a:lnTo>
                    <a:pt x="3640924" y="752890"/>
                  </a:lnTo>
                  <a:lnTo>
                    <a:pt x="3660052" y="715932"/>
                  </a:lnTo>
                  <a:lnTo>
                    <a:pt x="3666921" y="673354"/>
                  </a:lnTo>
                  <a:lnTo>
                    <a:pt x="3666921" y="134747"/>
                  </a:lnTo>
                  <a:lnTo>
                    <a:pt x="3660052" y="92155"/>
                  </a:lnTo>
                  <a:lnTo>
                    <a:pt x="3640924" y="55165"/>
                  </a:lnTo>
                  <a:lnTo>
                    <a:pt x="3611756" y="25997"/>
                  </a:lnTo>
                  <a:lnTo>
                    <a:pt x="3574766" y="6869"/>
                  </a:lnTo>
                  <a:lnTo>
                    <a:pt x="3532174" y="0"/>
                  </a:lnTo>
                  <a:close/>
                </a:path>
              </a:pathLst>
            </a:custGeom>
            <a:solidFill>
              <a:srgbClr val="92D050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4570" y="827405"/>
              <a:ext cx="3667125" cy="808355"/>
            </a:xfrm>
            <a:custGeom>
              <a:avLst/>
              <a:gdLst/>
              <a:ahLst/>
              <a:cxnLst/>
              <a:rect l="l" t="t" r="r" b="b"/>
              <a:pathLst>
                <a:path w="3667125" h="808355">
                  <a:moveTo>
                    <a:pt x="0" y="134747"/>
                  </a:moveTo>
                  <a:lnTo>
                    <a:pt x="6864" y="92155"/>
                  </a:lnTo>
                  <a:lnTo>
                    <a:pt x="25980" y="55165"/>
                  </a:lnTo>
                  <a:lnTo>
                    <a:pt x="55130" y="25997"/>
                  </a:lnTo>
                  <a:lnTo>
                    <a:pt x="92095" y="6869"/>
                  </a:lnTo>
                  <a:lnTo>
                    <a:pt x="134658" y="0"/>
                  </a:lnTo>
                  <a:lnTo>
                    <a:pt x="3532174" y="0"/>
                  </a:lnTo>
                  <a:lnTo>
                    <a:pt x="3574766" y="6869"/>
                  </a:lnTo>
                  <a:lnTo>
                    <a:pt x="3611756" y="25997"/>
                  </a:lnTo>
                  <a:lnTo>
                    <a:pt x="3640924" y="55165"/>
                  </a:lnTo>
                  <a:lnTo>
                    <a:pt x="3660052" y="92155"/>
                  </a:lnTo>
                  <a:lnTo>
                    <a:pt x="3666921" y="134747"/>
                  </a:lnTo>
                  <a:lnTo>
                    <a:pt x="3666921" y="673354"/>
                  </a:lnTo>
                  <a:lnTo>
                    <a:pt x="3660052" y="715932"/>
                  </a:lnTo>
                  <a:lnTo>
                    <a:pt x="3640924" y="752890"/>
                  </a:lnTo>
                  <a:lnTo>
                    <a:pt x="3611756" y="782021"/>
                  </a:lnTo>
                  <a:lnTo>
                    <a:pt x="3574766" y="801118"/>
                  </a:lnTo>
                  <a:lnTo>
                    <a:pt x="3532174" y="807974"/>
                  </a:lnTo>
                  <a:lnTo>
                    <a:pt x="134658" y="807974"/>
                  </a:lnTo>
                  <a:lnTo>
                    <a:pt x="92095" y="801118"/>
                  </a:lnTo>
                  <a:lnTo>
                    <a:pt x="55130" y="782021"/>
                  </a:lnTo>
                  <a:lnTo>
                    <a:pt x="25980" y="752890"/>
                  </a:lnTo>
                  <a:lnTo>
                    <a:pt x="6864" y="715932"/>
                  </a:lnTo>
                  <a:lnTo>
                    <a:pt x="0" y="673354"/>
                  </a:lnTo>
                  <a:lnTo>
                    <a:pt x="0" y="134747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305560" y="922020"/>
            <a:ext cx="286258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5080" indent="-178435">
              <a:lnSpc>
                <a:spcPct val="100000"/>
              </a:lnSpc>
              <a:spcBef>
                <a:spcPts val="100"/>
              </a:spcBef>
            </a:pPr>
            <a:r>
              <a:rPr sz="1900" spc="-10" dirty="0">
                <a:latin typeface="Times New Roman"/>
                <a:cs typeface="Times New Roman"/>
              </a:rPr>
              <a:t>VUKA-</a:t>
            </a:r>
            <a:r>
              <a:rPr sz="1900" dirty="0">
                <a:latin typeface="Times New Roman"/>
                <a:cs typeface="Times New Roman"/>
              </a:rPr>
              <a:t>мир,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цифровизация, национальные</a:t>
            </a:r>
            <a:r>
              <a:rPr sz="1900" spc="-8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проекты)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58376" y="2331720"/>
            <a:ext cx="17049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025" marR="5080" indent="-18796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Иные </a:t>
            </a:r>
            <a:r>
              <a:rPr sz="2000" spc="-10" dirty="0">
                <a:latin typeface="Times New Roman"/>
                <a:cs typeface="Times New Roman"/>
              </a:rPr>
              <a:t>критерии успешности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8546" y="1849373"/>
            <a:ext cx="4063365" cy="1631314"/>
          </a:xfrm>
          <a:prstGeom prst="rect">
            <a:avLst/>
          </a:prstGeom>
          <a:ln w="22225">
            <a:solidFill>
              <a:srgbClr val="00AF5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599440">
              <a:lnSpc>
                <a:spcPct val="100000"/>
              </a:lnSpc>
              <a:spcBef>
                <a:spcPts val="305"/>
              </a:spcBef>
            </a:pPr>
            <a:r>
              <a:rPr sz="2000" spc="-10" dirty="0">
                <a:latin typeface="Times New Roman"/>
                <a:cs typeface="Times New Roman"/>
              </a:rPr>
              <a:t>(англ.)</a:t>
            </a:r>
            <a:endParaRPr sz="20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volatility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нестабильность</a:t>
            </a:r>
            <a:endParaRPr sz="20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U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uncertainty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10" dirty="0">
                <a:latin typeface="Times New Roman"/>
                <a:cs typeface="Times New Roman"/>
              </a:rPr>
              <a:t> неопределённость</a:t>
            </a:r>
            <a:endParaRPr sz="20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 complexity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10" dirty="0">
                <a:latin typeface="Times New Roman"/>
                <a:cs typeface="Times New Roman"/>
              </a:rPr>
              <a:t>сложность</a:t>
            </a:r>
            <a:endParaRPr sz="20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ambiguity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неоднозначность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721230" y="4608055"/>
            <a:ext cx="10471150" cy="2250440"/>
            <a:chOff x="1721230" y="4608055"/>
            <a:chExt cx="10471150" cy="225044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1230" y="4608055"/>
              <a:ext cx="3151632" cy="224994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60941" y="4662487"/>
              <a:ext cx="3131057" cy="21955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595" y="237365"/>
            <a:ext cx="10872359" cy="634482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472" y="392837"/>
            <a:ext cx="10665204" cy="488682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50" y="586740"/>
            <a:ext cx="10643235" cy="5323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Выводы:</a:t>
            </a:r>
            <a:endParaRPr sz="2600">
              <a:latin typeface="Times New Roman"/>
              <a:cs typeface="Times New Roman"/>
            </a:endParaRPr>
          </a:p>
          <a:p>
            <a:pPr marL="12700" marR="1506220">
              <a:lnSpc>
                <a:spcPct val="69900"/>
              </a:lnSpc>
              <a:spcBef>
                <a:spcPts val="1000"/>
              </a:spcBef>
            </a:pPr>
            <a:r>
              <a:rPr sz="2600" b="1" dirty="0">
                <a:latin typeface="Times New Roman"/>
                <a:cs typeface="Times New Roman"/>
              </a:rPr>
              <a:t>Новые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(обновлённые)</a:t>
            </a:r>
            <a:r>
              <a:rPr sz="2600" b="1" spc="-8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стандарты</a:t>
            </a:r>
            <a:r>
              <a:rPr sz="2600" b="1" spc="-10" dirty="0">
                <a:latin typeface="Times New Roman"/>
                <a:cs typeface="Times New Roman"/>
              </a:rPr>
              <a:t> уточняют</a:t>
            </a:r>
            <a:r>
              <a:rPr sz="2600" b="1" spc="-4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и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актуализируют </a:t>
            </a:r>
            <a:r>
              <a:rPr sz="2600" b="1" dirty="0">
                <a:latin typeface="Times New Roman"/>
                <a:cs typeface="Times New Roman"/>
              </a:rPr>
              <a:t>действующие</a:t>
            </a:r>
            <a:r>
              <a:rPr sz="2600" b="1" spc="-15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ФГОС.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ФГОС-2021:</a:t>
            </a:r>
            <a:endParaRPr sz="26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опираются на</a:t>
            </a:r>
            <a:r>
              <a:rPr sz="2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системно-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деятельностный</a:t>
            </a:r>
            <a:r>
              <a:rPr sz="26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подход;</a:t>
            </a:r>
            <a:endParaRPr sz="2600">
              <a:latin typeface="Times New Roman"/>
              <a:cs typeface="Times New Roman"/>
            </a:endParaRPr>
          </a:p>
          <a:p>
            <a:pPr marL="241300" marR="1315720" indent="-228600">
              <a:lnSpc>
                <a:spcPct val="699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latin typeface="Times New Roman"/>
                <a:cs typeface="Times New Roman"/>
              </a:rPr>
              <a:t>уточняют</a:t>
            </a:r>
            <a:r>
              <a:rPr sz="2600" b="1" spc="-10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и</a:t>
            </a:r>
            <a:r>
              <a:rPr sz="2600" b="1" spc="-11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конкретизируют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достижение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трёхкомпонентных </a:t>
            </a:r>
            <a:r>
              <a:rPr sz="2600" b="1" spc="-30" dirty="0">
                <a:latin typeface="Times New Roman"/>
                <a:cs typeface="Times New Roman"/>
              </a:rPr>
              <a:t>результатов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образования;</a:t>
            </a:r>
            <a:endParaRPr sz="2600">
              <a:latin typeface="Times New Roman"/>
              <a:cs typeface="Times New Roman"/>
            </a:endParaRPr>
          </a:p>
          <a:p>
            <a:pPr marL="241300" marR="153670" indent="-228600">
              <a:lnSpc>
                <a:spcPct val="699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сохраняют</a:t>
            </a:r>
            <a:r>
              <a:rPr sz="26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6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развивают</a:t>
            </a:r>
            <a:r>
              <a:rPr sz="26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курс</a:t>
            </a:r>
            <a:r>
              <a:rPr sz="26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на</a:t>
            </a:r>
            <a:r>
              <a:rPr sz="26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вариативность,</a:t>
            </a:r>
            <a:r>
              <a:rPr sz="2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индивидуализацию,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открытость</a:t>
            </a:r>
            <a:r>
              <a:rPr sz="2600" b="1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образования;</a:t>
            </a:r>
            <a:endParaRPr sz="26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6990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latin typeface="Times New Roman"/>
                <a:cs typeface="Times New Roman"/>
              </a:rPr>
              <a:t>стимулируют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использование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ДОТ</a:t>
            </a:r>
            <a:r>
              <a:rPr sz="2600" b="1" spc="-5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и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электронного</a:t>
            </a:r>
            <a:r>
              <a:rPr sz="2600" b="1" spc="-4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обучения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(с</a:t>
            </a:r>
            <a:r>
              <a:rPr sz="26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учётом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опыта</a:t>
            </a:r>
            <a:r>
              <a:rPr sz="2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последних</a:t>
            </a:r>
            <a:r>
              <a:rPr sz="26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лет)</a:t>
            </a:r>
            <a:r>
              <a:rPr sz="2600" b="1" spc="-10" dirty="0">
                <a:latin typeface="Times New Roman"/>
                <a:cs typeface="Times New Roman"/>
              </a:rPr>
              <a:t>;</a:t>
            </a:r>
            <a:endParaRPr sz="2600">
              <a:latin typeface="Times New Roman"/>
              <a:cs typeface="Times New Roman"/>
            </a:endParaRPr>
          </a:p>
          <a:p>
            <a:pPr marL="241300" marR="342265" indent="-228600">
              <a:lnSpc>
                <a:spcPct val="699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latin typeface="Times New Roman"/>
                <a:cs typeface="Times New Roman"/>
              </a:rPr>
              <a:t>стимулируют</a:t>
            </a:r>
            <a:r>
              <a:rPr sz="2600" b="1" spc="-5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организацию</a:t>
            </a:r>
            <a:r>
              <a:rPr sz="2600" b="1" spc="-5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проектной</a:t>
            </a:r>
            <a:r>
              <a:rPr sz="2600" b="1" spc="-2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и</a:t>
            </a:r>
            <a:r>
              <a:rPr sz="2600" b="1" spc="-4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учебно-</a:t>
            </a:r>
            <a:r>
              <a:rPr sz="2600" b="1" spc="-10" dirty="0">
                <a:latin typeface="Times New Roman"/>
                <a:cs typeface="Times New Roman"/>
              </a:rPr>
              <a:t>исследовательской </a:t>
            </a:r>
            <a:r>
              <a:rPr sz="2600" b="1" dirty="0">
                <a:latin typeface="Times New Roman"/>
                <a:cs typeface="Times New Roman"/>
              </a:rPr>
              <a:t>деятельности</a:t>
            </a:r>
            <a:r>
              <a:rPr sz="2600" b="1" spc="-4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учащихся;</a:t>
            </a:r>
            <a:endParaRPr sz="2600">
              <a:latin typeface="Times New Roman"/>
              <a:cs typeface="Times New Roman"/>
            </a:endParaRPr>
          </a:p>
          <a:p>
            <a:pPr marL="241300" marR="1405890" indent="-228600">
              <a:lnSpc>
                <a:spcPct val="7050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latin typeface="Times New Roman"/>
                <a:cs typeface="Times New Roman"/>
              </a:rPr>
              <a:t>ставят</a:t>
            </a:r>
            <a:r>
              <a:rPr sz="2600" b="1" spc="-8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задачу</a:t>
            </a:r>
            <a:r>
              <a:rPr sz="2600" b="1" spc="-9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формирования</a:t>
            </a:r>
            <a:r>
              <a:rPr sz="2600" b="1" spc="-10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функциональной</a:t>
            </a:r>
            <a:r>
              <a:rPr sz="2600" b="1" spc="-9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грамотности учащихся.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9654" y="80009"/>
            <a:ext cx="44837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1F5F"/>
                </a:solidFill>
              </a:rPr>
              <a:t>Нормативное</a:t>
            </a:r>
            <a:r>
              <a:rPr sz="3200" spc="-195" dirty="0">
                <a:solidFill>
                  <a:srgbClr val="001F5F"/>
                </a:solidFill>
              </a:rPr>
              <a:t> </a:t>
            </a:r>
            <a:r>
              <a:rPr sz="3200" spc="-10" dirty="0">
                <a:solidFill>
                  <a:srgbClr val="001F5F"/>
                </a:solidFill>
              </a:rPr>
              <a:t>основание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91807" y="680148"/>
            <a:ext cx="11089640" cy="5775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372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Конституция</a:t>
            </a:r>
            <a:r>
              <a:rPr sz="18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РФ,</a:t>
            </a:r>
            <a:r>
              <a:rPr sz="1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ст.</a:t>
            </a:r>
            <a:r>
              <a:rPr sz="1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43</a:t>
            </a:r>
            <a:endParaRPr sz="1800">
              <a:latin typeface="Times New Roman"/>
              <a:cs typeface="Times New Roman"/>
            </a:endParaRPr>
          </a:p>
          <a:p>
            <a:pPr marL="583565" indent="-229235">
              <a:lnSpc>
                <a:spcPct val="100000"/>
              </a:lnSpc>
              <a:buAutoNum type="arabicPeriod"/>
              <a:tabLst>
                <a:tab pos="584200" algn="l"/>
              </a:tabLst>
            </a:pPr>
            <a:r>
              <a:rPr sz="1800" dirty="0">
                <a:latin typeface="Times New Roman"/>
                <a:cs typeface="Times New Roman"/>
              </a:rPr>
              <a:t>Каждый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имеет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право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образование</a:t>
            </a:r>
            <a:r>
              <a:rPr sz="1800" spc="-1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700" marR="219075" indent="342900">
              <a:lnSpc>
                <a:spcPct val="100000"/>
              </a:lnSpc>
              <a:buFont typeface="Times New Roman"/>
              <a:buAutoNum type="arabicPeriod"/>
              <a:tabLst>
                <a:tab pos="584200" algn="l"/>
              </a:tabLst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Гарантируются</a:t>
            </a:r>
            <a:r>
              <a:rPr sz="1800" b="1" u="sng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общедоступность</a:t>
            </a:r>
            <a:r>
              <a:rPr sz="1800" b="1" u="sng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бесплатность</a:t>
            </a:r>
            <a:r>
              <a:rPr sz="1800" b="1" u="sng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дошкольного,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основного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общего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среднего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профессионального</a:t>
            </a:r>
            <a:r>
              <a:rPr sz="1800" b="1" u="sng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образования</a:t>
            </a:r>
            <a:r>
              <a:rPr sz="1800" b="1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государственных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или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муниципальных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образовательных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учреждениях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на </a:t>
            </a:r>
            <a:r>
              <a:rPr sz="1800" spc="-10" dirty="0">
                <a:latin typeface="Times New Roman"/>
                <a:cs typeface="Times New Roman"/>
              </a:rPr>
              <a:t>предприятиях.</a:t>
            </a:r>
            <a:endParaRPr sz="1800">
              <a:latin typeface="Times New Roman"/>
              <a:cs typeface="Times New Roman"/>
            </a:endParaRPr>
          </a:p>
          <a:p>
            <a:pPr marL="584200" indent="-229235">
              <a:lnSpc>
                <a:spcPct val="100000"/>
              </a:lnSpc>
              <a:spcBef>
                <a:spcPts val="5"/>
              </a:spcBef>
              <a:buFont typeface="Times New Roman"/>
              <a:buAutoNum type="arabicPeriod" startAt="4"/>
              <a:tabLst>
                <a:tab pos="584200" algn="l"/>
              </a:tabLst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Основное</a:t>
            </a:r>
            <a:r>
              <a:rPr sz="1800" b="1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общее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образование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обязательно</a:t>
            </a:r>
            <a:r>
              <a:rPr sz="1800" dirty="0">
                <a:latin typeface="Times New Roman"/>
                <a:cs typeface="Times New Roman"/>
              </a:rPr>
              <a:t>.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&lt;…&gt;</a:t>
            </a:r>
            <a:endParaRPr sz="1800">
              <a:latin typeface="Times New Roman"/>
              <a:cs typeface="Times New Roman"/>
            </a:endParaRPr>
          </a:p>
          <a:p>
            <a:pPr marL="583565" indent="-229235">
              <a:lnSpc>
                <a:spcPct val="100000"/>
              </a:lnSpc>
              <a:buAutoNum type="arabicPeriod" startAt="4"/>
              <a:tabLst>
                <a:tab pos="584200" algn="l"/>
              </a:tabLst>
            </a:pPr>
            <a:r>
              <a:rPr sz="1800" dirty="0">
                <a:latin typeface="Times New Roman"/>
                <a:cs typeface="Times New Roman"/>
              </a:rPr>
              <a:t>Российская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Федерация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устанавливает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федеральные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государственные</a:t>
            </a:r>
            <a:r>
              <a:rPr sz="1800" b="1" u="sng" spc="-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образовательные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стандарты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&lt;…&gt;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imes New Roman"/>
              <a:cs typeface="Times New Roman"/>
            </a:endParaRPr>
          </a:p>
          <a:p>
            <a:pPr marL="3500754" marR="5080" indent="-3453129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Федеральный</a:t>
            </a:r>
            <a:r>
              <a:rPr sz="18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закон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от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29.12.2012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№273-ФЗ</a:t>
            </a:r>
            <a:r>
              <a:rPr sz="1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(ред.</a:t>
            </a:r>
            <a:r>
              <a:rPr sz="1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от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02.07.2021)</a:t>
            </a:r>
            <a:r>
              <a:rPr sz="1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«Об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образовании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Российской</a:t>
            </a:r>
            <a:r>
              <a:rPr sz="1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Федерации»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(с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изм.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доп.,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вступ.</a:t>
            </a:r>
            <a:r>
              <a:rPr sz="1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силу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01.09.2021)</a:t>
            </a:r>
            <a:endParaRPr sz="1800">
              <a:latin typeface="Times New Roman"/>
              <a:cs typeface="Times New Roman"/>
            </a:endParaRPr>
          </a:p>
          <a:p>
            <a:pPr marL="12700" marR="412750" indent="266700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Статья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3.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Основные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принципы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государственной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политики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правового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регулирования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отношений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Times New Roman"/>
                <a:cs typeface="Times New Roman"/>
              </a:rPr>
              <a:t>в </a:t>
            </a:r>
            <a:r>
              <a:rPr sz="1800" b="1" dirty="0">
                <a:latin typeface="Times New Roman"/>
                <a:cs typeface="Times New Roman"/>
              </a:rPr>
              <a:t>сфере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образования</a:t>
            </a:r>
            <a:endParaRPr sz="1800">
              <a:latin typeface="Times New Roman"/>
              <a:cs typeface="Times New Roman"/>
            </a:endParaRPr>
          </a:p>
          <a:p>
            <a:pPr marL="12700" marR="437515" indent="266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1.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Государственная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политика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правовое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регулирование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отношений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сфере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образования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основываются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на </a:t>
            </a:r>
            <a:r>
              <a:rPr sz="1800" dirty="0">
                <a:latin typeface="Times New Roman"/>
                <a:cs typeface="Times New Roman"/>
              </a:rPr>
              <a:t>следующих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принципах:</a:t>
            </a:r>
            <a:endParaRPr sz="1800">
              <a:latin typeface="Times New Roman"/>
              <a:cs typeface="Times New Roman"/>
            </a:endParaRPr>
          </a:p>
          <a:p>
            <a:pPr marL="528320" indent="-248920">
              <a:lnSpc>
                <a:spcPct val="100000"/>
              </a:lnSpc>
              <a:buFont typeface="Times New Roman"/>
              <a:buAutoNum type="arabicParenR"/>
              <a:tabLst>
                <a:tab pos="528320" algn="l"/>
              </a:tabLst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признание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приоритетности</a:t>
            </a:r>
            <a:r>
              <a:rPr sz="1800" b="1" u="sng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образования</a:t>
            </a:r>
            <a:r>
              <a:rPr sz="1800" spc="-10" dirty="0">
                <a:latin typeface="Times New Roman"/>
                <a:cs typeface="Times New Roman"/>
              </a:rPr>
              <a:t>;</a:t>
            </a:r>
            <a:endParaRPr sz="1800">
              <a:latin typeface="Times New Roman"/>
              <a:cs typeface="Times New Roman"/>
            </a:endParaRPr>
          </a:p>
          <a:p>
            <a:pPr marL="12700" marR="1110615" indent="266700">
              <a:lnSpc>
                <a:spcPct val="100000"/>
              </a:lnSpc>
              <a:buAutoNum type="arabicParenR"/>
              <a:tabLst>
                <a:tab pos="528320" algn="l"/>
              </a:tabLst>
            </a:pPr>
            <a:r>
              <a:rPr sz="1800" dirty="0">
                <a:latin typeface="Times New Roman"/>
                <a:cs typeface="Times New Roman"/>
              </a:rPr>
              <a:t>обеспечение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права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каждого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человека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образование,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недопустимость</a:t>
            </a:r>
            <a:r>
              <a:rPr sz="1800" b="1" u="sng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дискриминации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сфере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образования</a:t>
            </a:r>
            <a:r>
              <a:rPr sz="1800" spc="-10" dirty="0">
                <a:latin typeface="Times New Roman"/>
                <a:cs typeface="Times New Roman"/>
              </a:rPr>
              <a:t>;</a:t>
            </a:r>
            <a:endParaRPr sz="1800">
              <a:latin typeface="Times New Roman"/>
              <a:cs typeface="Times New Roman"/>
            </a:endParaRPr>
          </a:p>
          <a:p>
            <a:pPr marL="12700" marR="121920" indent="266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4)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единство</a:t>
            </a:r>
            <a:r>
              <a:rPr sz="1800" b="1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образовательного</a:t>
            </a:r>
            <a:r>
              <a:rPr sz="1800" b="1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пространства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территории Российской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Федерации,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защита</a:t>
            </a:r>
            <a:r>
              <a:rPr sz="1800" b="1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развитие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этнокультурных</a:t>
            </a:r>
            <a:r>
              <a:rPr sz="1800" b="1" u="sng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особенностей</a:t>
            </a:r>
            <a:r>
              <a:rPr sz="1800" b="1" u="sng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традиций</a:t>
            </a:r>
            <a:r>
              <a:rPr sz="1800" b="1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народов</a:t>
            </a:r>
            <a:r>
              <a:rPr sz="1800" b="1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Российской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Федерации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условиях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многонационального государства;</a:t>
            </a:r>
            <a:endParaRPr sz="1800">
              <a:latin typeface="Times New Roman"/>
              <a:cs typeface="Times New Roman"/>
            </a:endParaRPr>
          </a:p>
          <a:p>
            <a:pPr marL="279400">
              <a:lnSpc>
                <a:spcPct val="100000"/>
              </a:lnSpc>
            </a:pPr>
            <a:r>
              <a:rPr sz="1800" spc="-25" dirty="0">
                <a:latin typeface="Times New Roman"/>
                <a:cs typeface="Times New Roman"/>
              </a:rPr>
              <a:t>&lt;…&gt;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9619" y="132079"/>
            <a:ext cx="73259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001F5F"/>
                </a:solidFill>
              </a:rPr>
              <a:t>ФГОС</a:t>
            </a:r>
            <a:r>
              <a:rPr sz="4000" spc="-45" dirty="0">
                <a:solidFill>
                  <a:srgbClr val="001F5F"/>
                </a:solidFill>
              </a:rPr>
              <a:t> </a:t>
            </a:r>
            <a:r>
              <a:rPr sz="4000" dirty="0">
                <a:solidFill>
                  <a:srgbClr val="001F5F"/>
                </a:solidFill>
              </a:rPr>
              <a:t>определяет</a:t>
            </a:r>
            <a:r>
              <a:rPr sz="4000" spc="-40" dirty="0">
                <a:solidFill>
                  <a:srgbClr val="001F5F"/>
                </a:solidFill>
              </a:rPr>
              <a:t> </a:t>
            </a:r>
            <a:r>
              <a:rPr sz="4000" dirty="0">
                <a:solidFill>
                  <a:srgbClr val="001F5F"/>
                </a:solidFill>
              </a:rPr>
              <a:t>и</a:t>
            </a:r>
            <a:r>
              <a:rPr sz="4000" spc="-40" dirty="0">
                <a:solidFill>
                  <a:srgbClr val="001F5F"/>
                </a:solidFill>
              </a:rPr>
              <a:t> </a:t>
            </a:r>
            <a:r>
              <a:rPr sz="4000" spc="-30" dirty="0">
                <a:solidFill>
                  <a:srgbClr val="001F5F"/>
                </a:solidFill>
              </a:rPr>
              <a:t>регулирует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670" y="886460"/>
            <a:ext cx="11633403" cy="49412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5290" y="2004525"/>
            <a:ext cx="1459230" cy="11385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85420" indent="-172720">
              <a:lnSpc>
                <a:spcPct val="100000"/>
              </a:lnSpc>
              <a:spcBef>
                <a:spcPts val="215"/>
              </a:spcBef>
              <a:buChar char="•"/>
              <a:tabLst>
                <a:tab pos="185420" algn="l"/>
              </a:tabLst>
            </a:pPr>
            <a:r>
              <a:rPr sz="1800" spc="-10" dirty="0">
                <a:latin typeface="Times New Roman"/>
                <a:cs typeface="Times New Roman"/>
              </a:rPr>
              <a:t>Содержание;</a:t>
            </a:r>
            <a:endParaRPr sz="1800">
              <a:latin typeface="Times New Roman"/>
              <a:cs typeface="Times New Roman"/>
            </a:endParaRPr>
          </a:p>
          <a:p>
            <a:pPr marL="185420" indent="-172720">
              <a:lnSpc>
                <a:spcPct val="100000"/>
              </a:lnSpc>
              <a:spcBef>
                <a:spcPts val="125"/>
              </a:spcBef>
              <a:buChar char="•"/>
              <a:tabLst>
                <a:tab pos="185420" algn="l"/>
              </a:tabLst>
            </a:pPr>
            <a:r>
              <a:rPr sz="1800" spc="-10" dirty="0">
                <a:latin typeface="Times New Roman"/>
                <a:cs typeface="Times New Roman"/>
              </a:rPr>
              <a:t>Структура;</a:t>
            </a:r>
            <a:endParaRPr sz="1800">
              <a:latin typeface="Times New Roman"/>
              <a:cs typeface="Times New Roman"/>
            </a:endParaRPr>
          </a:p>
          <a:p>
            <a:pPr marL="184785" marR="147320" indent="-172720">
              <a:lnSpc>
                <a:spcPts val="1939"/>
              </a:lnSpc>
              <a:spcBef>
                <a:spcPts val="350"/>
              </a:spcBef>
              <a:buChar char="•"/>
              <a:tabLst>
                <a:tab pos="185420" algn="l"/>
              </a:tabLst>
            </a:pPr>
            <a:r>
              <a:rPr sz="1800" spc="-10" dirty="0">
                <a:latin typeface="Times New Roman"/>
                <a:cs typeface="Times New Roman"/>
              </a:rPr>
              <a:t>Условия реализации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2150" y="3532504"/>
            <a:ext cx="1868805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5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Образовательные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2050"/>
              </a:lnSpc>
            </a:pP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39820" y="3365500"/>
            <a:ext cx="2508250" cy="1369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0" indent="-172720">
              <a:lnSpc>
                <a:spcPts val="205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800" dirty="0">
                <a:latin typeface="Times New Roman"/>
                <a:cs typeface="Times New Roman"/>
              </a:rPr>
              <a:t>Базовый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  <a:p>
            <a:pPr marL="47625" algn="ctr">
              <a:lnSpc>
                <a:spcPts val="2050"/>
              </a:lnSpc>
            </a:pPr>
            <a:r>
              <a:rPr sz="1800" dirty="0">
                <a:latin typeface="Times New Roman"/>
                <a:cs typeface="Times New Roman"/>
              </a:rPr>
              <a:t>повышенный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уровень;</a:t>
            </a:r>
            <a:endParaRPr sz="1800">
              <a:latin typeface="Times New Roman"/>
              <a:cs typeface="Times New Roman"/>
            </a:endParaRPr>
          </a:p>
          <a:p>
            <a:pPr marL="185420" indent="-185420">
              <a:lnSpc>
                <a:spcPts val="2050"/>
              </a:lnSpc>
              <a:spcBef>
                <a:spcPts val="120"/>
              </a:spcBef>
              <a:buChar char="•"/>
              <a:tabLst>
                <a:tab pos="185420" algn="l"/>
              </a:tabLst>
            </a:pPr>
            <a:r>
              <a:rPr sz="1800" dirty="0">
                <a:latin typeface="Times New Roman"/>
                <a:cs typeface="Times New Roman"/>
              </a:rPr>
              <a:t>Проверяемые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элементы</a:t>
            </a:r>
            <a:endParaRPr sz="1800">
              <a:latin typeface="Times New Roman"/>
              <a:cs typeface="Times New Roman"/>
            </a:endParaRPr>
          </a:p>
          <a:p>
            <a:pPr marR="917575" algn="ctr">
              <a:lnSpc>
                <a:spcPts val="2050"/>
              </a:lnSpc>
            </a:pPr>
            <a:r>
              <a:rPr sz="1800" spc="-10" dirty="0">
                <a:latin typeface="Times New Roman"/>
                <a:cs typeface="Times New Roman"/>
              </a:rPr>
              <a:t>содержания;</a:t>
            </a:r>
            <a:endParaRPr sz="1800">
              <a:latin typeface="Times New Roman"/>
              <a:cs typeface="Times New Roman"/>
            </a:endParaRPr>
          </a:p>
          <a:p>
            <a:pPr marL="185420" indent="-172720">
              <a:lnSpc>
                <a:spcPct val="100000"/>
              </a:lnSpc>
              <a:spcBef>
                <a:spcPts val="105"/>
              </a:spcBef>
              <a:buChar char="•"/>
              <a:tabLst>
                <a:tab pos="185420" algn="l"/>
              </a:tabLst>
            </a:pPr>
            <a:r>
              <a:rPr sz="1800" dirty="0">
                <a:latin typeface="Times New Roman"/>
                <a:cs typeface="Times New Roman"/>
              </a:rPr>
              <a:t>Критерии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оценивания.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46145" y="1853184"/>
            <a:ext cx="2380615" cy="1288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ts val="205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Контрольно-</a:t>
            </a:r>
            <a:endParaRPr sz="1800">
              <a:latin typeface="Times New Roman"/>
              <a:cs typeface="Times New Roman"/>
            </a:endParaRPr>
          </a:p>
          <a:p>
            <a:pPr marL="2540" algn="ctr">
              <a:lnSpc>
                <a:spcPts val="1950"/>
              </a:lnSpc>
            </a:pP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измерительные</a:t>
            </a:r>
            <a:endParaRPr sz="1800">
              <a:latin typeface="Times New Roman"/>
              <a:cs typeface="Times New Roman"/>
            </a:endParaRPr>
          </a:p>
          <a:p>
            <a:pPr marL="12700" marR="5080" algn="ctr">
              <a:lnSpc>
                <a:spcPts val="1939"/>
              </a:lnSpc>
              <a:spcBef>
                <a:spcPts val="145"/>
              </a:spcBef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материалы</a:t>
            </a:r>
            <a:r>
              <a:rPr sz="18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процедуры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оценки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качества образования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50584" y="2470150"/>
            <a:ext cx="1757680" cy="138493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85420" indent="-173355">
              <a:lnSpc>
                <a:spcPct val="100000"/>
              </a:lnSpc>
              <a:spcBef>
                <a:spcPts val="219"/>
              </a:spcBef>
              <a:buChar char="•"/>
              <a:tabLst>
                <a:tab pos="186055" algn="l"/>
              </a:tabLst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Содержание;</a:t>
            </a:r>
            <a:endParaRPr sz="1800">
              <a:latin typeface="Times New Roman"/>
              <a:cs typeface="Times New Roman"/>
            </a:endParaRPr>
          </a:p>
          <a:p>
            <a:pPr marL="185420" indent="-173355">
              <a:lnSpc>
                <a:spcPct val="100000"/>
              </a:lnSpc>
              <a:spcBef>
                <a:spcPts val="120"/>
              </a:spcBef>
              <a:buChar char="•"/>
              <a:tabLst>
                <a:tab pos="186055" algn="l"/>
              </a:tabLst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Оформление;</a:t>
            </a:r>
            <a:endParaRPr sz="1800">
              <a:latin typeface="Times New Roman"/>
              <a:cs typeface="Times New Roman"/>
            </a:endParaRPr>
          </a:p>
          <a:p>
            <a:pPr marL="185420" marR="140970" indent="-173355">
              <a:lnSpc>
                <a:spcPts val="1939"/>
              </a:lnSpc>
              <a:spcBef>
                <a:spcPts val="345"/>
              </a:spcBef>
              <a:buChar char="•"/>
              <a:tabLst>
                <a:tab pos="186055" algn="l"/>
              </a:tabLst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Методический 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аппарат</a:t>
            </a:r>
            <a:r>
              <a:rPr sz="18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  <a:p>
            <a:pPr marL="185420">
              <a:lnSpc>
                <a:spcPts val="1914"/>
              </a:lnSpc>
            </a:pPr>
            <a:r>
              <a:rPr sz="18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сопровождение.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15506" y="4118292"/>
            <a:ext cx="2288540" cy="79629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ct val="90300"/>
              </a:lnSpc>
              <a:spcBef>
                <a:spcPts val="310"/>
              </a:spcBef>
            </a:pP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Учебно-методические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издания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(учебники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учебные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пособия)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36430" y="3415029"/>
            <a:ext cx="1530350" cy="963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0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600" spc="-10" dirty="0">
                <a:latin typeface="Times New Roman"/>
                <a:cs typeface="Times New Roman"/>
              </a:rPr>
              <a:t>Содержание;</a:t>
            </a:r>
            <a:endParaRPr sz="1600">
              <a:latin typeface="Times New Roman"/>
              <a:cs typeface="Times New Roman"/>
            </a:endParaRPr>
          </a:p>
          <a:p>
            <a:pPr marL="185420" marR="5080" indent="-172720">
              <a:lnSpc>
                <a:spcPct val="90100"/>
              </a:lnSpc>
              <a:spcBef>
                <a:spcPts val="270"/>
              </a:spcBef>
              <a:buChar char="•"/>
              <a:tabLst>
                <a:tab pos="185420" algn="l"/>
              </a:tabLst>
            </a:pPr>
            <a:r>
              <a:rPr sz="1600" spc="-10" dirty="0">
                <a:latin typeface="Times New Roman"/>
                <a:cs typeface="Times New Roman"/>
              </a:rPr>
              <a:t>Научно- методическое сопровождение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49408" y="2142553"/>
            <a:ext cx="2066925" cy="104203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065" marR="5080" indent="-635" algn="ctr">
              <a:lnSpc>
                <a:spcPct val="90200"/>
              </a:lnSpc>
              <a:spcBef>
                <a:spcPts val="315"/>
              </a:spcBef>
            </a:pP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Программы дополнительного профессионального образования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8677" y="328828"/>
            <a:ext cx="8347482" cy="58728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107" y="706754"/>
            <a:ext cx="10988675" cy="47999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 indent="441959" algn="just">
              <a:lnSpc>
                <a:spcPct val="80000"/>
              </a:lnSpc>
              <a:spcBef>
                <a:spcPts val="725"/>
              </a:spcBef>
            </a:pPr>
            <a:r>
              <a:rPr sz="2600" b="1" dirty="0">
                <a:latin typeface="Times New Roman"/>
                <a:cs typeface="Times New Roman"/>
              </a:rPr>
              <a:t>4.</a:t>
            </a:r>
            <a:r>
              <a:rPr sz="2600" b="1" spc="43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В</a:t>
            </a:r>
            <a:r>
              <a:rPr sz="2600" spc="4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основе</a:t>
            </a:r>
            <a:r>
              <a:rPr sz="2600" spc="409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ФГОС</a:t>
            </a:r>
            <a:r>
              <a:rPr sz="2600" spc="43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лежат</a:t>
            </a:r>
            <a:r>
              <a:rPr sz="2600" spc="4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представления</a:t>
            </a:r>
            <a:r>
              <a:rPr sz="2600" spc="42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об</a:t>
            </a:r>
            <a:r>
              <a:rPr sz="2600" b="1" spc="38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уникальности</a:t>
            </a:r>
            <a:r>
              <a:rPr sz="2600" b="1" spc="41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личности</a:t>
            </a:r>
            <a:r>
              <a:rPr sz="2600" b="1" spc="440" dirty="0">
                <a:latin typeface="Times New Roman"/>
                <a:cs typeface="Times New Roman"/>
              </a:rPr>
              <a:t> </a:t>
            </a:r>
            <a:r>
              <a:rPr sz="2600" b="1" spc="-50" dirty="0">
                <a:latin typeface="Times New Roman"/>
                <a:cs typeface="Times New Roman"/>
              </a:rPr>
              <a:t>и </a:t>
            </a:r>
            <a:r>
              <a:rPr sz="2600" b="1" dirty="0">
                <a:latin typeface="Times New Roman"/>
                <a:cs typeface="Times New Roman"/>
              </a:rPr>
              <a:t>индивидуальных</a:t>
            </a:r>
            <a:r>
              <a:rPr sz="2600" b="1" spc="53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возможностях</a:t>
            </a:r>
            <a:r>
              <a:rPr sz="2600" b="1" spc="57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каждого</a:t>
            </a:r>
            <a:r>
              <a:rPr sz="2600" b="1" spc="57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обучающегося</a:t>
            </a:r>
            <a:r>
              <a:rPr sz="2600" b="1" spc="5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и</a:t>
            </a:r>
            <a:r>
              <a:rPr sz="2600" spc="55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ученического </a:t>
            </a:r>
            <a:r>
              <a:rPr sz="2600" dirty="0">
                <a:latin typeface="Times New Roman"/>
                <a:cs typeface="Times New Roman"/>
              </a:rPr>
              <a:t>сообщества</a:t>
            </a:r>
            <a:r>
              <a:rPr sz="2600" spc="484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в</a:t>
            </a:r>
            <a:r>
              <a:rPr sz="2600" spc="50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целом,</a:t>
            </a:r>
            <a:r>
              <a:rPr sz="2600" spc="50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о</a:t>
            </a:r>
            <a:r>
              <a:rPr sz="2600" spc="490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профессиональных</a:t>
            </a:r>
            <a:r>
              <a:rPr sz="2600" spc="49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качествах</a:t>
            </a:r>
            <a:r>
              <a:rPr sz="2600" spc="495" dirty="0">
                <a:latin typeface="Times New Roman"/>
                <a:cs typeface="Times New Roman"/>
              </a:rPr>
              <a:t>  </a:t>
            </a:r>
            <a:r>
              <a:rPr sz="2600" spc="-10" dirty="0">
                <a:latin typeface="Times New Roman"/>
                <a:cs typeface="Times New Roman"/>
              </a:rPr>
              <a:t>педагогических </a:t>
            </a:r>
            <a:r>
              <a:rPr sz="2600" dirty="0">
                <a:latin typeface="Times New Roman"/>
                <a:cs typeface="Times New Roman"/>
              </a:rPr>
              <a:t>работников</a:t>
            </a:r>
            <a:r>
              <a:rPr sz="2600" spc="59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и</a:t>
            </a:r>
            <a:r>
              <a:rPr sz="2600" spc="60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руководителей</a:t>
            </a:r>
            <a:r>
              <a:rPr sz="2600" spc="59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Организаций,</a:t>
            </a:r>
            <a:r>
              <a:rPr sz="2600" spc="590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создающих</a:t>
            </a:r>
            <a:r>
              <a:rPr sz="2600" spc="590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условия</a:t>
            </a:r>
            <a:r>
              <a:rPr sz="2600" spc="615" dirty="0">
                <a:latin typeface="Times New Roman"/>
                <a:cs typeface="Times New Roman"/>
              </a:rPr>
              <a:t>  </a:t>
            </a:r>
            <a:r>
              <a:rPr sz="2600" spc="-25" dirty="0">
                <a:latin typeface="Times New Roman"/>
                <a:cs typeface="Times New Roman"/>
              </a:rPr>
              <a:t>для </a:t>
            </a:r>
            <a:r>
              <a:rPr sz="2600" dirty="0">
                <a:latin typeface="Times New Roman"/>
                <a:cs typeface="Times New Roman"/>
              </a:rPr>
              <a:t>максимально</a:t>
            </a:r>
            <a:r>
              <a:rPr sz="2600" spc="640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полного</a:t>
            </a:r>
            <a:r>
              <a:rPr sz="2600" spc="66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обеспечения</a:t>
            </a:r>
            <a:r>
              <a:rPr sz="2600" spc="670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образовательных</a:t>
            </a:r>
            <a:r>
              <a:rPr sz="2600" spc="650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потребностей</a:t>
            </a:r>
            <a:r>
              <a:rPr sz="2600" spc="660" dirty="0">
                <a:latin typeface="Times New Roman"/>
                <a:cs typeface="Times New Roman"/>
              </a:rPr>
              <a:t>  </a:t>
            </a:r>
            <a:r>
              <a:rPr sz="2600" spc="-50" dirty="0">
                <a:latin typeface="Times New Roman"/>
                <a:cs typeface="Times New Roman"/>
              </a:rPr>
              <a:t>и </a:t>
            </a:r>
            <a:r>
              <a:rPr sz="2600" dirty="0">
                <a:latin typeface="Times New Roman"/>
                <a:cs typeface="Times New Roman"/>
              </a:rPr>
              <a:t>интересов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обучающихся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в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рамках</a:t>
            </a:r>
            <a:r>
              <a:rPr sz="2600" spc="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единого</a:t>
            </a:r>
            <a:r>
              <a:rPr sz="2600" spc="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образовательного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пространства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на </a:t>
            </a:r>
            <a:r>
              <a:rPr sz="2600" dirty="0">
                <a:latin typeface="Times New Roman"/>
                <a:cs typeface="Times New Roman"/>
              </a:rPr>
              <a:t>территории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Российской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Федерации.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900">
              <a:latin typeface="Times New Roman"/>
              <a:cs typeface="Times New Roman"/>
            </a:endParaRPr>
          </a:p>
          <a:p>
            <a:pPr marL="12700" marR="6985" indent="441959" algn="just">
              <a:lnSpc>
                <a:spcPct val="80000"/>
              </a:lnSpc>
            </a:pPr>
            <a:r>
              <a:rPr sz="2600" b="1" dirty="0">
                <a:latin typeface="Times New Roman"/>
                <a:cs typeface="Times New Roman"/>
              </a:rPr>
              <a:t>8.</a:t>
            </a:r>
            <a:r>
              <a:rPr sz="2600" b="1" spc="6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ФГОС</a:t>
            </a:r>
            <a:r>
              <a:rPr sz="2600" spc="6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устанавливает</a:t>
            </a:r>
            <a:r>
              <a:rPr sz="2600" spc="60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требования</a:t>
            </a:r>
            <a:r>
              <a:rPr sz="2600" spc="70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к</a:t>
            </a:r>
            <a:r>
              <a:rPr sz="2600" spc="60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достижению</a:t>
            </a:r>
            <a:r>
              <a:rPr sz="2600" spc="6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обучающимися</a:t>
            </a:r>
            <a:r>
              <a:rPr sz="2600" spc="60" dirty="0">
                <a:latin typeface="Times New Roman"/>
                <a:cs typeface="Times New Roman"/>
              </a:rPr>
              <a:t>  </a:t>
            </a:r>
            <a:r>
              <a:rPr sz="2600" b="1" spc="-25" dirty="0">
                <a:latin typeface="Times New Roman"/>
                <a:cs typeface="Times New Roman"/>
              </a:rPr>
              <a:t>на </a:t>
            </a:r>
            <a:r>
              <a:rPr sz="2600" b="1" dirty="0">
                <a:latin typeface="Times New Roman"/>
                <a:cs typeface="Times New Roman"/>
              </a:rPr>
              <a:t>уровне</a:t>
            </a:r>
            <a:r>
              <a:rPr sz="2600" b="1" spc="4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ключевых</a:t>
            </a:r>
            <a:r>
              <a:rPr sz="2600" b="1" spc="4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понятий</a:t>
            </a:r>
            <a:r>
              <a:rPr sz="2600" b="1" spc="5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личностных</a:t>
            </a:r>
            <a:r>
              <a:rPr sz="2600" b="1" spc="4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результатов,</a:t>
            </a:r>
            <a:r>
              <a:rPr sz="2600" b="1" spc="5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сформированных</a:t>
            </a:r>
            <a:r>
              <a:rPr sz="2600" b="1" spc="50" dirty="0">
                <a:latin typeface="Times New Roman"/>
                <a:cs typeface="Times New Roman"/>
              </a:rPr>
              <a:t> </a:t>
            </a:r>
            <a:r>
              <a:rPr sz="2600" b="1" spc="-50" dirty="0">
                <a:latin typeface="Times New Roman"/>
                <a:cs typeface="Times New Roman"/>
              </a:rPr>
              <a:t>в </a:t>
            </a:r>
            <a:r>
              <a:rPr sz="2600" b="1" dirty="0">
                <a:latin typeface="Times New Roman"/>
                <a:cs typeface="Times New Roman"/>
              </a:rPr>
              <a:t>систему</a:t>
            </a:r>
            <a:r>
              <a:rPr sz="2600" b="1" spc="16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ценностных</a:t>
            </a:r>
            <a:r>
              <a:rPr sz="2600" b="1" spc="15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отношений</a:t>
            </a:r>
            <a:r>
              <a:rPr sz="2600" b="1" spc="15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обучающихся</a:t>
            </a:r>
            <a:r>
              <a:rPr sz="2600" b="1" spc="1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к</a:t>
            </a:r>
            <a:r>
              <a:rPr sz="2600" spc="1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себе,</a:t>
            </a:r>
            <a:r>
              <a:rPr sz="2600" spc="1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другим</a:t>
            </a:r>
            <a:r>
              <a:rPr sz="2600" spc="1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участникам </a:t>
            </a:r>
            <a:r>
              <a:rPr sz="2600" dirty="0">
                <a:latin typeface="Times New Roman"/>
                <a:cs typeface="Times New Roman"/>
              </a:rPr>
              <a:t>образовательного</a:t>
            </a:r>
            <a:r>
              <a:rPr sz="2600" spc="370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процесса,</a:t>
            </a:r>
            <a:r>
              <a:rPr sz="2600" spc="38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самому</a:t>
            </a:r>
            <a:r>
              <a:rPr sz="2600" spc="409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образовательному</a:t>
            </a:r>
            <a:r>
              <a:rPr sz="2600" spc="390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процессу</a:t>
            </a:r>
            <a:r>
              <a:rPr sz="2600" spc="39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и</a:t>
            </a:r>
            <a:r>
              <a:rPr sz="2600" spc="409" dirty="0">
                <a:latin typeface="Times New Roman"/>
                <a:cs typeface="Times New Roman"/>
              </a:rPr>
              <a:t>  </a:t>
            </a:r>
            <a:r>
              <a:rPr sz="2600" spc="-25" dirty="0">
                <a:latin typeface="Times New Roman"/>
                <a:cs typeface="Times New Roman"/>
              </a:rPr>
              <a:t>его </a:t>
            </a:r>
            <a:r>
              <a:rPr sz="2600" dirty="0">
                <a:latin typeface="Times New Roman"/>
                <a:cs typeface="Times New Roman"/>
              </a:rPr>
              <a:t>результатам</a:t>
            </a:r>
            <a:r>
              <a:rPr sz="2600" spc="445" dirty="0">
                <a:latin typeface="Times New Roman"/>
                <a:cs typeface="Times New Roman"/>
              </a:rPr>
              <a:t>     </a:t>
            </a:r>
            <a:r>
              <a:rPr sz="2600" dirty="0">
                <a:latin typeface="Times New Roman"/>
                <a:cs typeface="Times New Roman"/>
              </a:rPr>
              <a:t>(например,</a:t>
            </a:r>
            <a:r>
              <a:rPr sz="2600" spc="459" dirty="0">
                <a:latin typeface="Times New Roman"/>
                <a:cs typeface="Times New Roman"/>
              </a:rPr>
              <a:t>     </a:t>
            </a:r>
            <a:r>
              <a:rPr sz="2600" dirty="0">
                <a:latin typeface="Times New Roman"/>
                <a:cs typeface="Times New Roman"/>
              </a:rPr>
              <a:t>осознание,</a:t>
            </a:r>
            <a:r>
              <a:rPr sz="2600" spc="459" dirty="0">
                <a:latin typeface="Times New Roman"/>
                <a:cs typeface="Times New Roman"/>
              </a:rPr>
              <a:t>     </a:t>
            </a:r>
            <a:r>
              <a:rPr sz="2600" dirty="0">
                <a:latin typeface="Times New Roman"/>
                <a:cs typeface="Times New Roman"/>
              </a:rPr>
              <a:t>готовность,</a:t>
            </a:r>
            <a:r>
              <a:rPr sz="2600" spc="459" dirty="0">
                <a:latin typeface="Times New Roman"/>
                <a:cs typeface="Times New Roman"/>
              </a:rPr>
              <a:t>     </a:t>
            </a:r>
            <a:r>
              <a:rPr sz="2600" spc="-10" dirty="0">
                <a:latin typeface="Times New Roman"/>
                <a:cs typeface="Times New Roman"/>
              </a:rPr>
              <a:t>ориентация, </a:t>
            </a:r>
            <a:r>
              <a:rPr sz="2600" dirty="0">
                <a:latin typeface="Times New Roman"/>
                <a:cs typeface="Times New Roman"/>
              </a:rPr>
              <a:t>восприимчивость,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установка).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4202" y="781367"/>
            <a:ext cx="110572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Федеральный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закон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от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29.12.2012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№273-ФЗ</a:t>
            </a:r>
            <a:r>
              <a:rPr spc="-6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(ред.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от</a:t>
            </a:r>
            <a:r>
              <a:rPr spc="-3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02.07.2021)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«Об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образовании</a:t>
            </a:r>
          </a:p>
          <a:p>
            <a:pPr algn="ctr">
              <a:lnSpc>
                <a:spcPct val="100000"/>
              </a:lnSpc>
            </a:pPr>
            <a:r>
              <a:rPr dirty="0">
                <a:solidFill>
                  <a:srgbClr val="FF0000"/>
                </a:solidFill>
              </a:rPr>
              <a:t>в</a:t>
            </a:r>
            <a:r>
              <a:rPr spc="-3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Российской</a:t>
            </a:r>
            <a:r>
              <a:rPr spc="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Федерации»</a:t>
            </a:r>
            <a:r>
              <a:rPr spc="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(с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изм.</a:t>
            </a:r>
            <a:r>
              <a:rPr spc="-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и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доп.,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вступ.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в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силу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с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01.09.2021)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0222" y="1798066"/>
            <a:ext cx="11246485" cy="4255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300"/>
              </a:lnSpc>
              <a:spcBef>
                <a:spcPts val="105"/>
              </a:spcBef>
            </a:pPr>
            <a:r>
              <a:rPr sz="1850" dirty="0">
                <a:latin typeface="Times New Roman"/>
                <a:cs typeface="Times New Roman"/>
              </a:rPr>
              <a:t>7.</a:t>
            </a:r>
            <a:r>
              <a:rPr sz="1850" spc="-70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Организации,</a:t>
            </a:r>
            <a:r>
              <a:rPr sz="2150" spc="-70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осуществляющие</a:t>
            </a:r>
            <a:r>
              <a:rPr sz="2150" spc="-55" dirty="0">
                <a:latin typeface="Times New Roman"/>
                <a:cs typeface="Times New Roman"/>
              </a:rPr>
              <a:t> </a:t>
            </a:r>
            <a:r>
              <a:rPr sz="2150" spc="-20" dirty="0">
                <a:latin typeface="Times New Roman"/>
                <a:cs typeface="Times New Roman"/>
              </a:rPr>
              <a:t>образовательную</a:t>
            </a:r>
            <a:r>
              <a:rPr sz="2150" spc="-4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деятельность</a:t>
            </a:r>
            <a:r>
              <a:rPr sz="2150" spc="-3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по</a:t>
            </a:r>
            <a:r>
              <a:rPr sz="2150" spc="-4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имеющим</a:t>
            </a:r>
            <a:r>
              <a:rPr sz="2150" spc="-45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государственную </a:t>
            </a:r>
            <a:r>
              <a:rPr sz="2150" dirty="0">
                <a:latin typeface="Times New Roman"/>
                <a:cs typeface="Times New Roman"/>
              </a:rPr>
              <a:t>аккредитацию</a:t>
            </a:r>
            <a:r>
              <a:rPr sz="2150" spc="-2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основным</a:t>
            </a:r>
            <a:r>
              <a:rPr sz="2150" spc="-20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общеобразовательным</a:t>
            </a:r>
            <a:r>
              <a:rPr sz="2150" dirty="0">
                <a:latin typeface="Times New Roman"/>
                <a:cs typeface="Times New Roman"/>
              </a:rPr>
              <a:t> программам</a:t>
            </a:r>
            <a:r>
              <a:rPr sz="2150" spc="-1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(за</a:t>
            </a:r>
            <a:r>
              <a:rPr sz="2150" spc="-4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исключением</a:t>
            </a:r>
            <a:r>
              <a:rPr sz="2150" spc="-5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образовательных </a:t>
            </a:r>
            <a:r>
              <a:rPr sz="2150" dirty="0">
                <a:latin typeface="Times New Roman"/>
                <a:cs typeface="Times New Roman"/>
              </a:rPr>
              <a:t>программ</a:t>
            </a:r>
            <a:r>
              <a:rPr sz="2150" spc="285" dirty="0">
                <a:latin typeface="Times New Roman"/>
                <a:cs typeface="Times New Roman"/>
              </a:rPr>
              <a:t>  </a:t>
            </a:r>
            <a:r>
              <a:rPr sz="2150" dirty="0">
                <a:latin typeface="Times New Roman"/>
                <a:cs typeface="Times New Roman"/>
              </a:rPr>
              <a:t>дошкольного</a:t>
            </a:r>
            <a:r>
              <a:rPr sz="2150" spc="290" dirty="0">
                <a:latin typeface="Times New Roman"/>
                <a:cs typeface="Times New Roman"/>
              </a:rPr>
              <a:t>  </a:t>
            </a:r>
            <a:r>
              <a:rPr sz="2150" dirty="0">
                <a:latin typeface="Times New Roman"/>
                <a:cs typeface="Times New Roman"/>
              </a:rPr>
              <a:t>образования)</a:t>
            </a:r>
            <a:r>
              <a:rPr sz="2150" spc="275" dirty="0">
                <a:latin typeface="Times New Roman"/>
                <a:cs typeface="Times New Roman"/>
              </a:rPr>
              <a:t>  </a:t>
            </a:r>
            <a:r>
              <a:rPr sz="2150" dirty="0">
                <a:latin typeface="Times New Roman"/>
                <a:cs typeface="Times New Roman"/>
              </a:rPr>
              <a:t>…</a:t>
            </a:r>
            <a:r>
              <a:rPr sz="2150" spc="285" dirty="0">
                <a:latin typeface="Times New Roman"/>
                <a:cs typeface="Times New Roman"/>
              </a:rPr>
              <a:t>  </a:t>
            </a:r>
            <a:r>
              <a:rPr sz="2150" dirty="0">
                <a:solidFill>
                  <a:srgbClr val="C00000"/>
                </a:solidFill>
                <a:latin typeface="Times New Roman"/>
                <a:cs typeface="Times New Roman"/>
              </a:rPr>
              <a:t>разрабатывают</a:t>
            </a:r>
            <a:r>
              <a:rPr sz="2150" spc="27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150" dirty="0">
                <a:solidFill>
                  <a:srgbClr val="C00000"/>
                </a:solidFill>
                <a:latin typeface="Times New Roman"/>
                <a:cs typeface="Times New Roman"/>
              </a:rPr>
              <a:t>образовательные</a:t>
            </a:r>
            <a:r>
              <a:rPr sz="2150" spc="28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150" dirty="0">
                <a:solidFill>
                  <a:srgbClr val="C00000"/>
                </a:solidFill>
                <a:latin typeface="Times New Roman"/>
                <a:cs typeface="Times New Roman"/>
              </a:rPr>
              <a:t>программы</a:t>
            </a:r>
            <a:r>
              <a:rPr sz="2150" spc="28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150" spc="-50" dirty="0">
                <a:solidFill>
                  <a:srgbClr val="C00000"/>
                </a:solidFill>
                <a:latin typeface="Times New Roman"/>
                <a:cs typeface="Times New Roman"/>
              </a:rPr>
              <a:t>в </a:t>
            </a:r>
            <a:r>
              <a:rPr sz="2150" spc="-10" dirty="0">
                <a:solidFill>
                  <a:srgbClr val="C00000"/>
                </a:solidFill>
                <a:latin typeface="Times New Roman"/>
                <a:cs typeface="Times New Roman"/>
              </a:rPr>
              <a:t>соответствии</a:t>
            </a:r>
            <a:r>
              <a:rPr sz="2150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sz="215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C00000"/>
                </a:solidFill>
                <a:latin typeface="Times New Roman"/>
                <a:cs typeface="Times New Roman"/>
              </a:rPr>
              <a:t>федеральными</a:t>
            </a:r>
            <a:r>
              <a:rPr sz="215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50" spc="-25" dirty="0">
                <a:solidFill>
                  <a:srgbClr val="C00000"/>
                </a:solidFill>
                <a:latin typeface="Times New Roman"/>
                <a:cs typeface="Times New Roman"/>
              </a:rPr>
              <a:t>государственными</a:t>
            </a:r>
            <a:r>
              <a:rPr sz="215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50" spc="-20" dirty="0">
                <a:solidFill>
                  <a:srgbClr val="C00000"/>
                </a:solidFill>
                <a:latin typeface="Times New Roman"/>
                <a:cs typeface="Times New Roman"/>
              </a:rPr>
              <a:t>образовательными</a:t>
            </a:r>
            <a:r>
              <a:rPr sz="2150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C00000"/>
                </a:solidFill>
                <a:latin typeface="Times New Roman"/>
                <a:cs typeface="Times New Roman"/>
              </a:rPr>
              <a:t>стандартами</a:t>
            </a:r>
            <a:r>
              <a:rPr sz="2150" spc="-10" dirty="0">
                <a:latin typeface="Times New Roman"/>
                <a:cs typeface="Times New Roman"/>
              </a:rPr>
              <a:t>.</a:t>
            </a:r>
            <a:endParaRPr sz="2150">
              <a:latin typeface="Times New Roman"/>
              <a:cs typeface="Times New Roman"/>
            </a:endParaRPr>
          </a:p>
          <a:p>
            <a:pPr marL="12700" algn="just">
              <a:lnSpc>
                <a:spcPts val="2550"/>
              </a:lnSpc>
            </a:pPr>
            <a:r>
              <a:rPr sz="2150" dirty="0">
                <a:latin typeface="Times New Roman"/>
                <a:cs typeface="Times New Roman"/>
              </a:rPr>
              <a:t>(часть</a:t>
            </a:r>
            <a:r>
              <a:rPr sz="2150" spc="-3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7</a:t>
            </a:r>
            <a:r>
              <a:rPr sz="2150" spc="-5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в</a:t>
            </a:r>
            <a:r>
              <a:rPr sz="2150" spc="-5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ред.</a:t>
            </a:r>
            <a:r>
              <a:rPr sz="2150" spc="-40" dirty="0">
                <a:latin typeface="Times New Roman"/>
                <a:cs typeface="Times New Roman"/>
              </a:rPr>
              <a:t> </a:t>
            </a:r>
            <a:r>
              <a:rPr sz="2150" spc="-20" dirty="0">
                <a:latin typeface="Times New Roman"/>
                <a:cs typeface="Times New Roman"/>
              </a:rPr>
              <a:t>Федерального</a:t>
            </a:r>
            <a:r>
              <a:rPr sz="2150" spc="-60" dirty="0">
                <a:latin typeface="Times New Roman"/>
                <a:cs typeface="Times New Roman"/>
              </a:rPr>
              <a:t> </a:t>
            </a:r>
            <a:r>
              <a:rPr sz="2150" spc="-20" dirty="0">
                <a:latin typeface="Times New Roman"/>
                <a:cs typeface="Times New Roman"/>
              </a:rPr>
              <a:t>закона</a:t>
            </a:r>
            <a:r>
              <a:rPr sz="2150" spc="-7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от</a:t>
            </a:r>
            <a:r>
              <a:rPr sz="2150" spc="-70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26.05.2021</a:t>
            </a:r>
            <a:r>
              <a:rPr sz="2150" spc="-110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№144-</a:t>
            </a:r>
            <a:r>
              <a:rPr sz="2150" spc="-25" dirty="0">
                <a:latin typeface="Times New Roman"/>
                <a:cs typeface="Times New Roman"/>
              </a:rPr>
              <a:t>ФЗ)</a:t>
            </a:r>
            <a:endParaRPr sz="2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300"/>
              </a:lnSpc>
              <a:spcBef>
                <a:spcPts val="10"/>
              </a:spcBef>
            </a:pPr>
            <a:r>
              <a:rPr sz="2150" dirty="0">
                <a:latin typeface="Times New Roman"/>
                <a:cs typeface="Times New Roman"/>
              </a:rPr>
              <a:t>7.2.</a:t>
            </a:r>
            <a:r>
              <a:rPr sz="2150" spc="3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При</a:t>
            </a:r>
            <a:r>
              <a:rPr sz="2150" spc="3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разработке</a:t>
            </a:r>
            <a:r>
              <a:rPr sz="2150" spc="3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основной</a:t>
            </a:r>
            <a:r>
              <a:rPr sz="2150" spc="40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общеобразовательной</a:t>
            </a:r>
            <a:r>
              <a:rPr sz="2150" spc="6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программы</a:t>
            </a:r>
            <a:r>
              <a:rPr sz="2150" spc="2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организация,</a:t>
            </a:r>
            <a:r>
              <a:rPr sz="2150" spc="25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осуществляющая </a:t>
            </a:r>
            <a:r>
              <a:rPr sz="2150" dirty="0">
                <a:latin typeface="Times New Roman"/>
                <a:cs typeface="Times New Roman"/>
              </a:rPr>
              <a:t>образовательную</a:t>
            </a:r>
            <a:r>
              <a:rPr sz="2150" spc="635" dirty="0">
                <a:latin typeface="Times New Roman"/>
                <a:cs typeface="Times New Roman"/>
              </a:rPr>
              <a:t>  </a:t>
            </a:r>
            <a:r>
              <a:rPr sz="2150" dirty="0">
                <a:latin typeface="Times New Roman"/>
                <a:cs typeface="Times New Roman"/>
              </a:rPr>
              <a:t>деятельность,</a:t>
            </a:r>
            <a:r>
              <a:rPr sz="2150" spc="635" dirty="0">
                <a:latin typeface="Times New Roman"/>
                <a:cs typeface="Times New Roman"/>
              </a:rPr>
              <a:t>  </a:t>
            </a:r>
            <a:r>
              <a:rPr sz="2150" b="1" dirty="0">
                <a:solidFill>
                  <a:srgbClr val="C00000"/>
                </a:solidFill>
                <a:latin typeface="Times New Roman"/>
                <a:cs typeface="Times New Roman"/>
              </a:rPr>
              <a:t>вправе</a:t>
            </a:r>
            <a:r>
              <a:rPr sz="2150" b="1" spc="62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2150" dirty="0">
                <a:latin typeface="Times New Roman"/>
                <a:cs typeface="Times New Roman"/>
              </a:rPr>
              <a:t>предусмотреть</a:t>
            </a:r>
            <a:r>
              <a:rPr sz="2150" spc="640" dirty="0">
                <a:latin typeface="Times New Roman"/>
                <a:cs typeface="Times New Roman"/>
              </a:rPr>
              <a:t>  </a:t>
            </a:r>
            <a:r>
              <a:rPr sz="2150" dirty="0">
                <a:latin typeface="Times New Roman"/>
                <a:cs typeface="Times New Roman"/>
              </a:rPr>
              <a:t>применение</a:t>
            </a:r>
            <a:r>
              <a:rPr sz="2150" spc="635" dirty="0">
                <a:latin typeface="Times New Roman"/>
                <a:cs typeface="Times New Roman"/>
              </a:rPr>
              <a:t>  </a:t>
            </a:r>
            <a:r>
              <a:rPr sz="2150" dirty="0">
                <a:latin typeface="Times New Roman"/>
                <a:cs typeface="Times New Roman"/>
              </a:rPr>
              <a:t>при</a:t>
            </a:r>
            <a:r>
              <a:rPr sz="2150" spc="625" dirty="0">
                <a:latin typeface="Times New Roman"/>
                <a:cs typeface="Times New Roman"/>
              </a:rPr>
              <a:t>  </a:t>
            </a:r>
            <a:r>
              <a:rPr sz="2150" spc="-10" dirty="0">
                <a:latin typeface="Times New Roman"/>
                <a:cs typeface="Times New Roman"/>
              </a:rPr>
              <a:t>реализации соответствующей</a:t>
            </a:r>
            <a:r>
              <a:rPr sz="2150" spc="-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образовательной</a:t>
            </a:r>
            <a:r>
              <a:rPr sz="2150" spc="1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программы</a:t>
            </a:r>
            <a:r>
              <a:rPr sz="2150" spc="10" dirty="0"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006FC0"/>
                </a:solidFill>
                <a:latin typeface="Times New Roman"/>
                <a:cs typeface="Times New Roman"/>
              </a:rPr>
              <a:t>примерного</a:t>
            </a:r>
            <a:r>
              <a:rPr sz="215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006FC0"/>
                </a:solidFill>
                <a:latin typeface="Times New Roman"/>
                <a:cs typeface="Times New Roman"/>
              </a:rPr>
              <a:t>учебного</a:t>
            </a:r>
            <a:r>
              <a:rPr sz="215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006FC0"/>
                </a:solidFill>
                <a:latin typeface="Times New Roman"/>
                <a:cs typeface="Times New Roman"/>
              </a:rPr>
              <a:t>плана</a:t>
            </a:r>
            <a:r>
              <a:rPr sz="215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006FC0"/>
                </a:solidFill>
                <a:latin typeface="Times New Roman"/>
                <a:cs typeface="Times New Roman"/>
              </a:rPr>
              <a:t>и</a:t>
            </a:r>
            <a:r>
              <a:rPr sz="215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006FC0"/>
                </a:solidFill>
                <a:latin typeface="Times New Roman"/>
                <a:cs typeface="Times New Roman"/>
              </a:rPr>
              <a:t>(или)</a:t>
            </a:r>
            <a:r>
              <a:rPr sz="215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006FC0"/>
                </a:solidFill>
                <a:latin typeface="Times New Roman"/>
                <a:cs typeface="Times New Roman"/>
              </a:rPr>
              <a:t>примерного </a:t>
            </a:r>
            <a:r>
              <a:rPr sz="2150" dirty="0">
                <a:solidFill>
                  <a:srgbClr val="006FC0"/>
                </a:solidFill>
                <a:latin typeface="Times New Roman"/>
                <a:cs typeface="Times New Roman"/>
              </a:rPr>
              <a:t>календарного</a:t>
            </a:r>
            <a:r>
              <a:rPr sz="2150" spc="3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006FC0"/>
                </a:solidFill>
                <a:latin typeface="Times New Roman"/>
                <a:cs typeface="Times New Roman"/>
              </a:rPr>
              <a:t>учебного</a:t>
            </a:r>
            <a:r>
              <a:rPr sz="2150" spc="3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006FC0"/>
                </a:solidFill>
                <a:latin typeface="Times New Roman"/>
                <a:cs typeface="Times New Roman"/>
              </a:rPr>
              <a:t>графика,</a:t>
            </a:r>
            <a:r>
              <a:rPr sz="2150" spc="3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006FC0"/>
                </a:solidFill>
                <a:latin typeface="Times New Roman"/>
                <a:cs typeface="Times New Roman"/>
              </a:rPr>
              <a:t>и</a:t>
            </a:r>
            <a:r>
              <a:rPr sz="2150" spc="3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006FC0"/>
                </a:solidFill>
                <a:latin typeface="Times New Roman"/>
                <a:cs typeface="Times New Roman"/>
              </a:rPr>
              <a:t>(или)</a:t>
            </a:r>
            <a:r>
              <a:rPr sz="2150" spc="3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006FC0"/>
                </a:solidFill>
                <a:latin typeface="Times New Roman"/>
                <a:cs typeface="Times New Roman"/>
              </a:rPr>
              <a:t>примерных</a:t>
            </a:r>
            <a:r>
              <a:rPr sz="2150" spc="3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006FC0"/>
                </a:solidFill>
                <a:latin typeface="Times New Roman"/>
                <a:cs typeface="Times New Roman"/>
              </a:rPr>
              <a:t>рабочих</a:t>
            </a:r>
            <a:r>
              <a:rPr sz="2150" spc="3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006FC0"/>
                </a:solidFill>
                <a:latin typeface="Times New Roman"/>
                <a:cs typeface="Times New Roman"/>
              </a:rPr>
              <a:t>программ</a:t>
            </a:r>
            <a:r>
              <a:rPr sz="2150" spc="3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006FC0"/>
                </a:solidFill>
                <a:latin typeface="Times New Roman"/>
                <a:cs typeface="Times New Roman"/>
              </a:rPr>
              <a:t>учебных</a:t>
            </a:r>
            <a:r>
              <a:rPr sz="2150" spc="3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006FC0"/>
                </a:solidFill>
                <a:latin typeface="Times New Roman"/>
                <a:cs typeface="Times New Roman"/>
              </a:rPr>
              <a:t>предметов, </a:t>
            </a:r>
            <a:r>
              <a:rPr sz="2150" dirty="0">
                <a:solidFill>
                  <a:srgbClr val="006FC0"/>
                </a:solidFill>
                <a:latin typeface="Times New Roman"/>
                <a:cs typeface="Times New Roman"/>
              </a:rPr>
              <a:t>курсов,</a:t>
            </a:r>
            <a:r>
              <a:rPr sz="2150" spc="32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150" dirty="0">
                <a:solidFill>
                  <a:srgbClr val="006FC0"/>
                </a:solidFill>
                <a:latin typeface="Times New Roman"/>
                <a:cs typeface="Times New Roman"/>
              </a:rPr>
              <a:t>дисциплин</a:t>
            </a:r>
            <a:r>
              <a:rPr sz="2150" spc="32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150" dirty="0">
                <a:solidFill>
                  <a:srgbClr val="006FC0"/>
                </a:solidFill>
                <a:latin typeface="Times New Roman"/>
                <a:cs typeface="Times New Roman"/>
              </a:rPr>
              <a:t>(модулей),</a:t>
            </a:r>
            <a:r>
              <a:rPr sz="2150" spc="33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150" dirty="0">
                <a:solidFill>
                  <a:srgbClr val="006FC0"/>
                </a:solidFill>
                <a:latin typeface="Times New Roman"/>
                <a:cs typeface="Times New Roman"/>
              </a:rPr>
              <a:t>включенных</a:t>
            </a:r>
            <a:r>
              <a:rPr sz="2150" spc="32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150" dirty="0">
                <a:solidFill>
                  <a:srgbClr val="006FC0"/>
                </a:solidFill>
                <a:latin typeface="Times New Roman"/>
                <a:cs typeface="Times New Roman"/>
              </a:rPr>
              <a:t>в</a:t>
            </a:r>
            <a:r>
              <a:rPr sz="2150" spc="33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150" dirty="0">
                <a:solidFill>
                  <a:srgbClr val="006FC0"/>
                </a:solidFill>
                <a:latin typeface="Times New Roman"/>
                <a:cs typeface="Times New Roman"/>
              </a:rPr>
              <a:t>соответствующую</a:t>
            </a:r>
            <a:r>
              <a:rPr sz="2150" spc="32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150" dirty="0">
                <a:solidFill>
                  <a:srgbClr val="006FC0"/>
                </a:solidFill>
                <a:latin typeface="Times New Roman"/>
                <a:cs typeface="Times New Roman"/>
              </a:rPr>
              <a:t>примерную</a:t>
            </a:r>
            <a:r>
              <a:rPr sz="2150" spc="34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150" spc="-10" dirty="0">
                <a:solidFill>
                  <a:srgbClr val="006FC0"/>
                </a:solidFill>
                <a:latin typeface="Times New Roman"/>
                <a:cs typeface="Times New Roman"/>
              </a:rPr>
              <a:t>основную общеобразовательную</a:t>
            </a:r>
            <a:r>
              <a:rPr sz="215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006FC0"/>
                </a:solidFill>
                <a:latin typeface="Times New Roman"/>
                <a:cs typeface="Times New Roman"/>
              </a:rPr>
              <a:t>программу</a:t>
            </a:r>
            <a:r>
              <a:rPr sz="2150" dirty="0">
                <a:latin typeface="Times New Roman"/>
                <a:cs typeface="Times New Roman"/>
              </a:rPr>
              <a:t>.</a:t>
            </a:r>
            <a:r>
              <a:rPr sz="2150" spc="105" dirty="0">
                <a:latin typeface="Times New Roman"/>
                <a:cs typeface="Times New Roman"/>
              </a:rPr>
              <a:t> </a:t>
            </a:r>
            <a:r>
              <a:rPr sz="2150" b="1" dirty="0">
                <a:latin typeface="Times New Roman"/>
                <a:cs typeface="Times New Roman"/>
              </a:rPr>
              <a:t>В</a:t>
            </a:r>
            <a:r>
              <a:rPr sz="2150" b="1" spc="80" dirty="0">
                <a:latin typeface="Times New Roman"/>
                <a:cs typeface="Times New Roman"/>
              </a:rPr>
              <a:t> </a:t>
            </a:r>
            <a:r>
              <a:rPr sz="2150" b="1" dirty="0">
                <a:latin typeface="Times New Roman"/>
                <a:cs typeface="Times New Roman"/>
              </a:rPr>
              <a:t>этом</a:t>
            </a:r>
            <a:r>
              <a:rPr sz="2150" b="1" spc="85" dirty="0">
                <a:latin typeface="Times New Roman"/>
                <a:cs typeface="Times New Roman"/>
              </a:rPr>
              <a:t> </a:t>
            </a:r>
            <a:r>
              <a:rPr sz="2150" b="1" dirty="0">
                <a:latin typeface="Times New Roman"/>
                <a:cs typeface="Times New Roman"/>
              </a:rPr>
              <a:t>случае</a:t>
            </a:r>
            <a:r>
              <a:rPr sz="2150" b="1" spc="80" dirty="0">
                <a:latin typeface="Times New Roman"/>
                <a:cs typeface="Times New Roman"/>
              </a:rPr>
              <a:t> </a:t>
            </a:r>
            <a:r>
              <a:rPr sz="2150" b="1" dirty="0">
                <a:latin typeface="Times New Roman"/>
                <a:cs typeface="Times New Roman"/>
              </a:rPr>
              <a:t>такая</a:t>
            </a:r>
            <a:r>
              <a:rPr sz="2150" b="1" spc="75" dirty="0">
                <a:latin typeface="Times New Roman"/>
                <a:cs typeface="Times New Roman"/>
              </a:rPr>
              <a:t> </a:t>
            </a:r>
            <a:r>
              <a:rPr sz="2150" b="1" spc="-25" dirty="0">
                <a:latin typeface="Times New Roman"/>
                <a:cs typeface="Times New Roman"/>
              </a:rPr>
              <a:t>учебно-</a:t>
            </a:r>
            <a:r>
              <a:rPr sz="2150" b="1" dirty="0">
                <a:latin typeface="Times New Roman"/>
                <a:cs typeface="Times New Roman"/>
              </a:rPr>
              <a:t>методическая</a:t>
            </a:r>
            <a:r>
              <a:rPr sz="2150" b="1" spc="90" dirty="0">
                <a:latin typeface="Times New Roman"/>
                <a:cs typeface="Times New Roman"/>
              </a:rPr>
              <a:t> </a:t>
            </a:r>
            <a:r>
              <a:rPr sz="2150" b="1" spc="-10" dirty="0">
                <a:latin typeface="Times New Roman"/>
                <a:cs typeface="Times New Roman"/>
              </a:rPr>
              <a:t>документация </a:t>
            </a:r>
            <a:r>
              <a:rPr sz="2150" b="1" dirty="0">
                <a:latin typeface="Times New Roman"/>
                <a:cs typeface="Times New Roman"/>
              </a:rPr>
              <a:t>не</a:t>
            </a:r>
            <a:r>
              <a:rPr sz="2150" b="1" spc="-30" dirty="0">
                <a:latin typeface="Times New Roman"/>
                <a:cs typeface="Times New Roman"/>
              </a:rPr>
              <a:t> </a:t>
            </a:r>
            <a:r>
              <a:rPr sz="2150" b="1" spc="-10" dirty="0">
                <a:latin typeface="Times New Roman"/>
                <a:cs typeface="Times New Roman"/>
              </a:rPr>
              <a:t>разрабатывается.</a:t>
            </a:r>
            <a:endParaRPr sz="2150">
              <a:latin typeface="Times New Roman"/>
              <a:cs typeface="Times New Roman"/>
            </a:endParaRPr>
          </a:p>
          <a:p>
            <a:pPr marL="12700" algn="just">
              <a:lnSpc>
                <a:spcPts val="2565"/>
              </a:lnSpc>
            </a:pPr>
            <a:r>
              <a:rPr sz="2150" dirty="0">
                <a:latin typeface="Times New Roman"/>
                <a:cs typeface="Times New Roman"/>
              </a:rPr>
              <a:t>(часть</a:t>
            </a:r>
            <a:r>
              <a:rPr sz="2150" spc="-4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7.2</a:t>
            </a:r>
            <a:r>
              <a:rPr sz="2150" spc="-80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введена</a:t>
            </a:r>
            <a:r>
              <a:rPr sz="2150" spc="-50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Федеральным</a:t>
            </a:r>
            <a:r>
              <a:rPr sz="2150" spc="-60" dirty="0">
                <a:latin typeface="Times New Roman"/>
                <a:cs typeface="Times New Roman"/>
              </a:rPr>
              <a:t> </a:t>
            </a:r>
            <a:r>
              <a:rPr sz="2150" spc="-30" dirty="0">
                <a:latin typeface="Times New Roman"/>
                <a:cs typeface="Times New Roman"/>
              </a:rPr>
              <a:t>законом</a:t>
            </a:r>
            <a:r>
              <a:rPr sz="2150" spc="-10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от</a:t>
            </a:r>
            <a:r>
              <a:rPr sz="2150" spc="-85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02.07.2021</a:t>
            </a:r>
            <a:r>
              <a:rPr sz="2150" spc="-114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№322-</a:t>
            </a:r>
            <a:r>
              <a:rPr sz="2150" spc="-25" dirty="0">
                <a:latin typeface="Times New Roman"/>
                <a:cs typeface="Times New Roman"/>
              </a:rPr>
              <a:t>ФЗ)</a:t>
            </a:r>
            <a:endParaRPr sz="2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8972" y="633729"/>
            <a:ext cx="10789285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Times New Roman"/>
                <a:cs typeface="Times New Roman"/>
              </a:rPr>
              <a:t>Действующие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и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новые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ФГОС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общего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образования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объединяют: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448945" algn="l"/>
                <a:tab pos="1600200" algn="l"/>
                <a:tab pos="2697480" algn="l"/>
                <a:tab pos="2948940" algn="l"/>
                <a:tab pos="3183255" algn="l"/>
                <a:tab pos="4607560" algn="l"/>
                <a:tab pos="4643755" algn="l"/>
                <a:tab pos="5067935" algn="l"/>
                <a:tab pos="6188075" algn="l"/>
                <a:tab pos="6516370" algn="l"/>
                <a:tab pos="8045450" algn="l"/>
                <a:tab pos="9063990" algn="l"/>
              </a:tabLst>
            </a:pPr>
            <a:r>
              <a:rPr sz="2800" dirty="0">
                <a:latin typeface="Times New Roman"/>
                <a:cs typeface="Times New Roman"/>
              </a:rPr>
              <a:t>а)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единая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образовательная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парадигма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–</a:t>
            </a:r>
            <a:r>
              <a:rPr sz="2800" i="1" spc="-35" dirty="0">
                <a:latin typeface="Times New Roman"/>
                <a:cs typeface="Times New Roman"/>
              </a:rPr>
              <a:t> </a:t>
            </a:r>
            <a:r>
              <a:rPr sz="2800" b="1" i="1" spc="-20" dirty="0">
                <a:latin typeface="Times New Roman"/>
                <a:cs typeface="Times New Roman"/>
              </a:rPr>
              <a:t>компетентностный</a:t>
            </a:r>
            <a:r>
              <a:rPr sz="2800" b="1" i="1" spc="-90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подход; </a:t>
            </a:r>
            <a:r>
              <a:rPr sz="2800" spc="-25" dirty="0">
                <a:latin typeface="Times New Roman"/>
                <a:cs typeface="Times New Roman"/>
              </a:rPr>
              <a:t>б)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общий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взгляд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на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характер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обучения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взаимодействия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участников </a:t>
            </a:r>
            <a:r>
              <a:rPr sz="2800" spc="-10" dirty="0">
                <a:latin typeface="Times New Roman"/>
                <a:cs typeface="Times New Roman"/>
              </a:rPr>
              <a:t>образовательного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процесса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i="1" spc="-50" dirty="0">
                <a:latin typeface="Times New Roman"/>
                <a:cs typeface="Times New Roman"/>
              </a:rPr>
              <a:t>–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b="1" i="1" spc="-10" dirty="0">
                <a:latin typeface="Times New Roman"/>
                <a:cs typeface="Times New Roman"/>
              </a:rPr>
              <a:t>сотрудничество,</a:t>
            </a:r>
            <a:r>
              <a:rPr sz="2800" b="1" i="1" dirty="0">
                <a:latin typeface="Times New Roman"/>
                <a:cs typeface="Times New Roman"/>
              </a:rPr>
              <a:t>	</a:t>
            </a:r>
            <a:r>
              <a:rPr sz="2800" b="1" i="1" spc="-20" dirty="0">
                <a:latin typeface="Times New Roman"/>
                <a:cs typeface="Times New Roman"/>
              </a:rPr>
              <a:t>деятельностный </a:t>
            </a:r>
            <a:r>
              <a:rPr sz="2800" b="1" i="1" spc="-10" dirty="0">
                <a:latin typeface="Times New Roman"/>
                <a:cs typeface="Times New Roman"/>
              </a:rPr>
              <a:t>подход;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в)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доминирующий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компонент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организации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образовательного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процесса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345" dirty="0">
                <a:latin typeface="Times New Roman"/>
                <a:cs typeface="Times New Roman"/>
              </a:rPr>
              <a:t>  </a:t>
            </a:r>
            <a:r>
              <a:rPr sz="2800" b="1" i="1" spc="-25" dirty="0">
                <a:latin typeface="Times New Roman"/>
                <a:cs typeface="Times New Roman"/>
              </a:rPr>
              <a:t>практико-</a:t>
            </a:r>
            <a:r>
              <a:rPr sz="2800" b="1" i="1" dirty="0">
                <a:latin typeface="Times New Roman"/>
                <a:cs typeface="Times New Roman"/>
              </a:rPr>
              <a:t>ориентированная,</a:t>
            </a:r>
            <a:r>
              <a:rPr sz="2800" b="1" i="1" spc="335" dirty="0">
                <a:latin typeface="Times New Roman"/>
                <a:cs typeface="Times New Roman"/>
              </a:rPr>
              <a:t>  </a:t>
            </a:r>
            <a:r>
              <a:rPr sz="2800" b="1" i="1" dirty="0">
                <a:latin typeface="Times New Roman"/>
                <a:cs typeface="Times New Roman"/>
              </a:rPr>
              <a:t>исследовательская</a:t>
            </a:r>
            <a:r>
              <a:rPr sz="2800" b="1" i="1" spc="350" dirty="0">
                <a:latin typeface="Times New Roman"/>
                <a:cs typeface="Times New Roman"/>
              </a:rPr>
              <a:t>  </a:t>
            </a:r>
            <a:r>
              <a:rPr sz="2800" b="1" i="1" dirty="0">
                <a:latin typeface="Times New Roman"/>
                <a:cs typeface="Times New Roman"/>
              </a:rPr>
              <a:t>и</a:t>
            </a:r>
            <a:r>
              <a:rPr sz="2800" b="1" i="1" spc="345" dirty="0">
                <a:latin typeface="Times New Roman"/>
                <a:cs typeface="Times New Roman"/>
              </a:rPr>
              <a:t>  </a:t>
            </a:r>
            <a:r>
              <a:rPr sz="2800" b="1" i="1" spc="-10" dirty="0">
                <a:latin typeface="Times New Roman"/>
                <a:cs typeface="Times New Roman"/>
              </a:rPr>
              <a:t>проектная </a:t>
            </a:r>
            <a:r>
              <a:rPr sz="2800" b="1" i="1" dirty="0">
                <a:latin typeface="Times New Roman"/>
                <a:cs typeface="Times New Roman"/>
              </a:rPr>
              <a:t>деятельность,</a:t>
            </a:r>
            <a:r>
              <a:rPr sz="2800" b="1" i="1" spc="260" dirty="0">
                <a:latin typeface="Times New Roman"/>
                <a:cs typeface="Times New Roman"/>
              </a:rPr>
              <a:t>  </a:t>
            </a:r>
            <a:r>
              <a:rPr sz="2800" b="1" i="1" dirty="0">
                <a:latin typeface="Times New Roman"/>
                <a:cs typeface="Times New Roman"/>
              </a:rPr>
              <a:t>основанная</a:t>
            </a:r>
            <a:r>
              <a:rPr sz="2800" b="1" i="1" spc="275" dirty="0">
                <a:latin typeface="Times New Roman"/>
                <a:cs typeface="Times New Roman"/>
              </a:rPr>
              <a:t>  </a:t>
            </a:r>
            <a:r>
              <a:rPr sz="2800" b="1" i="1" dirty="0">
                <a:latin typeface="Times New Roman"/>
                <a:cs typeface="Times New Roman"/>
              </a:rPr>
              <a:t>на</a:t>
            </a:r>
            <a:r>
              <a:rPr sz="2800" b="1" i="1" spc="275" dirty="0">
                <a:latin typeface="Times New Roman"/>
                <a:cs typeface="Times New Roman"/>
              </a:rPr>
              <a:t>  </a:t>
            </a:r>
            <a:r>
              <a:rPr sz="2800" b="1" i="1" dirty="0">
                <a:latin typeface="Times New Roman"/>
                <a:cs typeface="Times New Roman"/>
              </a:rPr>
              <a:t>проявлении</a:t>
            </a:r>
            <a:r>
              <a:rPr sz="2800" b="1" i="1" spc="295" dirty="0">
                <a:latin typeface="Times New Roman"/>
                <a:cs typeface="Times New Roman"/>
              </a:rPr>
              <a:t>  </a:t>
            </a:r>
            <a:r>
              <a:rPr sz="2800" b="1" i="1" spc="-20" dirty="0">
                <a:latin typeface="Times New Roman"/>
                <a:cs typeface="Times New Roman"/>
              </a:rPr>
              <a:t>самостоятельности, </a:t>
            </a:r>
            <a:r>
              <a:rPr sz="2800" b="1" i="1" dirty="0">
                <a:latin typeface="Times New Roman"/>
                <a:cs typeface="Times New Roman"/>
              </a:rPr>
              <a:t>активности,</a:t>
            </a:r>
            <a:r>
              <a:rPr sz="2800" b="1" i="1" spc="-13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творчестве</a:t>
            </a:r>
            <a:r>
              <a:rPr sz="2800" b="1" i="1" spc="-110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учащихся</a:t>
            </a:r>
            <a:r>
              <a:rPr sz="2800" b="1" spc="-10" dirty="0">
                <a:latin typeface="Times New Roman"/>
                <a:cs typeface="Times New Roman"/>
              </a:rPr>
              <a:t>;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8972" y="4475416"/>
            <a:ext cx="77438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5945" algn="l"/>
                <a:tab pos="2199640" algn="l"/>
                <a:tab pos="3876040" algn="l"/>
                <a:tab pos="4353560" algn="l"/>
                <a:tab pos="6653530" algn="l"/>
              </a:tabLst>
            </a:pPr>
            <a:r>
              <a:rPr sz="2800" spc="-25" dirty="0">
                <a:latin typeface="Times New Roman"/>
                <a:cs typeface="Times New Roman"/>
              </a:rPr>
              <a:t>г)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характер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контроля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–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i="1" spc="-10" dirty="0">
                <a:latin typeface="Times New Roman"/>
                <a:cs typeface="Times New Roman"/>
              </a:rPr>
              <a:t>комплексная</a:t>
            </a:r>
            <a:r>
              <a:rPr sz="2800" b="1" i="1" dirty="0">
                <a:latin typeface="Times New Roman"/>
                <a:cs typeface="Times New Roman"/>
              </a:rPr>
              <a:t>	</a:t>
            </a:r>
            <a:r>
              <a:rPr sz="2800" b="1" i="1" spc="-10" dirty="0">
                <a:latin typeface="Times New Roman"/>
                <a:cs typeface="Times New Roman"/>
              </a:rPr>
              <a:t>оценка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86800" y="4475416"/>
            <a:ext cx="27686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spc="-10" dirty="0">
                <a:latin typeface="Times New Roman"/>
                <a:cs typeface="Times New Roman"/>
              </a:rPr>
              <a:t>образовательных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8972" y="4902453"/>
            <a:ext cx="83832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22220" algn="l"/>
                <a:tab pos="3378835" algn="l"/>
                <a:tab pos="4587240" algn="l"/>
                <a:tab pos="6338570" algn="l"/>
              </a:tabLst>
            </a:pPr>
            <a:r>
              <a:rPr sz="2800" b="1" i="1" spc="-10" dirty="0">
                <a:latin typeface="Times New Roman"/>
                <a:cs typeface="Times New Roman"/>
              </a:rPr>
              <a:t>результатов</a:t>
            </a:r>
            <a:r>
              <a:rPr sz="2800" b="1" i="1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по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трем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группам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(личностные,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14840" y="4902453"/>
            <a:ext cx="19431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Times New Roman"/>
                <a:cs typeface="Times New Roman"/>
              </a:rPr>
              <a:t>предметные,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8972" y="5329237"/>
            <a:ext cx="27565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Times New Roman"/>
                <a:cs typeface="Times New Roman"/>
              </a:rPr>
              <a:t>метапредметные).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1F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2320</Words>
  <Application>Microsoft Office PowerPoint</Application>
  <PresentationFormat>Широкоэкранный</PresentationFormat>
  <Paragraphs>343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Times New Roman</vt:lpstr>
      <vt:lpstr>Symbol</vt:lpstr>
      <vt:lpstr>Office Theme</vt:lpstr>
      <vt:lpstr>Обновленный ФГОС НОО: успех каждого ребенка</vt:lpstr>
      <vt:lpstr>Приказ Министерства просвещения Российской Федерации от 31.05.2021 №286 «Об утверждении федерального государственного образовательного стандарта начального общего образования»</vt:lpstr>
      <vt:lpstr>ФГОС НОО-2021</vt:lpstr>
      <vt:lpstr>Нормативное основание</vt:lpstr>
      <vt:lpstr>ФГОС определяет и регулирует</vt:lpstr>
      <vt:lpstr>Презентация PowerPoint</vt:lpstr>
      <vt:lpstr>Презентация PowerPoint</vt:lpstr>
      <vt:lpstr>Федеральный закон от 29.12.2012 №273-ФЗ (ред. от 02.07.2021) «Об образовании в Российской Федерации» (с изм. и доп., вступ. в силу с 01.09.2021)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конкретизации универсальных учебных познавательных действий (УУПД )</vt:lpstr>
      <vt:lpstr>Примеры конкретизации универсальных учебных коммуникативных действий (УУКД)</vt:lpstr>
      <vt:lpstr>Примеры конкретизации универсальных учебных регулятивных действий (УУРД)</vt:lpstr>
      <vt:lpstr>ФГОС 2021: введенные понятия</vt:lpstr>
      <vt:lpstr>Марк Твен</vt:lpstr>
      <vt:lpstr>41.1. Личностные результаты</vt:lpstr>
      <vt:lpstr>Презентация PowerPoint</vt:lpstr>
      <vt:lpstr>Этапы формирования ФПУ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Алевтина Мишина</dc:creator>
  <cp:lastModifiedBy>User</cp:lastModifiedBy>
  <cp:revision>2</cp:revision>
  <dcterms:created xsi:type="dcterms:W3CDTF">2022-03-23T06:58:32Z</dcterms:created>
  <dcterms:modified xsi:type="dcterms:W3CDTF">2022-04-08T04:43:29Z</dcterms:modified>
</cp:coreProperties>
</file>