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99033974919802E-2"/>
          <c:y val="4.4057617797775277E-2"/>
          <c:w val="0.82849464129483819"/>
          <c:h val="0.85653105861767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1 вопрос</c:v>
                </c:pt>
                <c:pt idx="1">
                  <c:v>2 вопрос</c:v>
                </c:pt>
                <c:pt idx="2">
                  <c:v>3 вопрос</c:v>
                </c:pt>
                <c:pt idx="3">
                  <c:v>4 вопрос</c:v>
                </c:pt>
                <c:pt idx="4">
                  <c:v>5 вопрос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6</c:v>
                </c:pt>
                <c:pt idx="2">
                  <c:v>1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1 вопрос</c:v>
                </c:pt>
                <c:pt idx="1">
                  <c:v>2 вопрос</c:v>
                </c:pt>
                <c:pt idx="2">
                  <c:v>3 вопрос</c:v>
                </c:pt>
                <c:pt idx="3">
                  <c:v>4 вопрос</c:v>
                </c:pt>
                <c:pt idx="4">
                  <c:v>5 вопрос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642368"/>
        <c:axId val="73643904"/>
      </c:barChart>
      <c:catAx>
        <c:axId val="73642368"/>
        <c:scaling>
          <c:orientation val="minMax"/>
        </c:scaling>
        <c:delete val="0"/>
        <c:axPos val="b"/>
        <c:majorTickMark val="out"/>
        <c:minorTickMark val="none"/>
        <c:tickLblPos val="nextTo"/>
        <c:crossAx val="73643904"/>
        <c:crosses val="autoZero"/>
        <c:auto val="1"/>
        <c:lblAlgn val="ctr"/>
        <c:lblOffset val="100"/>
        <c:noMultiLvlLbl val="0"/>
      </c:catAx>
      <c:valAx>
        <c:axId val="73643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642368"/>
        <c:crosses val="autoZero"/>
        <c:crossBetween val="between"/>
      </c:valAx>
      <c:spPr>
        <a:gradFill>
          <a:gsLst>
            <a:gs pos="0">
              <a:srgbClr val="92D050"/>
            </a:gs>
            <a:gs pos="50000">
              <a:schemeClr val="tx2">
                <a:lumMod val="40000"/>
                <a:lumOff val="60000"/>
              </a:schemeClr>
            </a:gs>
            <a:gs pos="72900">
              <a:schemeClr val="bg1"/>
            </a:gs>
            <a:gs pos="100000">
              <a:srgbClr val="00B050"/>
            </a:gs>
          </a:gsLst>
          <a:lin ang="5400000" scaled="0"/>
        </a:gradFill>
        <a:ln>
          <a:gradFill>
            <a:gsLst>
              <a:gs pos="0">
                <a:srgbClr val="92D050"/>
              </a:gs>
              <a:gs pos="50000">
                <a:schemeClr val="tx2">
                  <a:lumMod val="40000"/>
                  <a:lumOff val="60000"/>
                </a:schemeClr>
              </a:gs>
              <a:gs pos="72900">
                <a:schemeClr val="bg1"/>
              </a:gs>
              <a:gs pos="100000">
                <a:srgbClr val="00B050"/>
              </a:gs>
            </a:gsLst>
            <a:lin ang="5400000" scaled="0"/>
          </a:gradFill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85B8A-F3AB-46F5-B10C-88FCD7CE7B2C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82554-FAD6-4DA7-BE8E-02322DF86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8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8ABFA0-3DDB-49C0-BC60-3D164228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CE79-4E07-458D-A22B-07D30E182C81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A079DE-9A72-4AC7-9D60-A607C8A4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https://www.o-detstve.ru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E1D8F2-4922-4BDA-B427-A9A62A37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56213-E056-4C2E-9EE7-6BFE6F8E06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37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D113A2-45E0-42D9-850E-3EFD163A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616D-151B-4506-955B-40089F052432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F813BC-2B42-47FC-98F0-84421203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https://www.o-detstve.ru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A1101-7397-49B8-A59F-BCB8B4CF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B1B76-7510-4C37-9D07-DCEF53A39D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443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BF5A6E-C059-430D-A67B-A90B61B56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EAC8-1132-45D3-AFC7-DFF790DB4EBA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F8C9C1-5C55-4ACA-8A28-9E75D23F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https://www.o-detstve.ru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A698C3-48A2-42AF-B882-9F722383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7AFBA-4680-431B-ACE7-9F3BA56AF3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33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A0D208-541C-4FF0-BC72-FE01DFC0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1072-31A0-4317-9A31-34578231643B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C2D64A-E1EE-4549-8016-916497FB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https://www.o-detstve.ru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723C70-9006-403B-9049-3C4E35A3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833B6-76DD-4A1D-807A-E2B9B900C8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39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D06371-754F-4647-9DFF-0EF887BD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3E1-449B-4969-8829-8547B51692CC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13646F-50F8-4071-BD30-3CD82F48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https://www.o-detstve.ru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7CA791-BC3D-40A6-838C-5F9B1293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A0A9B-955D-4C69-801A-E9FDEBF8E1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3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EF3077B6-46CD-44CA-AA96-F9F3A873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1520-7701-477E-8F85-18A71F3DAF97}" type="datetime1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C94D6A9-9C3E-4AFB-8F5F-BD2DE3F0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https://www.o-detstve.ru</a:t>
            </a: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EDFB93B2-0842-4AD8-87D0-1989C2B8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D8E55-34AC-41EB-99A5-6D890493CD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662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E23A62BE-B663-4EBC-9D5F-62180597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EA2D-ED6C-431A-AE15-5754743E6EFB}" type="datetime1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8389C2A8-F068-42A1-94FB-5392EDAEF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https://www.o-detstve.ru</a:t>
            </a: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D4C03EAA-3798-49C9-856E-68992753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D97BB-B50D-435E-9302-E944FDCEB1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1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DC62274C-5C35-488E-9603-03B73DA4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F899-C727-4AB2-99D4-0D371DA8C5C2}" type="datetime1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B256B298-829E-421A-B0F9-82AB8D4D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https://www.o-detstve.ru</a:t>
            </a: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FF64D19-AE7F-41B6-B172-D0FEECFF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1A2C9-FB60-415C-9ACC-0BDEAF789E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45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B0AC584B-DE19-4C22-8424-96117EC2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D846E-37F7-4F82-969F-99C5C729E481}" type="datetime1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80304087-BA8C-401B-8084-ACB4276C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https://www.o-detstve.ru</a:t>
            </a: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672754BE-83D2-4162-8C1E-6C120C89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3574-8A0A-4FF9-AE52-9D22D46D99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15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F5BF5F8-0E1E-409C-B608-9900EA94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064C-A802-48E6-9667-485A9CA1286C}" type="datetime1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C4D0D459-EAFF-42E7-9CA8-99354CA8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https://www.o-detstve.ru</a:t>
            </a: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5C9D3925-45AF-4815-B6A5-50E682C3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2BDAF-8E47-468C-B8B4-BC23438500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57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F177809-CA38-4B67-B9F1-72DE4320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D529-D28C-4255-9477-3ABEA33CDA6C}" type="datetime1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0CB5794-0876-4C49-B107-C49E18AA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https://www.o-detstve.ru</a:t>
            </a: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6B4405A-44E1-48E6-BEEC-EECDFC9A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9375D-8485-4802-B8F3-4D03206BC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17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ED7CB32-3A7A-43E6-89D2-4A5BC879E3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6F60906C-A805-4BD8-B6E3-B0671C73AB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B21851-916F-4D32-916B-F224571E2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437501-99D4-41C3-ACEC-98F64D88E3CF}" type="datetime1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84D7C6-97CC-4915-8154-1FA323D1A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https://www.o-detstve.ru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4C9B2C-6C07-4254-A61C-8AFD38EEA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70AA93-DA24-46E9-9102-32D2F211E5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png"/><Relationship Id="rId7" Type="http://schemas.openxmlformats.org/officeDocument/2006/relationships/image" Target="../media/image4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xmlns="" id="{63599032-D45E-4260-98B4-6D95AD498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AE07CD-2843-4E94-980B-3A3A62E8D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 descr="Картинка 13 из 721">
            <a:extLst>
              <a:ext uri="{FF2B5EF4-FFF2-40B4-BE49-F238E27FC236}">
                <a16:creationId xmlns:a16="http://schemas.microsoft.com/office/drawing/2014/main" xmlns="" id="{7431E4DC-449C-4909-9942-B97A81D5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486EDB-8987-414E-9FE2-7D8C4645144C}"/>
              </a:ext>
            </a:extLst>
          </p:cNvPr>
          <p:cNvSpPr txBox="1"/>
          <p:nvPr/>
        </p:nvSpPr>
        <p:spPr>
          <a:xfrm>
            <a:off x="1285875" y="2000250"/>
            <a:ext cx="63579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A7BA099-CBF8-4CAF-8E51-E0E4B86D3866}"/>
              </a:ext>
            </a:extLst>
          </p:cNvPr>
          <p:cNvSpPr/>
          <p:nvPr/>
        </p:nvSpPr>
        <p:spPr>
          <a:xfrm>
            <a:off x="0" y="1772816"/>
            <a:ext cx="7429552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cap="all" dirty="0">
                <a:latin typeface="Times New Roman"/>
                <a:ea typeface="Times New Roman"/>
                <a:cs typeface="Times New Roman"/>
              </a:rPr>
              <a:t>«Создание мультфильма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cap="all" dirty="0">
                <a:latin typeface="Times New Roman"/>
                <a:ea typeface="Times New Roman"/>
                <a:cs typeface="Times New Roman"/>
              </a:rPr>
              <a:t> в программе </a:t>
            </a:r>
            <a:r>
              <a:rPr lang="ru-RU" sz="2000" b="1" i="1" cap="all" dirty="0" err="1">
                <a:latin typeface="Times New Roman"/>
                <a:ea typeface="Times New Roman"/>
                <a:cs typeface="Times New Roman"/>
              </a:rPr>
              <a:t>Microsoft</a:t>
            </a:r>
            <a:r>
              <a:rPr lang="ru-RU" sz="2000" b="1" i="1" cap="all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cap="all" dirty="0" err="1">
                <a:latin typeface="Times New Roman"/>
                <a:ea typeface="Times New Roman"/>
                <a:cs typeface="Times New Roman"/>
              </a:rPr>
              <a:t>Power</a:t>
            </a:r>
            <a:r>
              <a:rPr lang="ru-RU" sz="2000" b="1" i="1" cap="all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cap="all" dirty="0" err="1">
                <a:latin typeface="Times New Roman"/>
                <a:ea typeface="Times New Roman"/>
                <a:cs typeface="Times New Roman"/>
              </a:rPr>
              <a:t>Point</a:t>
            </a:r>
            <a:r>
              <a:rPr lang="ru-RU" sz="2000" b="1" i="1" cap="all" dirty="0">
                <a:latin typeface="Times New Roman"/>
                <a:ea typeface="Times New Roman"/>
                <a:cs typeface="Times New Roman"/>
              </a:rPr>
              <a:t>»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cap="all" dirty="0">
                <a:latin typeface="Times New Roman"/>
                <a:ea typeface="Times New Roman"/>
                <a:cs typeface="Times New Roman"/>
              </a:rPr>
              <a:t>(творческий проект)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055" name="TextBox 7">
            <a:extLst>
              <a:ext uri="{FF2B5EF4-FFF2-40B4-BE49-F238E27FC236}">
                <a16:creationId xmlns:a16="http://schemas.microsoft.com/office/drawing/2014/main" xmlns="" id="{001D33F8-CA6E-4A53-B94C-28600EAF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071563"/>
            <a:ext cx="6643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Arial Black" panose="020B0A04020102020204" pitchFamily="34" charset="0"/>
              </a:rPr>
              <a:t>МБОУ </a:t>
            </a:r>
            <a:r>
              <a:rPr lang="ru-RU" altLang="ru-RU" sz="1600" dirty="0" err="1" smtClean="0">
                <a:latin typeface="Arial Black" panose="020B0A04020102020204" pitchFamily="34" charset="0"/>
              </a:rPr>
              <a:t>Маньково</a:t>
            </a:r>
            <a:r>
              <a:rPr lang="ru-RU" altLang="ru-RU" sz="1600" dirty="0" smtClean="0">
                <a:latin typeface="Arial Black" panose="020B0A04020102020204" pitchFamily="34" charset="0"/>
              </a:rPr>
              <a:t>-Березовская СОШ</a:t>
            </a:r>
            <a:endParaRPr lang="ru-RU" altLang="ru-RU" sz="1600" dirty="0">
              <a:latin typeface="Arial Black" panose="020B0A04020102020204" pitchFamily="34" charset="0"/>
            </a:endParaRPr>
          </a:p>
        </p:txBody>
      </p:sp>
      <p:sp>
        <p:nvSpPr>
          <p:cNvPr id="2056" name="TextBox 8">
            <a:extLst>
              <a:ext uri="{FF2B5EF4-FFF2-40B4-BE49-F238E27FC236}">
                <a16:creationId xmlns:a16="http://schemas.microsoft.com/office/drawing/2014/main" xmlns="" id="{DDDCB893-26C9-4E77-AE89-BF815E038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143375"/>
            <a:ext cx="3143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Arial Black" panose="020B0A04020102020204" pitchFamily="34" charset="0"/>
              </a:rPr>
              <a:t>Автор: Колесников Владислав, </a:t>
            </a:r>
            <a:r>
              <a:rPr lang="ru-RU" altLang="ru-RU" sz="1400" dirty="0" smtClean="0">
                <a:latin typeface="Arial Black" panose="020B0A04020102020204" pitchFamily="34" charset="0"/>
              </a:rPr>
              <a:t>8 </a:t>
            </a:r>
            <a:r>
              <a:rPr lang="ru-RU" altLang="ru-RU" sz="1400" dirty="0" smtClean="0">
                <a:latin typeface="Arial Black" panose="020B0A04020102020204" pitchFamily="34" charset="0"/>
              </a:rPr>
              <a:t>класс. </a:t>
            </a:r>
            <a:endParaRPr lang="ru-RU" altLang="ru-RU" sz="1400" dirty="0">
              <a:latin typeface="Arial Black" panose="020B0A04020102020204" pitchFamily="34" charset="0"/>
            </a:endParaRPr>
          </a:p>
          <a:p>
            <a:pPr eaLnBrk="1" hangingPunct="1"/>
            <a:r>
              <a:rPr lang="ru-RU" altLang="ru-RU" sz="1400" dirty="0" smtClean="0">
                <a:latin typeface="Arial Black" panose="020B0A04020102020204" pitchFamily="34" charset="0"/>
              </a:rPr>
              <a:t>Руководитель</a:t>
            </a:r>
            <a:r>
              <a:rPr lang="ru-RU" altLang="ru-RU" sz="1400" dirty="0">
                <a:latin typeface="Arial Black" panose="020B0A04020102020204" pitchFamily="34" charset="0"/>
              </a:rPr>
              <a:t>: </a:t>
            </a:r>
          </a:p>
          <a:p>
            <a:pPr eaLnBrk="1" hangingPunct="1"/>
            <a:r>
              <a:rPr lang="ru-RU" altLang="ru-RU" sz="1400" dirty="0" smtClean="0">
                <a:latin typeface="Arial Black" panose="020B0A04020102020204" pitchFamily="34" charset="0"/>
              </a:rPr>
              <a:t>Колесникова Татьяна Николаевна</a:t>
            </a:r>
            <a:endParaRPr lang="ru-RU" altLang="ru-RU" sz="1400" dirty="0">
              <a:latin typeface="Arial Black" panose="020B0A04020102020204" pitchFamily="34" charset="0"/>
            </a:endParaRPr>
          </a:p>
        </p:txBody>
      </p:sp>
      <p:sp>
        <p:nvSpPr>
          <p:cNvPr id="2057" name="TextBox 9">
            <a:extLst>
              <a:ext uri="{FF2B5EF4-FFF2-40B4-BE49-F238E27FC236}">
                <a16:creationId xmlns:a16="http://schemas.microsoft.com/office/drawing/2014/main" xmlns="" id="{AC2891EE-DC07-4A2A-A972-BCD2A72A8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5417488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Arial Black" panose="020B0A04020102020204" pitchFamily="34" charset="0"/>
              </a:rPr>
              <a:t>2021 </a:t>
            </a:r>
            <a:r>
              <a:rPr lang="ru-RU" altLang="ru-RU" dirty="0">
                <a:latin typeface="Arial Black" panose="020B0A04020102020204" pitchFamily="34" charset="0"/>
              </a:rPr>
              <a:t>год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2290" name="Picture 2" descr="C:\Users\8\Desktop\IMG-20160304-WA0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97" y="3763320"/>
            <a:ext cx="2347933" cy="20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8\Desktop\clipart-computer-typing-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29" y="325747"/>
            <a:ext cx="3349005" cy="33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B1014176-48AE-445C-8EF7-B6B682B43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F5F1E4-CC61-4BD9-AA5A-C017120BD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8" name="Picture 2" descr="Картинка 13 из 721">
            <a:extLst>
              <a:ext uri="{FF2B5EF4-FFF2-40B4-BE49-F238E27FC236}">
                <a16:creationId xmlns:a16="http://schemas.microsoft.com/office/drawing/2014/main" xmlns="" id="{720BE268-085F-4C63-A87B-862BAC1BA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7">
            <a:extLst>
              <a:ext uri="{FF2B5EF4-FFF2-40B4-BE49-F238E27FC236}">
                <a16:creationId xmlns:a16="http://schemas.microsoft.com/office/drawing/2014/main" xmlns="" id="{63447092-66C4-46B8-A578-5965559DA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104" y="1166842"/>
            <a:ext cx="235226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2400" dirty="0" smtClean="0">
                <a:latin typeface="Times New Roman"/>
                <a:ea typeface="Times New Roman"/>
              </a:rPr>
              <a:t>Слово </a:t>
            </a:r>
            <a:r>
              <a:rPr lang="ru-RU" sz="2400" dirty="0">
                <a:latin typeface="Times New Roman"/>
                <a:ea typeface="Times New Roman"/>
              </a:rPr>
              <a:t>«анимация» происходит от латинского «</a:t>
            </a:r>
            <a:r>
              <a:rPr lang="ru-RU" sz="2400" dirty="0" err="1">
                <a:latin typeface="Times New Roman"/>
                <a:ea typeface="Times New Roman"/>
              </a:rPr>
              <a:t>анима</a:t>
            </a:r>
            <a:r>
              <a:rPr lang="ru-RU" sz="2400" dirty="0">
                <a:latin typeface="Times New Roman"/>
                <a:ea typeface="Times New Roman"/>
              </a:rPr>
              <a:t>», то есть «душа». Проще говоря, анимация поможет вдохнуть душу в нарисованных персонажей.</a:t>
            </a:r>
            <a:endParaRPr lang="ru-RU" altLang="ru-RU" sz="2200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8\Desktop\tanets-animatsionnaya-kartinka-04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90432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8\Desktop\ima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9449"/>
            <a:ext cx="3130432" cy="43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узел 10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35BF13A8-42B3-42A4-B043-26A2E1540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DFF051-9CBF-4065-A851-88A40ABAB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2" name="Picture 2" descr="Картинка 13 из 721">
            <a:extLst>
              <a:ext uri="{FF2B5EF4-FFF2-40B4-BE49-F238E27FC236}">
                <a16:creationId xmlns:a16="http://schemas.microsoft.com/office/drawing/2014/main" xmlns="" id="{392EDB49-8E77-4B77-84A8-F17E9A34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7">
            <a:extLst>
              <a:ext uri="{FF2B5EF4-FFF2-40B4-BE49-F238E27FC236}">
                <a16:creationId xmlns:a16="http://schemas.microsoft.com/office/drawing/2014/main" xmlns="" id="{7249F6B4-570E-4689-9371-6A6B62AE7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012315"/>
            <a:ext cx="4143375" cy="47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настоящее время существует различные технологии создания анимации, которые видите на экране: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Графическая анимация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(рисованная)– в фильме действуют рисованные герои.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Кукольная анимация.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Куклы создаются из самого разнообразного материала: ткань, дерево, стекло, камень, пластилин, бумага, нитки, вата, солома и т.д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Перекладная анимация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— фильмы, в которых персонажами являются плоские марионетки. Марионетки двигаются только в плоскости, а не вглубь кадра.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r>
              <a:rPr lang="ru-RU" sz="1400" u="sng" dirty="0">
                <a:solidFill>
                  <a:srgbClr val="000000"/>
                </a:solidFill>
                <a:latin typeface="Times New Roman"/>
                <a:ea typeface="Times New Roman"/>
              </a:rPr>
              <a:t>Игольчатый экран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—перемещением источника света и двигая иглы, получают интересные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картины.</a:t>
            </a:r>
            <a:endParaRPr lang="ru-RU" altLang="ru-RU" sz="1400" dirty="0">
              <a:latin typeface="Arial Black" panose="020B0A04020102020204" pitchFamily="34" charset="0"/>
            </a:endParaRPr>
          </a:p>
        </p:txBody>
      </p:sp>
      <p:pic>
        <p:nvPicPr>
          <p:cNvPr id="7170" name="Picture 2" descr="https://pbs.twimg.com/media/C8KbZn3UMAAkaEF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2154660" cy="14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get-zen_doc/1862846/pub_5dede96d5ba2b500adfd7062_5dee7316aad43600ad6a3423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26879"/>
            <a:ext cx="2344620" cy="15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др из мультфиль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19" y="3889958"/>
            <a:ext cx="1494579" cy="112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img04.rl0.ru/afisha/e1200x630p0x94f1776x890q85iw7cc/s4.afisha.ru/upload/1626895/8Gepei8Dci9eipYiUUMTQ1-utj7Avbk2ikPAAbHqek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s://img06.rl0.ru/afisha/e1200x630p0x24f1280x640q85iw7cc/s1.afisha.ru/mediastorage/c4/a4/a631a1db234d42d287e17bb6a4c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1920043" cy="10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узел 14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xmlns="" id="{9F67AA64-862F-4627-8452-E2BB0E245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15EBA6-1E5D-4BDF-8EE4-513530FEC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Picture 2" descr="Картинка 13 из 721">
            <a:extLst>
              <a:ext uri="{FF2B5EF4-FFF2-40B4-BE49-F238E27FC236}">
                <a16:creationId xmlns:a16="http://schemas.microsoft.com/office/drawing/2014/main" xmlns="" id="{1A66E933-BBFF-4537-80A6-0093BEE87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6">
            <a:extLst>
              <a:ext uri="{FF2B5EF4-FFF2-40B4-BE49-F238E27FC236}">
                <a16:creationId xmlns:a16="http://schemas.microsoft.com/office/drawing/2014/main" xmlns="" id="{DDDAF283-AA4F-422C-95E0-F56AAED62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3" y="1071563"/>
            <a:ext cx="3600400" cy="490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 «Эклер».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фильмы «Вечера на хуторе близ Диканьки», «Сказка о рыбаке и рыбке»,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«Сказка о мёртвой царевне и семи </a:t>
            </a:r>
            <a:r>
              <a:rPr lang="ru-RU" sz="16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богатырях»,</a:t>
            </a:r>
            <a:r>
              <a:rPr lang="ru-RU" sz="16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«Каштанка». </a:t>
            </a:r>
            <a:endParaRPr lang="ru-RU" sz="1600" u="sng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Теневая анимация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идущая от традиций китайского театра теней.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Живопись по стеклу.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Каждый кадр уникален: будучи заснятым на кинопленку, он тут же стирается и на его месте возникает другой. 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Силуэтная и коллажная анимация.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силуэтной  и  коллажной анимации используется принцип вырезания фигурок из картона или из книжек, наклейки, иллюстрации. 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4" name="Picture 2" descr="http://danlik.ru/wp-content/uploads/2014/09/Skazka-O-mjortvojj-carevne-i-semi-bogatyryakh.-Aleksandr-Sergeevich-Pushk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691656" cy="20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99" y="2967398"/>
            <a:ext cx="2219325" cy="14077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775028" y="3036907"/>
            <a:ext cx="1515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Приключения</a:t>
            </a:r>
          </a:p>
          <a:p>
            <a:r>
              <a:rPr lang="ru-RU" sz="1400" i="1" dirty="0" smtClean="0"/>
              <a:t> </a:t>
            </a:r>
            <a:r>
              <a:rPr lang="ru-RU" sz="1400" i="1" dirty="0"/>
              <a:t>принца Ахмеда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24" y="3722135"/>
            <a:ext cx="1964130" cy="142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082201" y="3861048"/>
            <a:ext cx="1663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«Старик и море»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9063" y="2521905"/>
            <a:ext cx="50013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«Сказка о мёртвой царевне и семи богатырях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81778" y="5608189"/>
            <a:ext cx="1785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Дюймовочка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197" name="Picture 5" descr="https://ic.pics.livejournal.com/altereos/9308464/546461/546461_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62" y="4685047"/>
            <a:ext cx="1723299" cy="12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лок-схема: узел 15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1A41B4F1-4E16-416C-B26A-5B1CA3917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DA35A6-4F9E-4BBE-AE5F-E11DF5EAC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0" name="Picture 2" descr="Картинка 13 из 721">
            <a:extLst>
              <a:ext uri="{FF2B5EF4-FFF2-40B4-BE49-F238E27FC236}">
                <a16:creationId xmlns:a16="http://schemas.microsoft.com/office/drawing/2014/main" xmlns="" id="{320C90FF-A4B7-42A7-BBA4-104D6DB18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6">
            <a:extLst>
              <a:ext uri="{FF2B5EF4-FFF2-40B4-BE49-F238E27FC236}">
                <a16:creationId xmlns:a16="http://schemas.microsoft.com/office/drawing/2014/main" xmlns="" id="{CBE4167B-8790-4F90-B4CE-9BE957258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000125"/>
            <a:ext cx="38576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u="sng" dirty="0">
                <a:solidFill>
                  <a:srgbClr val="000000"/>
                </a:solidFill>
                <a:latin typeface="Times New Roman"/>
                <a:ea typeface="Times New Roman"/>
              </a:rPr>
              <a:t>Компьютерная анимация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наиболее распространенная на сегодняшний день.  В электронной анимации на компьютере мультфильм создается весь целиком. Но дело это весьма трудоёмкое и дорогое, например, первый полнометражный (т.е. длительностью более часа) компьютерный мультфильм "История игрушек" (США, вышел в 1995 году) создавался долгих четыре с половиной года.</a:t>
            </a:r>
            <a:endParaRPr lang="ru-RU" altLang="ru-RU" sz="2000" dirty="0"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640">
            <a:off x="4582164" y="2786062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34" y="4267016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Блок-схема: узел 12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9222" name="Picture 6" descr="C:\Users\8\Desktop\203458912_fae7d1c6747b72b5e012d3fb52518de3_80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103">
            <a:off x="-85809" y="5252627"/>
            <a:ext cx="1621331" cy="15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C4916756-E0CC-4E54-9201-AB5B390758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5DA327-75CB-4D08-ABE0-E293BB02E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Picture 2" descr="Картинка 13 из 721">
            <a:extLst>
              <a:ext uri="{FF2B5EF4-FFF2-40B4-BE49-F238E27FC236}">
                <a16:creationId xmlns:a16="http://schemas.microsoft.com/office/drawing/2014/main" xmlns="" id="{DCABB06C-7F83-449B-B34A-07C3B3FA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>
            <a:extLst>
              <a:ext uri="{FF2B5EF4-FFF2-40B4-BE49-F238E27FC236}">
                <a16:creationId xmlns:a16="http://schemas.microsoft.com/office/drawing/2014/main" xmlns="" id="{FF78C791-D8CF-490C-9B32-DD9EBFA47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614" y="775593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Компьютерные программы</a:t>
            </a:r>
            <a:endParaRPr lang="ru-RU" altLang="ru-RU" sz="24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8F4596-CA31-4182-A689-AD4EC8F38AA2}"/>
              </a:ext>
            </a:extLst>
          </p:cNvPr>
          <p:cNvSpPr/>
          <p:nvPr/>
        </p:nvSpPr>
        <p:spPr>
          <a:xfrm>
            <a:off x="251520" y="1220778"/>
            <a:ext cx="410445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Arial Black" pitchFamily="34" charset="0"/>
              </a:rPr>
              <a:t> </a:t>
            </a: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Toon Boom Harmony</a:t>
            </a:r>
            <a:endParaRPr lang="ru-RU" sz="12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Достоинства: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Экспортирование 2D в игровой движок.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Toon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Boom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Harmony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показывает отличную совместимость с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Unity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 Удобная командная работа с несколькими проектами одновременно посредством функции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Harmony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Server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Полноценный набор инструментов, имитирующих процесс классической кадровой анимации. 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Поддержка опции «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True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Pencil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» – скан рисунка с кальки. 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Интеграция 2D и 3D объектов.</a:t>
            </a:r>
            <a:endParaRPr lang="ru-RU" sz="12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Недостатки: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Требует мощный ПК</a:t>
            </a:r>
            <a:r>
              <a:rPr lang="en-US" sz="1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Отсутствует русский язык</a:t>
            </a:r>
            <a:r>
              <a:rPr lang="en-US" sz="1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Не поддерживает ОС </a:t>
            </a:r>
            <a:r>
              <a:rPr lang="en-US" sz="1200" dirty="0">
                <a:latin typeface="Times New Roman"/>
                <a:ea typeface="Times New Roman"/>
                <a:cs typeface="Times New Roman"/>
              </a:rPr>
              <a:t>Windows XP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200" dirty="0">
                <a:latin typeface="Times New Roman"/>
                <a:ea typeface="Times New Roman"/>
                <a:cs typeface="Times New Roman"/>
              </a:rPr>
              <a:t>Vista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ea typeface="Times New Roman"/>
              <a:cs typeface="Times New Roman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AA2322A-555C-47C2-98A9-DE193C5B9A21}"/>
              </a:ext>
            </a:extLst>
          </p:cNvPr>
          <p:cNvSpPr/>
          <p:nvPr/>
        </p:nvSpPr>
        <p:spPr>
          <a:xfrm>
            <a:off x="4572000" y="1357313"/>
            <a:ext cx="3888431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Anime Studio Pro</a:t>
            </a:r>
            <a:endParaRPr lang="ru-RU" sz="12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Достоинства: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Инновационная покадровая обработка слайдов.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 Импорт файлов формата PSD из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Adobe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Photoshop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Интегрированные шаблоны с множеством эффектов и заготовок.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 Обратная совместимость векторной анимации для роликов из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Adobe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Flash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Player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Недостатки: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Главный минус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Anime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Studio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Pro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заключается в невозможности полноценно работать с трехмерной графикой.</a:t>
            </a:r>
            <a:endParaRPr lang="ru-RU" sz="1200" dirty="0">
              <a:ea typeface="Times New Roman"/>
              <a:cs typeface="Times New Roman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063F6D1-6C07-47A6-B02C-39FFFE909EED}"/>
              </a:ext>
            </a:extLst>
          </p:cNvPr>
          <p:cNvSpPr/>
          <p:nvPr/>
        </p:nvSpPr>
        <p:spPr>
          <a:xfrm>
            <a:off x="4572000" y="3682556"/>
            <a:ext cx="3888431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Adobe Flash Professional</a:t>
            </a:r>
            <a:endParaRPr lang="ru-RU" sz="12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Достоинства: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Поддержка фирменного языка программирования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Action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script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существенно расширяющего функционал программы. 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Широкий набор инструментов, способный решать любые задачи связанные с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Flash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анимацией.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 Возможность создавать ролики с применением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JavaScript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в привычном формате редактора.</a:t>
            </a:r>
            <a:endParaRPr lang="ru-RU" sz="12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Недостатки: 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В одном из обновлений разработчики убрали костную анимацию.</a:t>
            </a:r>
            <a:endParaRPr lang="ru-RU" sz="1200" dirty="0">
              <a:ea typeface="Times New Roman"/>
              <a:cs typeface="Times New Roman"/>
            </a:endParaRPr>
          </a:p>
          <a:p>
            <a:r>
              <a:rPr lang="ru-RU" sz="1200" dirty="0">
                <a:latin typeface="Times New Roman"/>
                <a:ea typeface="Times New Roman"/>
              </a:rPr>
              <a:t> Достаточно сложная программа, понятие её аспектов займёт немало </a:t>
            </a:r>
            <a:r>
              <a:rPr lang="ru-RU" sz="1200" dirty="0" smtClean="0">
                <a:latin typeface="Times New Roman"/>
                <a:ea typeface="Times New Roman"/>
              </a:rPr>
              <a:t>времени.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0C0AE40-4AF8-48F1-B51D-4418D9A592E4}"/>
              </a:ext>
            </a:extLst>
          </p:cNvPr>
          <p:cNvSpPr/>
          <p:nvPr/>
        </p:nvSpPr>
        <p:spPr>
          <a:xfrm>
            <a:off x="251520" y="4083100"/>
            <a:ext cx="4104455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Express Animate</a:t>
            </a:r>
            <a:endParaRPr lang="ru-RU" sz="12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Достоинства: 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Встроенный конвертор в GIF-анимацию,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Flash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ролики и видеоклипы.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Express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Animate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находится в открытом доступе абсолютно бесплатно. 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Чтение популярных видео форматов с разрешением до 4К.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 Поддержка пакетной обработки объектов. 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Редактирование аудио дорожки.</a:t>
            </a:r>
            <a:endParaRPr lang="ru-RU" sz="12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Недостатки: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Ограниченность функциональных возможностей.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 Ничем не примечательная панель инструментов. </a:t>
            </a:r>
            <a:endParaRPr lang="ru-RU" sz="1200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Нет русской локализации интерфейса.</a:t>
            </a:r>
            <a:endParaRPr lang="ru-RU" sz="1200" dirty="0">
              <a:ea typeface="Times New Roman"/>
              <a:cs typeface="Times New Roman"/>
            </a:endParaRPr>
          </a:p>
        </p:txBody>
      </p:sp>
      <p:pic>
        <p:nvPicPr>
          <p:cNvPr id="10244" name="Picture 4" descr="C:\Users\8\Desktop\TintedUntriedBasil-size_restricte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95" y="664322"/>
            <a:ext cx="1669366" cy="11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узел 13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A6F4B2EE-683A-4CC8-97F9-7BEB033AD8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8DC6481-218D-45CA-8854-0DBBEBAF9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Picture 2" descr="Картинка 13 из 721">
            <a:extLst>
              <a:ext uri="{FF2B5EF4-FFF2-40B4-BE49-F238E27FC236}">
                <a16:creationId xmlns:a16="http://schemas.microsoft.com/office/drawing/2014/main" xmlns="" id="{9537033A-2AD1-4A79-967B-731A583C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">
            <a:extLst>
              <a:ext uri="{FF2B5EF4-FFF2-40B4-BE49-F238E27FC236}">
                <a16:creationId xmlns:a16="http://schemas.microsoft.com/office/drawing/2014/main" xmlns="" id="{BB87E4E3-63A0-4170-B0D0-15868B23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908720"/>
            <a:ext cx="7500937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altLang="ru-RU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/>
                <a:ea typeface="Times New Roman"/>
                <a:cs typeface="Times New Roman"/>
              </a:rPr>
              <a:t>PowerPoint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Достоинства: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можно создавать презентацию;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имеется собственный редактор, позволяющий накладывать дополнительную анимацию на разные компоненты. Данный ход не только придает презентации интересный вид и уникальность, но и повышает ее функциональность.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Недостатки: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Редактирование и сохранение может привести к потере нескольких образцов.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Анимационные эффекты могут появляться на странице без анимации.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Метафайлы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Microsoft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Windows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не отображаются с поворотом. Для повернутых растровых изображений выбирается ближайшее значение поворота на 90 градусов.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r>
              <a:rPr lang="ru-RU" sz="1400" dirty="0">
                <a:latin typeface="Times New Roman"/>
                <a:ea typeface="Times New Roman"/>
              </a:rPr>
              <a:t> Сглаживание не поддерживается, текст и графика отображаются менее </a:t>
            </a:r>
            <a:r>
              <a:rPr lang="ru-RU" sz="1400" dirty="0" smtClean="0">
                <a:latin typeface="Times New Roman"/>
                <a:ea typeface="Times New Roman"/>
              </a:rPr>
              <a:t>гладкими.</a:t>
            </a:r>
            <a:endParaRPr lang="ru-RU" altLang="ru-RU" sz="1400" dirty="0">
              <a:latin typeface="Arial Black" panose="020B0A04020102020204" pitchFamily="34" charset="0"/>
            </a:endParaRPr>
          </a:p>
        </p:txBody>
      </p:sp>
      <p:pic>
        <p:nvPicPr>
          <p:cNvPr id="11266" name="Picture 2" descr="C:\Users\8\Desktop\msv-comput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78709"/>
            <a:ext cx="4680520" cy="23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узел 11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50904A91-1DE3-483E-990F-39466B310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DF972DC-DFAC-4AFF-83E6-AB62A9B81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Picture 2" descr="Картинка 13 из 721">
            <a:extLst>
              <a:ext uri="{FF2B5EF4-FFF2-40B4-BE49-F238E27FC236}">
                <a16:creationId xmlns:a16="http://schemas.microsoft.com/office/drawing/2014/main" xmlns="" id="{8F8163E4-36FD-4151-B263-FB925EE6D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21416756">
            <a:off x="821784" y="908720"/>
            <a:ext cx="216604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1. Любите ли вы мультфильмы?</a:t>
            </a:r>
          </a:p>
          <a:p>
            <a:r>
              <a:rPr lang="ru-RU" sz="1600" dirty="0" smtClean="0"/>
              <a:t>2.Можете </a:t>
            </a:r>
            <a:r>
              <a:rPr lang="ru-RU" sz="1600" dirty="0"/>
              <a:t>ли вы объяснить, что такое – мультфильм?</a:t>
            </a:r>
          </a:p>
          <a:p>
            <a:r>
              <a:rPr lang="ru-RU" sz="1600" dirty="0" smtClean="0"/>
              <a:t>3</a:t>
            </a:r>
            <a:r>
              <a:rPr lang="ru-RU" sz="1600" dirty="0"/>
              <a:t>. Знаете ли вы историю появления первого мультфильма?</a:t>
            </a:r>
          </a:p>
          <a:p>
            <a:r>
              <a:rPr lang="ru-RU" sz="1600" dirty="0" smtClean="0"/>
              <a:t>4</a:t>
            </a:r>
            <a:r>
              <a:rPr lang="ru-RU" sz="1600" dirty="0"/>
              <a:t>. Можете ли перечислить некоторые виды мультфильмов?</a:t>
            </a:r>
          </a:p>
          <a:p>
            <a:r>
              <a:rPr lang="ru-RU" sz="1600" dirty="0" smtClean="0"/>
              <a:t>5</a:t>
            </a:r>
            <a:r>
              <a:rPr lang="ru-RU" sz="1600" dirty="0"/>
              <a:t>. Можно ли в домашних условиях создать мультфильм</a:t>
            </a:r>
            <a:r>
              <a:rPr lang="ru-RU" sz="1600" dirty="0" smtClean="0"/>
              <a:t>?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999544"/>
            <a:ext cx="3262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Анкетирование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56730946"/>
              </p:ext>
            </p:extLst>
          </p:nvPr>
        </p:nvGraphicFramePr>
        <p:xfrm>
          <a:off x="2843808" y="2060848"/>
          <a:ext cx="55446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1026" name="Picture 2" descr="C:\Users\8\Desktop\фото 2020-2021\IMG_20210302_141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481">
            <a:off x="2828518" y="571643"/>
            <a:ext cx="2326632" cy="17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\Desktop\фото 2020-2021\IMG_20210302_141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52" y="625768"/>
            <a:ext cx="1749430" cy="12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8\Desktop\фото 2020-2021\IMG_20210302_1410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2926" flipV="1">
            <a:off x="6788775" y="890495"/>
            <a:ext cx="2038599" cy="15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xmlns="" id="{E8910CDD-ACB4-41A0-BB9B-93B06DB8F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C22D38A-0C17-4D19-A4AD-D2D6382B4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6" name="Picture 2" descr="Картинка 13 из 721">
            <a:extLst>
              <a:ext uri="{FF2B5EF4-FFF2-40B4-BE49-F238E27FC236}">
                <a16:creationId xmlns:a16="http://schemas.microsoft.com/office/drawing/2014/main" xmlns="" id="{8D10B31F-55C9-4CE0-ADEA-76AF6D0E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">
            <a:extLst>
              <a:ext uri="{FF2B5EF4-FFF2-40B4-BE49-F238E27FC236}">
                <a16:creationId xmlns:a16="http://schemas.microsoft.com/office/drawing/2014/main" xmlns="" id="{9B370D2A-0F58-4BDB-9B3E-6CBF3BB0F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954559"/>
            <a:ext cx="285008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этапы:</a:t>
            </a:r>
            <a:endParaRPr lang="ru-RU" altLang="ru-RU" sz="20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354609"/>
            <a:ext cx="7056784" cy="4234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1</a:t>
            </a:r>
            <a:r>
              <a:rPr lang="ru-RU" sz="1600" dirty="0">
                <a:solidFill>
                  <a:schemeClr val="tx1"/>
                </a:solidFill>
              </a:rPr>
              <a:t>.	Выбрать  программу  и технологии для создания мультфильма .  </a:t>
            </a:r>
          </a:p>
          <a:p>
            <a:r>
              <a:rPr lang="ru-RU" sz="1600" dirty="0">
                <a:solidFill>
                  <a:schemeClr val="tx1"/>
                </a:solidFill>
              </a:rPr>
              <a:t>У меня </a:t>
            </a:r>
            <a:r>
              <a:rPr lang="ru-RU" sz="1600" dirty="0" err="1">
                <a:solidFill>
                  <a:schemeClr val="tx1"/>
                </a:solidFill>
              </a:rPr>
              <a:t>PowerPoint</a:t>
            </a:r>
            <a:r>
              <a:rPr lang="ru-RU" sz="1600" dirty="0">
                <a:solidFill>
                  <a:schemeClr val="tx1"/>
                </a:solidFill>
              </a:rPr>
              <a:t> и компьютерная анимация.</a:t>
            </a:r>
          </a:p>
          <a:p>
            <a:r>
              <a:rPr lang="ru-RU" sz="1600" dirty="0">
                <a:solidFill>
                  <a:schemeClr val="tx1"/>
                </a:solidFill>
              </a:rPr>
              <a:t>2.	Определиться с темой мультфильма и сценарием.</a:t>
            </a:r>
          </a:p>
          <a:p>
            <a:r>
              <a:rPr lang="ru-RU" sz="1600" dirty="0">
                <a:solidFill>
                  <a:schemeClr val="tx1"/>
                </a:solidFill>
              </a:rPr>
              <a:t>Я выбрал  сказку «Колобок» на стихи, которые нашёл в Интернете.</a:t>
            </a:r>
          </a:p>
          <a:p>
            <a:r>
              <a:rPr lang="ru-RU" sz="1600" dirty="0">
                <a:solidFill>
                  <a:schemeClr val="tx1"/>
                </a:solidFill>
              </a:rPr>
              <a:t>3.	Создания серии слайдов</a:t>
            </a:r>
          </a:p>
          <a:p>
            <a:r>
              <a:rPr lang="ru-RU" sz="1600" dirty="0">
                <a:solidFill>
                  <a:schemeClr val="tx1"/>
                </a:solidFill>
              </a:rPr>
              <a:t>У меня их получилось 24.В  работу на данном этапе включён поиск картинок, гифов, «</a:t>
            </a:r>
            <a:r>
              <a:rPr lang="ru-RU" sz="1600" dirty="0" err="1">
                <a:solidFill>
                  <a:schemeClr val="tx1"/>
                </a:solidFill>
              </a:rPr>
              <a:t>анимашек</a:t>
            </a:r>
            <a:r>
              <a:rPr lang="ru-RU" sz="1600" dirty="0">
                <a:solidFill>
                  <a:schemeClr val="tx1"/>
                </a:solidFill>
              </a:rPr>
              <a:t>» в Интернете и наложение их на слайды.</a:t>
            </a:r>
          </a:p>
          <a:p>
            <a:r>
              <a:rPr lang="ru-RU" sz="1600" dirty="0">
                <a:solidFill>
                  <a:schemeClr val="tx1"/>
                </a:solidFill>
              </a:rPr>
              <a:t>4.	Работа с анимацией и переходами.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Наложения движения в последовательности, добавление спецэффектов.</a:t>
            </a:r>
          </a:p>
          <a:p>
            <a:r>
              <a:rPr lang="ru-RU" sz="1600" dirty="0">
                <a:solidFill>
                  <a:schemeClr val="tx1"/>
                </a:solidFill>
              </a:rPr>
              <a:t>5. Распределение ролей среди одноклассников для записи  аудио текста.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Было вовлечено 8 одноклассников	</a:t>
            </a:r>
          </a:p>
          <a:p>
            <a:r>
              <a:rPr lang="ru-RU" sz="1600" dirty="0">
                <a:solidFill>
                  <a:schemeClr val="tx1"/>
                </a:solidFill>
              </a:rPr>
              <a:t>6. Наложение звука на слайды. Распределение   времени.</a:t>
            </a:r>
          </a:p>
          <a:p>
            <a:r>
              <a:rPr lang="ru-RU" sz="1600" dirty="0">
                <a:solidFill>
                  <a:schemeClr val="tx1"/>
                </a:solidFill>
              </a:rPr>
              <a:t>7. Рендеринга.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Окончательный этап в создании анимационного фильма, перезапись в нужный формат и сохранение. </a:t>
            </a:r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048900" y="570066"/>
            <a:ext cx="2082165" cy="768985"/>
            <a:chOff x="1173" y="10671"/>
            <a:chExt cx="3279" cy="1211"/>
          </a:xfrm>
        </p:grpSpPr>
        <p:pic>
          <p:nvPicPr>
            <p:cNvPr id="11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" y="10686"/>
              <a:ext cx="1594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5" descr="91997c99a2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" y="10671"/>
              <a:ext cx="1599" cy="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2336689" y="5301208"/>
            <a:ext cx="5794376" cy="979805"/>
            <a:chOff x="1173" y="14110"/>
            <a:chExt cx="10154" cy="1890"/>
          </a:xfrm>
        </p:grpSpPr>
        <p:pic>
          <p:nvPicPr>
            <p:cNvPr id="14" name="Picture 48" descr="Рисунок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" y="14137"/>
              <a:ext cx="2485" cy="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7" descr="Рисунок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" y="14110"/>
              <a:ext cx="2486" cy="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9" descr="Рисунок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" y="14136"/>
              <a:ext cx="2485" cy="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0" descr="Рисунок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" y="14115"/>
              <a:ext cx="2485" cy="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Блок-схема: узел 17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D6252A8E-B520-4EA8-BB36-5EC654EE1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5BB87B-70DB-475E-B252-FC1740840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2" descr="Картинка 13 из 721">
            <a:extLst>
              <a:ext uri="{FF2B5EF4-FFF2-40B4-BE49-F238E27FC236}">
                <a16:creationId xmlns:a16="http://schemas.microsoft.com/office/drawing/2014/main" xmlns="" id="{18405F0B-F0A8-436A-81BE-26353339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">
            <a:extLst>
              <a:ext uri="{FF2B5EF4-FFF2-40B4-BE49-F238E27FC236}">
                <a16:creationId xmlns:a16="http://schemas.microsoft.com/office/drawing/2014/main" xmlns="" id="{E6E8A212-670F-4EC6-B872-0E4A03B6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1003986"/>
            <a:ext cx="249004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ru-RU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ЗАКЛЮЧЕНИЕ</a:t>
            </a:r>
            <a:endParaRPr lang="ru-RU" altLang="ru-RU" sz="20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04036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В ходе работы над проектом, я понял, что с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оздание мультфильма – очень интересный, с богатой историей, постоянно развивающийся вид информационных технологий, но очень трудоёмкий.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Цель достигнута</a:t>
            </a:r>
            <a:r>
              <a:rPr lang="ru-RU" dirty="0">
                <a:latin typeface="Times New Roman"/>
                <a:ea typeface="Times New Roman"/>
              </a:rPr>
              <a:t>, поставленная в начале работы гипотеза подтверждается. Проект обретает свою популярность среди детей и моих одноклассников.</a:t>
            </a:r>
            <a:r>
              <a:rPr lang="ru-RU" dirty="0">
                <a:solidFill>
                  <a:srgbClr val="141412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2050" name="Picture 2" descr="C:\Users\8\Desktop\фото 2020-2021\IMG_20210302_141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88" y="2881364"/>
            <a:ext cx="3118720" cy="23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8\Desktop\фото 2020-2021\IMG_20210302_141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164">
            <a:off x="3056703" y="4496727"/>
            <a:ext cx="2340438" cy="16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xmlns="" id="{24A29886-CDB3-430E-9B71-98F6D989A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AB806BA-1B29-4B7B-924E-A63D373E7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Picture 2" descr="Картинка 13 из 721">
            <a:extLst>
              <a:ext uri="{FF2B5EF4-FFF2-40B4-BE49-F238E27FC236}">
                <a16:creationId xmlns:a16="http://schemas.microsoft.com/office/drawing/2014/main" xmlns="" id="{841920D9-9FE5-4A75-902A-FD1896A4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17606" r="16472" b="11895"/>
          <a:stretch/>
        </p:blipFill>
        <p:spPr bwMode="auto">
          <a:xfrm>
            <a:off x="3131840" y="3401616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2343" y="843677"/>
            <a:ext cx="76444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</a:t>
            </a:r>
          </a:p>
          <a:p>
            <a:pPr algn="ctr"/>
            <a:r>
              <a:rPr lang="ru-RU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</a:t>
            </a:r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приятного</a:t>
            </a:r>
          </a:p>
          <a:p>
            <a:pPr algn="ctr"/>
            <a:r>
              <a:rPr lang="ru-RU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</a:t>
            </a:r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росмотра!!!</a:t>
            </a:r>
            <a:endParaRPr lang="ru-RU" sz="5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B5B2426D-42B1-4441-8082-65EBDBCA3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5C5520-750A-4A1E-A132-15F38ACB1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6" name="Picture 2" descr="Картинка 13 из 721">
            <a:extLst>
              <a:ext uri="{FF2B5EF4-FFF2-40B4-BE49-F238E27FC236}">
                <a16:creationId xmlns:a16="http://schemas.microsoft.com/office/drawing/2014/main" xmlns="" id="{148006D5-A8D8-4C75-9DF9-9EA797ED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Картинка 57 из 721">
            <a:extLst>
              <a:ext uri="{FF2B5EF4-FFF2-40B4-BE49-F238E27FC236}">
                <a16:creationId xmlns:a16="http://schemas.microsoft.com/office/drawing/2014/main" xmlns="" id="{6DBAE17B-5ADF-42C2-8043-BF57D520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857250"/>
            <a:ext cx="1071562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14D43BB-330E-4374-A3C6-094032AAB75D}"/>
              </a:ext>
            </a:extLst>
          </p:cNvPr>
          <p:cNvSpPr/>
          <p:nvPr/>
        </p:nvSpPr>
        <p:spPr>
          <a:xfrm>
            <a:off x="1214438" y="4857750"/>
            <a:ext cx="2214562" cy="5715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0" name="Picture 10" descr="Картинка 31 из 8890">
            <a:extLst>
              <a:ext uri="{FF2B5EF4-FFF2-40B4-BE49-F238E27FC236}">
                <a16:creationId xmlns:a16="http://schemas.microsoft.com/office/drawing/2014/main" xmlns="" id="{908D0DCD-9698-42D6-9818-01C71DB1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331788"/>
            <a:ext cx="264318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3BB22AB-E3CC-4693-ACEC-9391EE79A304}"/>
              </a:ext>
            </a:extLst>
          </p:cNvPr>
          <p:cNvSpPr/>
          <p:nvPr/>
        </p:nvSpPr>
        <p:spPr>
          <a:xfrm>
            <a:off x="1214438" y="4786313"/>
            <a:ext cx="2214562" cy="64293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031032"/>
            <a:ext cx="3168352" cy="1965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Процесс создания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мультфильма своими руками современные дети развивают свои творческие способности, самостоятельность и воображение.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82" name="Picture 32" descr="Картинка 168 из 571">
            <a:extLst>
              <a:ext uri="{FF2B5EF4-FFF2-40B4-BE49-F238E27FC236}">
                <a16:creationId xmlns:a16="http://schemas.microsoft.com/office/drawing/2014/main" xmlns="" id="{CA793F65-5D02-4DCC-A849-79621306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975" y="331788"/>
            <a:ext cx="3352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0" descr="Картинка 137 из 644">
            <a:extLst>
              <a:ext uri="{FF2B5EF4-FFF2-40B4-BE49-F238E27FC236}">
                <a16:creationId xmlns:a16="http://schemas.microsoft.com/office/drawing/2014/main" xmlns="" id="{B84AF79E-860F-4761-96F1-AC0D97FA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44291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0" descr="Картинка 137 из 644">
            <a:extLst>
              <a:ext uri="{FF2B5EF4-FFF2-40B4-BE49-F238E27FC236}">
                <a16:creationId xmlns:a16="http://schemas.microsoft.com/office/drawing/2014/main" xmlns="" id="{63CFD3B6-DD84-4344-AB5A-06AD3F36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713" y="4429124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Картинка 35 из 36691">
            <a:extLst>
              <a:ext uri="{FF2B5EF4-FFF2-40B4-BE49-F238E27FC236}">
                <a16:creationId xmlns:a16="http://schemas.microsoft.com/office/drawing/2014/main" xmlns="" id="{50DC1D89-04CC-4209-8722-C3F84F4F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045" y="1643063"/>
            <a:ext cx="61737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http://im4-tub-ru.yandex.net/i?id=24536646-41-72">
            <a:extLst>
              <a:ext uri="{FF2B5EF4-FFF2-40B4-BE49-F238E27FC236}">
                <a16:creationId xmlns:a16="http://schemas.microsoft.com/office/drawing/2014/main" xmlns="" id="{965ECD87-537A-4A9D-AD1B-C776DDFBE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30550"/>
            <a:ext cx="3429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Картинка 52 из 1405">
            <a:extLst>
              <a:ext uri="{FF2B5EF4-FFF2-40B4-BE49-F238E27FC236}">
                <a16:creationId xmlns:a16="http://schemas.microsoft.com/office/drawing/2014/main" xmlns="" id="{96C19466-1390-4734-A51E-F54F22E71C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935" y="3393474"/>
            <a:ext cx="31813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Блок-схема: узел 16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32C1E76A-BEE3-4D3B-988B-1A6FF064B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241D65-12EC-4EF2-A4CF-5570739BA5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2" descr="Картинка 13 из 721">
            <a:extLst>
              <a:ext uri="{FF2B5EF4-FFF2-40B4-BE49-F238E27FC236}">
                <a16:creationId xmlns:a16="http://schemas.microsoft.com/office/drawing/2014/main" xmlns="" id="{B74D93DF-55EB-4CE6-B5FB-42248685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Картинка 57 из 721">
            <a:extLst>
              <a:ext uri="{FF2B5EF4-FFF2-40B4-BE49-F238E27FC236}">
                <a16:creationId xmlns:a16="http://schemas.microsoft.com/office/drawing/2014/main" xmlns="" id="{BB1582DC-8448-4AE3-BC37-F305508B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857250"/>
            <a:ext cx="1071562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6">
            <a:extLst>
              <a:ext uri="{FF2B5EF4-FFF2-40B4-BE49-F238E27FC236}">
                <a16:creationId xmlns:a16="http://schemas.microsoft.com/office/drawing/2014/main" xmlns="" id="{53CA936C-D953-457D-B6CB-3E70079E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000125"/>
            <a:ext cx="6286500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342900" algn="just" eaLnBrk="1" hangingPunct="1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создать мультфильм в программе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Power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Point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 домашних условиях.</a:t>
            </a:r>
            <a:endParaRPr lang="ru-RU" sz="2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103" name="Прямоугольник 7">
            <a:extLst>
              <a:ext uri="{FF2B5EF4-FFF2-40B4-BE49-F238E27FC236}">
                <a16:creationId xmlns:a16="http://schemas.microsoft.com/office/drawing/2014/main" xmlns="" id="{A55BA63B-EBF4-4DF8-B5EC-9D201E50C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000250"/>
            <a:ext cx="48577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42900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работы: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 проанализировать научную литературу по изучаемой теме;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узнать больше о возможностях программы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Power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Point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;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выбрать тему моего мультфильма и создать творческий продукт;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вовлечь своих одноклассников в  практическую часть проекта.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Объект исследования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программа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Power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Point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;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Предмет исследования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процесс создания мультфильма в программе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Power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Point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104" name="Picture 2" descr="http://animafree.com/wp-content/uploads/2011/10/7.gif">
            <a:extLst>
              <a:ext uri="{FF2B5EF4-FFF2-40B4-BE49-F238E27FC236}">
                <a16:creationId xmlns:a16="http://schemas.microsoft.com/office/drawing/2014/main" xmlns="" id="{83DE18BE-65B5-4D41-AE74-F4531F729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143125"/>
            <a:ext cx="23574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лок-схема: узел 9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0174A05A-E9CB-496F-872D-385BEF32C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F25A38B-DB4F-40BD-95FE-F24E3C8D2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2" descr="Картинка 13 из 721">
            <a:extLst>
              <a:ext uri="{FF2B5EF4-FFF2-40B4-BE49-F238E27FC236}">
                <a16:creationId xmlns:a16="http://schemas.microsoft.com/office/drawing/2014/main" xmlns="" id="{D189BFBC-20C3-4DC0-8987-14234DF2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7">
            <a:extLst>
              <a:ext uri="{FF2B5EF4-FFF2-40B4-BE49-F238E27FC236}">
                <a16:creationId xmlns:a16="http://schemas.microsoft.com/office/drawing/2014/main" xmlns="" id="{DECDA20E-561B-494E-8DC1-90DDF9E90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928688"/>
            <a:ext cx="414850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Arial Black" panose="020B0A04020102020204" pitchFamily="34" charset="0"/>
              </a:rPr>
              <a:t>Гипотеза работы: каждый может научиться создавать мультфильмы, проявляя своё воображение и творческие способности.</a:t>
            </a:r>
          </a:p>
          <a:p>
            <a:pPr eaLnBrk="1" hangingPunct="1"/>
            <a:r>
              <a:rPr lang="ru-RU" altLang="ru-RU" sz="1600" dirty="0">
                <a:latin typeface="Arial Black" panose="020B0A04020102020204" pitchFamily="34" charset="0"/>
              </a:rPr>
              <a:t>Для исследования были использованы методы изучения и обобщение научной литературы, анкетирование, метод создания творческого продукта.</a:t>
            </a:r>
          </a:p>
          <a:p>
            <a:pPr eaLnBrk="1" hangingPunct="1"/>
            <a:r>
              <a:rPr lang="ru-RU" altLang="ru-RU" sz="1600" dirty="0">
                <a:latin typeface="Arial Black" panose="020B0A04020102020204" pitchFamily="34" charset="0"/>
              </a:rPr>
              <a:t>Новизна проекта- создания мультфильма своими руками. </a:t>
            </a:r>
          </a:p>
          <a:p>
            <a:pPr eaLnBrk="1" hangingPunct="1"/>
            <a:r>
              <a:rPr lang="ru-RU" altLang="ru-RU" sz="1600" dirty="0">
                <a:latin typeface="Arial Black" panose="020B0A04020102020204" pitchFamily="34" charset="0"/>
              </a:rPr>
              <a:t>Практическая значимость  - мультфильм, созданный в ходе практической части, будет интересен для просмотра и взрослым, и детям (а это дополнительные положительные эмоции). </a:t>
            </a:r>
          </a:p>
        </p:txBody>
      </p:sp>
      <p:pic>
        <p:nvPicPr>
          <p:cNvPr id="5126" name="Picture 12" descr="Картинка 563 из 2396">
            <a:extLst>
              <a:ext uri="{FF2B5EF4-FFF2-40B4-BE49-F238E27FC236}">
                <a16:creationId xmlns:a16="http://schemas.microsoft.com/office/drawing/2014/main" xmlns="" id="{18F083F9-E5E4-4B12-BDF7-0197E859F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365" y="1556792"/>
            <a:ext cx="4857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узел 7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xmlns="" id="{7C6F88C2-C8D9-47DF-ABDC-6BADB67915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A910E-4BC2-4AC6-9FA6-3FBF44DD7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Picture 2" descr="Картинка 13 из 721">
            <a:extLst>
              <a:ext uri="{FF2B5EF4-FFF2-40B4-BE49-F238E27FC236}">
                <a16:creationId xmlns:a16="http://schemas.microsoft.com/office/drawing/2014/main" xmlns="" id="{916240C1-83B3-4AFA-8524-C27D7FC0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6">
            <a:extLst>
              <a:ext uri="{FF2B5EF4-FFF2-40B4-BE49-F238E27FC236}">
                <a16:creationId xmlns:a16="http://schemas.microsoft.com/office/drawing/2014/main" xmlns="" id="{20E9527F-3F79-4AB3-BD93-B2763CE18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149973"/>
            <a:ext cx="5226918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Наскальное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изображение (пещеры Испании)</a:t>
            </a:r>
            <a:endParaRPr lang="ru-RU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5" name="Picture 8" descr="http://www.myltik.ru/interes/history/vase.jpg">
            <a:extLst>
              <a:ext uri="{FF2B5EF4-FFF2-40B4-BE49-F238E27FC236}">
                <a16:creationId xmlns:a16="http://schemas.microsoft.com/office/drawing/2014/main" xmlns="" id="{94886DBB-7F88-4CEE-9F65-8CD7E206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2747642"/>
            <a:ext cx="1656184" cy="258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02" y="1000125"/>
            <a:ext cx="1777365" cy="11506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71490" y="53375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 Black" panose="020B0A04020102020204" pitchFamily="34" charset="0"/>
              </a:rPr>
              <a:t>Изображение различных моментов бега на древнегреческой вазе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96116" y="977125"/>
            <a:ext cx="46947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История развития мультипликации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46" y="1772816"/>
            <a:ext cx="1997044" cy="265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43519" y="4807726"/>
            <a:ext cx="39312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</a:rPr>
              <a:t>Петроглиф Онежского озера</a:t>
            </a:r>
            <a:endParaRPr lang="ru-RU" b="1" cap="none" spc="150" dirty="0">
              <a:ln w="11430"/>
            </a:endParaRPr>
          </a:p>
        </p:txBody>
      </p:sp>
      <p:pic>
        <p:nvPicPr>
          <p:cNvPr id="1027" name="Picture 3" descr="C:\Users\8\Desktop\159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12" y="2492896"/>
            <a:ext cx="2536216" cy="232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лок-схема: узел 15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xmlns="" id="{FEAA660A-3F18-4C98-844E-52334310E8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97594AC-D632-4C89-A656-F62A9D543E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8" name="Picture 2" descr="Картинка 13 из 721">
            <a:extLst>
              <a:ext uri="{FF2B5EF4-FFF2-40B4-BE49-F238E27FC236}">
                <a16:creationId xmlns:a16="http://schemas.microsoft.com/office/drawing/2014/main" xmlns="" id="{CF1CBB92-1B0A-4811-9F79-013CBA63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Картинка 88 из 792">
            <a:extLst>
              <a:ext uri="{FF2B5EF4-FFF2-40B4-BE49-F238E27FC236}">
                <a16:creationId xmlns:a16="http://schemas.microsoft.com/office/drawing/2014/main" xmlns="" id="{F1C25D95-6A0A-4CAF-B576-37EF738C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2500313"/>
            <a:ext cx="6286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http://im4-tub-ru.yandex.net/i?id=24536646-41-72">
            <a:extLst>
              <a:ext uri="{FF2B5EF4-FFF2-40B4-BE49-F238E27FC236}">
                <a16:creationId xmlns:a16="http://schemas.microsoft.com/office/drawing/2014/main" xmlns="" id="{138278D4-1847-4F5E-872A-DFA6E560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30550"/>
            <a:ext cx="3429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2692"/>
            <a:ext cx="2878137" cy="199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257930"/>
            <a:ext cx="31659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«Волшебная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книжка</a:t>
            </a:r>
            <a:endParaRPr lang="ru-RU" sz="40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5FE6FA0F-76EE-4844-879F-F6230D4C7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55A5B3-8F39-4F50-A2F5-3D2DF0EB6E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6" name="Picture 2" descr="Картинка 13 из 721">
            <a:extLst>
              <a:ext uri="{FF2B5EF4-FFF2-40B4-BE49-F238E27FC236}">
                <a16:creationId xmlns:a16="http://schemas.microsoft.com/office/drawing/2014/main" xmlns="" id="{E9EC59B9-D908-44BE-BEAF-79AE5FAB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6">
            <a:extLst>
              <a:ext uri="{FF2B5EF4-FFF2-40B4-BE49-F238E27FC236}">
                <a16:creationId xmlns:a16="http://schemas.microsoft.com/office/drawing/2014/main" xmlns="" id="{EA6ECD1C-F430-4A6C-87DD-6741B6122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000125"/>
            <a:ext cx="5803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1646 г. - монах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Киршер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сконструировал «волшебный фонарь».</a:t>
            </a:r>
            <a:r>
              <a:rPr lang="ru-RU" altLang="ru-RU" sz="2000" dirty="0" smtClean="0">
                <a:latin typeface="Arial Black" panose="020B0A04020102020204" pitchFamily="34" charset="0"/>
              </a:rPr>
              <a:t> </a:t>
            </a:r>
            <a:r>
              <a:rPr lang="ru-RU" altLang="ru-RU" sz="2000" dirty="0"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8198" name="Прямоугольник 8">
            <a:extLst>
              <a:ext uri="{FF2B5EF4-FFF2-40B4-BE49-F238E27FC236}">
                <a16:creationId xmlns:a16="http://schemas.microsoft.com/office/drawing/2014/main" xmlns="" id="{9CDD1073-FEBF-4E93-9A90-3B1F9DE11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739" y="4005064"/>
            <a:ext cx="7004521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1832 г. - бельгийский профессор Жозеф Плато построил маленький лабораторный прибор –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фенакистископ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название которого происходит от греческого слова "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фенакс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 - обманщик и "скоп" - смотреть. Изобретение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фенакистископа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значительно приблизило нас к созданию кинематографа. 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200" name="Picture 8" descr="laterna magica">
            <a:extLst>
              <a:ext uri="{FF2B5EF4-FFF2-40B4-BE49-F238E27FC236}">
                <a16:creationId xmlns:a16="http://schemas.microsoft.com/office/drawing/2014/main" xmlns="" id="{B7FBFDFA-D577-484E-8AE1-9A37C835D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680129"/>
            <a:ext cx="30400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12234"/>
            <a:ext cx="2736304" cy="23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Блок-схема: узел 10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B6C94AE7-A25B-4DA4-9524-FE0E18F05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3BC6A6D-F15C-4816-ABC0-A42C881913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4" name="Picture 2" descr="Картинка 13 из 721">
            <a:extLst>
              <a:ext uri="{FF2B5EF4-FFF2-40B4-BE49-F238E27FC236}">
                <a16:creationId xmlns:a16="http://schemas.microsoft.com/office/drawing/2014/main" xmlns="" id="{20685D44-C900-4B3B-8F0C-E4A3C805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6">
            <a:extLst>
              <a:ext uri="{FF2B5EF4-FFF2-40B4-BE49-F238E27FC236}">
                <a16:creationId xmlns:a16="http://schemas.microsoft.com/office/drawing/2014/main" xmlns="" id="{5BC63B02-616E-42D5-84ED-D040A52F1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1071563"/>
            <a:ext cx="4429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246" name="Прямоугольник 7">
            <a:extLst>
              <a:ext uri="{FF2B5EF4-FFF2-40B4-BE49-F238E27FC236}">
                <a16:creationId xmlns:a16="http://schemas.microsoft.com/office/drawing/2014/main" xmlns="" id="{B883CE2C-804A-4060-8B86-8E24F741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786188"/>
            <a:ext cx="7143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2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8743"/>
            <a:ext cx="5688632" cy="269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3608" y="4072900"/>
            <a:ext cx="708674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1880 г. - Эмиль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Рейно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большим успехом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демонстрировал свои рисунки на экране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праксиноскопа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проекционным фонарем.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это еще была простая форма мультипликации.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D241DB9D-AD34-48D4-ABF7-423B198B2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0A0652-2DF1-4986-A71E-0B4068BC8C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Picture 2" descr="Картинка 13 из 721">
            <a:extLst>
              <a:ext uri="{FF2B5EF4-FFF2-40B4-BE49-F238E27FC236}">
                <a16:creationId xmlns:a16="http://schemas.microsoft.com/office/drawing/2014/main" xmlns="" id="{1B196C17-D1BF-4E78-82A7-21CE4F77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>
            <a:extLst>
              <a:ext uri="{FF2B5EF4-FFF2-40B4-BE49-F238E27FC236}">
                <a16:creationId xmlns:a16="http://schemas.microsoft.com/office/drawing/2014/main" xmlns="" id="{BD69E748-9EA5-4FD8-92B8-8C2C0E787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2" name="Прямоугольник 7">
            <a:extLst>
              <a:ext uri="{FF2B5EF4-FFF2-40B4-BE49-F238E27FC236}">
                <a16:creationId xmlns:a16="http://schemas.microsoft.com/office/drawing/2014/main" xmlns="" id="{EBE0DF13-D3E2-447A-8C94-8E1AE60BA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592" y="928688"/>
            <a:ext cx="7429500" cy="4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1885 г. - Герман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Кастлер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мутоскоп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223" name="Picture 8" descr="http://www.myltik.ru/interes/history/theatreoptique.jpg">
            <a:extLst>
              <a:ext uri="{FF2B5EF4-FFF2-40B4-BE49-F238E27FC236}">
                <a16:creationId xmlns:a16="http://schemas.microsoft.com/office/drawing/2014/main" xmlns="" id="{701D3A1E-E700-4D51-B31D-A1CA47B3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158" y="2222388"/>
            <a:ext cx="3570734" cy="241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5"/>
            <a:ext cx="21602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575240"/>
            <a:ext cx="615860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1892г — Эмиль Рено - «оптический театр».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1387"/>
            <a:ext cx="3049428" cy="227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522920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1895 г. изобретение братьев Люмьер разработали конструкцию киноаппарата для съемки и проекции движущихся фотографий. 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8388424" y="6309320"/>
            <a:ext cx="670310" cy="4572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1098</Words>
  <Application>Microsoft Office PowerPoint</Application>
  <PresentationFormat>Экран (4:3)</PresentationFormat>
  <Paragraphs>149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8</cp:lastModifiedBy>
  <cp:revision>50</cp:revision>
  <dcterms:modified xsi:type="dcterms:W3CDTF">2021-11-01T11:35:41Z</dcterms:modified>
</cp:coreProperties>
</file>