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sldIdLst>
    <p:sldId id="270" r:id="rId11"/>
    <p:sldId id="271" r:id="rId12"/>
    <p:sldId id="272"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73" r:id="rId27"/>
    <p:sldId id="274" r:id="rId28"/>
    <p:sldId id="275" r:id="rId29"/>
    <p:sldId id="277" r:id="rId30"/>
    <p:sldId id="276" r:id="rId31"/>
    <p:sldId id="27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778531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8455224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346942600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536936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840476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7492027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373264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12463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439230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9049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59744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60922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68648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305862735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36723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1188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216472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06528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81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693972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20366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159095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400098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923261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2252767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67986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71180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72683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3492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372440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494299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562796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27132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37045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97540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363936477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29921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46252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81809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11818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09066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4208239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0808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15017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055940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818160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71810859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537717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017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78796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05981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442287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486818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288487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147626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876007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982650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01839889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2292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24804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81279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837576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475884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267155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454816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521450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752378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289820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409176591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585045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23212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932526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461621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245097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349391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550559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726516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4168392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65895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55588963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777307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06108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594027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7743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1618473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0831468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756842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2021833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 name="Нижний колонтитул 1"/>
          <p:cNvSpPr>
            <a:spLocks noGrp="1"/>
          </p:cNvSpPr>
          <p:nvPr>
            <p:ph type="ftr" sz="quarter" idx="11"/>
          </p:nvPr>
        </p:nvSpPr>
        <p:spPr/>
        <p:txBody>
          <a:bodyPr/>
          <a:lstStyle/>
          <a:p>
            <a:endParaRPr lang="ru-RU">
              <a:solidFill>
                <a:srgbClr val="F0A22E">
                  <a:shade val="75000"/>
                </a:srgbClr>
              </a:solidFill>
            </a:endParaRPr>
          </a:p>
        </p:txBody>
      </p:sp>
      <p:sp>
        <p:nvSpPr>
          <p:cNvPr id="15" name="Номер слайда 14"/>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3261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a:xfrm>
            <a:off x="8229600" y="6473952"/>
            <a:ext cx="758952"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2007075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1" name="Нижний колонтитул 10"/>
          <p:cNvSpPr>
            <a:spLocks noGrp="1"/>
          </p:cNvSpPr>
          <p:nvPr>
            <p:ph type="ftr" sz="quarter" idx="11"/>
          </p:nvPr>
        </p:nvSpPr>
        <p:spPr/>
        <p:txBody>
          <a:bodyPr/>
          <a:lstStyle/>
          <a:p>
            <a:endParaRPr lang="ru-RU">
              <a:solidFill>
                <a:srgbClr val="F0A22E">
                  <a:shade val="75000"/>
                </a:srgbClr>
              </a:solidFill>
            </a:endParaRPr>
          </a:p>
        </p:txBody>
      </p:sp>
      <p:sp>
        <p:nvSpPr>
          <p:cNvPr id="16" name="Номер слайда 1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12308005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10" name="Нижний колонтитул 9"/>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1562433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a:xfrm>
            <a:off x="8229600" y="6477000"/>
            <a:ext cx="762000" cy="246888"/>
          </a:xfrm>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499390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1" name="Нижний колонтитул 20"/>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768784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4" name="Нижний колонтитул 23"/>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048865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9" name="Нижний колонтитул 28"/>
          <p:cNvSpPr>
            <a:spLocks noGrp="1"/>
          </p:cNvSpPr>
          <p:nvPr>
            <p:ph type="ftr" sz="quarter" idx="11"/>
          </p:nvPr>
        </p:nvSpPr>
        <p:spPr/>
        <p:txBody>
          <a:bodyPr/>
          <a:lstStyle/>
          <a:p>
            <a:endParaRPr lang="ru-RU">
              <a:solidFill>
                <a:srgbClr val="F0A22E">
                  <a:shade val="75000"/>
                </a:srgbClr>
              </a:solidFill>
            </a:endParaRPr>
          </a:p>
        </p:txBody>
      </p:sp>
      <p:sp>
        <p:nvSpPr>
          <p:cNvPr id="7" name="Номер слайда 6"/>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3899881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31" name="Номер слайда 30"/>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70796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9544686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F0A22E">
                  <a:shade val="75000"/>
                </a:srgbClr>
              </a:solidFill>
            </a:endParaRPr>
          </a:p>
        </p:txBody>
      </p:sp>
      <p:sp>
        <p:nvSpPr>
          <p:cNvPr id="6" name="Номер слайда 5"/>
          <p:cNvSpPr>
            <a:spLocks noGrp="1"/>
          </p:cNvSpPr>
          <p:nvPr>
            <p:ph type="sldNum" sz="quarter" idx="12"/>
          </p:nvPr>
        </p:nvSpPr>
        <p:spPr/>
        <p:txBody>
          <a:body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Tree>
    <p:extLst>
      <p:ext uri="{BB962C8B-B14F-4D97-AF65-F5344CB8AC3E}">
        <p14:creationId xmlns:p14="http://schemas.microsoft.com/office/powerpoint/2010/main" val="168473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605189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20157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69276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37737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65131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58426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346188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625575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69B325-BE57-4911-80FC-9B12A5B56842}" type="datetimeFigureOut">
              <a:rPr lang="ru-RU" smtClean="0">
                <a:solidFill>
                  <a:srgbClr val="F0A22E">
                    <a:shade val="75000"/>
                  </a:srgbClr>
                </a:solidFill>
              </a:rPr>
              <a:pPr/>
              <a:t>23.12.2019</a:t>
            </a:fld>
            <a:endParaRPr lang="ru-RU">
              <a:solidFill>
                <a:srgbClr val="F0A22E">
                  <a:shade val="75000"/>
                </a:srgb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solidFill>
                <a:srgbClr val="F0A22E">
                  <a:shade val="75000"/>
                </a:srgb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9AA0B-FA19-409E-BADC-21EDBF235EC1}" type="slidenum">
              <a:rPr lang="ru-RU" smtClean="0">
                <a:solidFill>
                  <a:srgbClr val="F0A22E">
                    <a:shade val="75000"/>
                  </a:srgbClr>
                </a:solidFill>
              </a:rPr>
              <a:pPr/>
              <a:t>‹#›</a:t>
            </a:fld>
            <a:endParaRPr lang="ru-RU">
              <a:solidFill>
                <a:srgbClr val="F0A22E">
                  <a:shade val="75000"/>
                </a:srgb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141924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0.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71480"/>
            <a:ext cx="7643866" cy="5447645"/>
          </a:xfrm>
          <a:prstGeom prst="rect">
            <a:avLst/>
          </a:prstGeom>
          <a:noFill/>
        </p:spPr>
        <p:txBody>
          <a:bodyPr wrap="square" rtlCol="0">
            <a:spAutoFit/>
          </a:bodyPr>
          <a:lstStyle/>
          <a:p>
            <a:r>
              <a:rPr lang="ru-RU" sz="4800" b="1" i="1" dirty="0" smtClean="0">
                <a:latin typeface="Times New Roman" pitchFamily="18" charset="0"/>
                <a:cs typeface="Times New Roman" pitchFamily="18" charset="0"/>
              </a:rPr>
              <a:t>Презентация к уроку в 5 классе </a:t>
            </a:r>
          </a:p>
          <a:p>
            <a:endParaRPr lang="ru-RU" sz="4800" b="1" i="1" dirty="0">
              <a:latin typeface="Times New Roman" pitchFamily="18" charset="0"/>
              <a:cs typeface="Times New Roman" pitchFamily="18" charset="0"/>
            </a:endParaRPr>
          </a:p>
          <a:p>
            <a:r>
              <a:rPr lang="ru-RU" sz="4800" b="1" i="1" dirty="0" smtClean="0">
                <a:solidFill>
                  <a:srgbClr val="0070C0"/>
                </a:solidFill>
                <a:latin typeface="Times New Roman" pitchFamily="18" charset="0"/>
                <a:cs typeface="Times New Roman" pitchFamily="18" charset="0"/>
              </a:rPr>
              <a:t>«Мы – многонациональный народ»</a:t>
            </a:r>
          </a:p>
          <a:p>
            <a:endParaRPr lang="ru-RU" sz="4800" b="1" i="1" dirty="0">
              <a:latin typeface="Times New Roman" pitchFamily="18" charset="0"/>
              <a:cs typeface="Times New Roman" pitchFamily="18" charset="0"/>
            </a:endParaRPr>
          </a:p>
          <a:p>
            <a:pPr algn="r"/>
            <a:r>
              <a:rPr lang="ru-RU" sz="2000" b="1" i="1" dirty="0" smtClean="0">
                <a:latin typeface="Times New Roman" pitchFamily="18" charset="0"/>
                <a:cs typeface="Times New Roman" pitchFamily="18" charset="0"/>
              </a:rPr>
              <a:t>Выполнила :</a:t>
            </a:r>
          </a:p>
          <a:p>
            <a:pPr algn="r"/>
            <a:r>
              <a:rPr lang="ru-RU" sz="2000" b="1" i="1" dirty="0" smtClean="0">
                <a:latin typeface="Times New Roman" pitchFamily="18" charset="0"/>
                <a:cs typeface="Times New Roman" pitchFamily="18" charset="0"/>
              </a:rPr>
              <a:t>Учитель обществознания </a:t>
            </a:r>
          </a:p>
          <a:p>
            <a:pPr algn="r"/>
            <a:r>
              <a:rPr lang="ru-RU" sz="2000" b="1" i="1" dirty="0" smtClean="0">
                <a:latin typeface="Times New Roman" pitchFamily="18" charset="0"/>
                <a:cs typeface="Times New Roman" pitchFamily="18" charset="0"/>
              </a:rPr>
              <a:t>МКОУ СОШ 6 </a:t>
            </a:r>
            <a:r>
              <a:rPr lang="ru-RU" sz="2000" b="1" i="1" dirty="0" err="1" smtClean="0">
                <a:latin typeface="Times New Roman" pitchFamily="18" charset="0"/>
                <a:cs typeface="Times New Roman" pitchFamily="18" charset="0"/>
              </a:rPr>
              <a:t>с.Самарка</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Куропей</a:t>
            </a:r>
            <a:r>
              <a:rPr lang="ru-RU" sz="2000" b="1" i="1" dirty="0" smtClean="0">
                <a:latin typeface="Times New Roman" pitchFamily="18" charset="0"/>
                <a:cs typeface="Times New Roman" pitchFamily="18" charset="0"/>
              </a:rPr>
              <a:t> Светлана Вениаминовна.</a:t>
            </a:r>
          </a:p>
        </p:txBody>
      </p:sp>
    </p:spTree>
    <p:extLst>
      <p:ext uri="{BB962C8B-B14F-4D97-AF65-F5344CB8AC3E}">
        <p14:creationId xmlns:p14="http://schemas.microsoft.com/office/powerpoint/2010/main" val="2639407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4258816" cy="1571774"/>
          </a:xfrm>
        </p:spPr>
        <p:txBody>
          <a:bodyPr>
            <a:noAutofit/>
          </a:bodyPr>
          <a:lstStyle/>
          <a:p>
            <a:r>
              <a:rPr lang="ru-RU" sz="2800" dirty="0">
                <a:solidFill>
                  <a:srgbClr val="FF0000"/>
                </a:solidFill>
              </a:rPr>
              <a:t>Древнерусское государство </a:t>
            </a:r>
            <a:r>
              <a:rPr lang="ru-RU" sz="2800" dirty="0" smtClean="0">
                <a:solidFill>
                  <a:srgbClr val="FF0000"/>
                </a:solidFill>
              </a:rPr>
              <a:t/>
            </a:r>
            <a:br>
              <a:rPr lang="ru-RU" sz="2800" dirty="0" smtClean="0">
                <a:solidFill>
                  <a:srgbClr val="FF0000"/>
                </a:solidFill>
              </a:rPr>
            </a:br>
            <a:r>
              <a:rPr lang="ru-RU" sz="2800" dirty="0" smtClean="0">
                <a:solidFill>
                  <a:srgbClr val="FF0000"/>
                </a:solidFill>
              </a:rPr>
              <a:t>(</a:t>
            </a:r>
            <a:r>
              <a:rPr lang="ru-RU" sz="2800" dirty="0">
                <a:solidFill>
                  <a:srgbClr val="FF0000"/>
                </a:solidFill>
              </a:rPr>
              <a:t>Киевская Русь 9-13 вв.)</a:t>
            </a:r>
          </a:p>
        </p:txBody>
      </p:sp>
      <p:sp>
        <p:nvSpPr>
          <p:cNvPr id="5" name="Объект 4"/>
          <p:cNvSpPr>
            <a:spLocks noGrp="1"/>
          </p:cNvSpPr>
          <p:nvPr>
            <p:ph idx="1"/>
          </p:nvPr>
        </p:nvSpPr>
        <p:spPr>
          <a:xfrm>
            <a:off x="4499992" y="273050"/>
            <a:ext cx="4186808" cy="5853113"/>
          </a:xfrm>
        </p:spPr>
        <p:txBody>
          <a:bodyPr>
            <a:normAutofit fontScale="85000" lnSpcReduction="10000"/>
          </a:bodyPr>
          <a:lstStyle/>
          <a:p>
            <a:r>
              <a:rPr lang="ru-RU" dirty="0"/>
              <a:t>В 9 в. в Восточной Европе  сложилось древнерусское государство из многочисленных славянских племен образовалась единая  древнерусская народность, на основе которой после распада государства начали формироваться три народности: русская, украинская, белорусская </a:t>
            </a:r>
          </a:p>
          <a:p>
            <a:endParaRPr lang="ru-RU" dirty="0"/>
          </a:p>
        </p:txBody>
      </p:sp>
      <p:sp>
        <p:nvSpPr>
          <p:cNvPr id="6" name="Текст 5"/>
          <p:cNvSpPr>
            <a:spLocks noGrp="1"/>
          </p:cNvSpPr>
          <p:nvPr>
            <p:ph type="body" sz="half" idx="2"/>
          </p:nvPr>
        </p:nvSpPr>
        <p:spPr>
          <a:xfrm>
            <a:off x="-252536" y="-531440"/>
            <a:ext cx="2304256" cy="531440"/>
          </a:xfrm>
        </p:spPr>
        <p:txBody>
          <a:bodyPr>
            <a:normAutofit/>
          </a:bodyPr>
          <a:lstStyle/>
          <a:p>
            <a:endParaRPr lang="ru-RU" sz="20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5273"/>
            <a:ext cx="4904893" cy="407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54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200" dirty="0" smtClean="0">
                <a:solidFill>
                  <a:srgbClr val="FF0000"/>
                </a:solidFill>
              </a:rPr>
              <a:t>Образование единого государства </a:t>
            </a:r>
            <a:endParaRPr lang="ru-RU" sz="3200" dirty="0">
              <a:solidFill>
                <a:srgbClr val="FF0000"/>
              </a:solidFill>
            </a:endParaRPr>
          </a:p>
        </p:txBody>
      </p:sp>
      <p:sp>
        <p:nvSpPr>
          <p:cNvPr id="6" name="Объект 5"/>
          <p:cNvSpPr>
            <a:spLocks noGrp="1"/>
          </p:cNvSpPr>
          <p:nvPr>
            <p:ph idx="1"/>
          </p:nvPr>
        </p:nvSpPr>
        <p:spPr>
          <a:xfrm>
            <a:off x="4644008" y="332656"/>
            <a:ext cx="4823718" cy="5853113"/>
          </a:xfrm>
        </p:spPr>
        <p:txBody>
          <a:bodyPr>
            <a:normAutofit fontScale="92500" lnSpcReduction="10000"/>
          </a:bodyPr>
          <a:lstStyle/>
          <a:p>
            <a:r>
              <a:rPr lang="ru-RU" sz="2800" dirty="0" smtClean="0"/>
              <a:t>После распада земель в 14-15 веках в ходе борьбы  против монгольского владычества складывается русская народность в области Новгорода, между реками Волгой и Окой. В 14 в. постепенно возвышается Москва и вокруг нее все население северо-востока и севера Руси. С образованием русского государства происходит расширение его территорий  за счет восточных, северных и южных слабозаселенных районов </a:t>
            </a:r>
            <a:endParaRPr lang="ru-RU" sz="2800" dirty="0"/>
          </a:p>
        </p:txBody>
      </p:sp>
      <p:sp>
        <p:nvSpPr>
          <p:cNvPr id="7" name="Текст 6"/>
          <p:cNvSpPr>
            <a:spLocks noGrp="1"/>
          </p:cNvSpPr>
          <p:nvPr>
            <p:ph type="body" sz="half" idx="2"/>
          </p:nvPr>
        </p:nvSpPr>
        <p:spPr/>
        <p:txBody>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4901310" cy="444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561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2400" dirty="0">
                <a:solidFill>
                  <a:srgbClr val="FF0000"/>
                </a:solidFill>
              </a:rPr>
              <a:t>Расширение русского государства в 16-19 веках </a:t>
            </a:r>
            <a:endParaRPr lang="ru-RU" sz="2400" dirty="0"/>
          </a:p>
        </p:txBody>
      </p:sp>
      <p:sp>
        <p:nvSpPr>
          <p:cNvPr id="6" name="Объект 5"/>
          <p:cNvSpPr>
            <a:spLocks noGrp="1"/>
          </p:cNvSpPr>
          <p:nvPr>
            <p:ph idx="1"/>
          </p:nvPr>
        </p:nvSpPr>
        <p:spPr>
          <a:xfrm>
            <a:off x="4644008" y="273050"/>
            <a:ext cx="4042792" cy="5853113"/>
          </a:xfrm>
        </p:spPr>
        <p:txBody>
          <a:bodyPr>
            <a:normAutofit fontScale="55000" lnSpcReduction="20000"/>
          </a:bodyPr>
          <a:lstStyle/>
          <a:p>
            <a:r>
              <a:rPr lang="ru-RU" sz="3800" dirty="0"/>
              <a:t>В 16-17 веках русские начали заселять Поволжье, </a:t>
            </a:r>
            <a:r>
              <a:rPr lang="ru-RU" sz="3800" dirty="0" smtClean="0"/>
              <a:t>Урал </a:t>
            </a:r>
            <a:r>
              <a:rPr lang="ru-RU" sz="3800" dirty="0"/>
              <a:t>и Сибирь. В 18-19 вв. русские расселялись </a:t>
            </a:r>
            <a:r>
              <a:rPr lang="ru-RU" sz="3800"/>
              <a:t>в </a:t>
            </a:r>
            <a:r>
              <a:rPr lang="ru-RU" sz="3800" smtClean="0"/>
              <a:t>Прибалтике,  Причерноморье ,Казахстане </a:t>
            </a:r>
            <a:r>
              <a:rPr lang="ru-RU" sz="3800" dirty="0"/>
              <a:t>и на Дальнем Востоке. Русские вступали в контакт с жившими здесь народами, оказывали большое влияние в хозяйственном, культурном отношении и в то же время воспринимали достижения местных народов Многонациональная семья народов России становилась все больше. </a:t>
            </a:r>
          </a:p>
          <a:p>
            <a:endParaRPr lang="ru-RU" dirty="0"/>
          </a:p>
        </p:txBody>
      </p:sp>
      <p:sp>
        <p:nvSpPr>
          <p:cNvPr id="7" name="Текст 6"/>
          <p:cNvSpPr>
            <a:spLocks noGrp="1"/>
          </p:cNvSpPr>
          <p:nvPr>
            <p:ph type="body" sz="half" idx="2"/>
          </p:nvPr>
        </p:nvSpPr>
        <p:spPr>
          <a:xfrm>
            <a:off x="457200" y="1435100"/>
            <a:ext cx="3394720" cy="4691063"/>
          </a:xfrm>
        </p:spPr>
        <p:txBody>
          <a:bodyPr/>
          <a:lstStyle/>
          <a:p>
            <a:endParaRPr lang="ru-RU"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475394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828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3312368" cy="2304256"/>
          </a:xfrm>
        </p:spPr>
        <p:txBody>
          <a:bodyPr/>
          <a:lstStyle/>
          <a:p>
            <a:endParaRPr lang="ru-RU" dirty="0"/>
          </a:p>
        </p:txBody>
      </p:sp>
      <p:sp>
        <p:nvSpPr>
          <p:cNvPr id="3" name="Объект 2"/>
          <p:cNvSpPr>
            <a:spLocks noGrp="1"/>
          </p:cNvSpPr>
          <p:nvPr>
            <p:ph idx="1"/>
          </p:nvPr>
        </p:nvSpPr>
        <p:spPr>
          <a:xfrm>
            <a:off x="4067944" y="273050"/>
            <a:ext cx="4618856" cy="5853113"/>
          </a:xfrm>
        </p:spPr>
        <p:txBody>
          <a:bodyPr>
            <a:normAutofit fontScale="92500" lnSpcReduction="10000"/>
          </a:bodyPr>
          <a:lstStyle/>
          <a:p>
            <a:pPr marL="0" indent="0">
              <a:buNone/>
            </a:pPr>
            <a:r>
              <a:rPr lang="ru-RU" dirty="0" smtClean="0"/>
              <a:t>На прошлом уроке мы выяснили, почему именно </a:t>
            </a:r>
            <a:r>
              <a:rPr lang="ru-RU" u="sng" dirty="0" smtClean="0"/>
              <a:t>русский язык является государственным в РФ</a:t>
            </a:r>
            <a:r>
              <a:rPr lang="ru-RU" dirty="0" smtClean="0"/>
              <a:t>. </a:t>
            </a:r>
            <a:r>
              <a:rPr lang="ru-RU" sz="2200" dirty="0" smtClean="0"/>
              <a:t>Он также является языком межнационального общения. Объясните, что это значит.</a:t>
            </a:r>
          </a:p>
          <a:p>
            <a:r>
              <a:rPr lang="ru-RU" dirty="0" smtClean="0">
                <a:solidFill>
                  <a:srgbClr val="FF0000"/>
                </a:solidFill>
              </a:rPr>
              <a:t>Означает ли это, что все остальные народы России находятся в подчинённом положении? </a:t>
            </a:r>
          </a:p>
          <a:p>
            <a:pPr marL="0" indent="0">
              <a:buNone/>
            </a:pPr>
            <a:r>
              <a:rPr lang="ru-RU" sz="1400" dirty="0" smtClean="0"/>
              <a:t>Послушайте древнюю притчу. ….(об отце и трех сыновьях, которые не смогли сломать веник)</a:t>
            </a:r>
          </a:p>
          <a:p>
            <a:pPr marL="0" indent="0">
              <a:buNone/>
            </a:pPr>
            <a:r>
              <a:rPr lang="ru-RU" sz="1400" dirty="0" smtClean="0"/>
              <a:t>В чем смысл.? Какое отношение она имеет к изучаемому нами вопросу?</a:t>
            </a:r>
            <a:endParaRPr lang="ru-RU" sz="1400" dirty="0"/>
          </a:p>
        </p:txBody>
      </p:sp>
      <p:sp>
        <p:nvSpPr>
          <p:cNvPr id="4" name="Текст 3"/>
          <p:cNvSpPr>
            <a:spLocks noGrp="1"/>
          </p:cNvSpPr>
          <p:nvPr>
            <p:ph type="body" sz="half" idx="2"/>
          </p:nvPr>
        </p:nvSpPr>
        <p:spPr>
          <a:xfrm>
            <a:off x="393149" y="2615005"/>
            <a:ext cx="3610744" cy="3489251"/>
          </a:xfrm>
        </p:spPr>
        <p:txBody>
          <a:bodyPr>
            <a:noAutofit/>
          </a:bodyPr>
          <a:lstStyle/>
          <a:p>
            <a:r>
              <a:rPr lang="ru-RU" sz="1600" dirty="0" smtClean="0"/>
              <a:t>Вы убедились, что русский народ составляет основу  России. Особую роль в сплочении народов играет великая русская культура. Произведения А. С. Пушкина, Л.Н. Толстого, А.П. Чехова, музыка М.И. Глинки, П. И. Чайковского, картины И.Е. Репина, В.И. Сурикова известны известны народам не только нашей страны. Они являются мировым достижением. Вот почему  мы говорим, что русская культура способствует сплочению народов нашей многонациональной страны. </a:t>
            </a: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1406"/>
            <a:ext cx="3749986" cy="268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06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cer\Desktop\Метрогор-Ломоносов.jpg"/>
          <p:cNvPicPr>
            <a:picLocks noChangeAspect="1" noChangeArrowheads="1"/>
          </p:cNvPicPr>
          <p:nvPr/>
        </p:nvPicPr>
        <p:blipFill>
          <a:blip r:embed="rId2"/>
          <a:srcRect/>
          <a:stretch>
            <a:fillRect/>
          </a:stretch>
        </p:blipFill>
        <p:spPr bwMode="auto">
          <a:xfrm>
            <a:off x="357159" y="214290"/>
            <a:ext cx="3429024" cy="2571768"/>
          </a:xfrm>
          <a:prstGeom prst="rect">
            <a:avLst/>
          </a:prstGeom>
          <a:noFill/>
        </p:spPr>
      </p:pic>
      <p:pic>
        <p:nvPicPr>
          <p:cNvPr id="27651" name="Picture 3" descr="C:\Users\Acer\Desktop\b517c1850f5d06a510f771e01cd1fbf1.jpg"/>
          <p:cNvPicPr>
            <a:picLocks noChangeAspect="1" noChangeArrowheads="1"/>
          </p:cNvPicPr>
          <p:nvPr/>
        </p:nvPicPr>
        <p:blipFill>
          <a:blip r:embed="rId3"/>
          <a:srcRect/>
          <a:stretch>
            <a:fillRect/>
          </a:stretch>
        </p:blipFill>
        <p:spPr bwMode="auto">
          <a:xfrm>
            <a:off x="3857620" y="2875680"/>
            <a:ext cx="5070424" cy="3806111"/>
          </a:xfrm>
          <a:prstGeom prst="rect">
            <a:avLst/>
          </a:prstGeom>
          <a:noFill/>
        </p:spPr>
      </p:pic>
    </p:spTree>
    <p:extLst>
      <p:ext uri="{BB962C8B-B14F-4D97-AF65-F5344CB8AC3E}">
        <p14:creationId xmlns:p14="http://schemas.microsoft.com/office/powerpoint/2010/main" val="37981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1000" fill="hold"/>
                                        <p:tgtEl>
                                          <p:spTgt spid="27650"/>
                                        </p:tgtEl>
                                        <p:attrNameLst>
                                          <p:attrName>ppt_x</p:attrName>
                                        </p:attrNameLst>
                                      </p:cBhvr>
                                      <p:tavLst>
                                        <p:tav tm="0">
                                          <p:val>
                                            <p:strVal val="#ppt_x"/>
                                          </p:val>
                                        </p:tav>
                                        <p:tav tm="100000">
                                          <p:val>
                                            <p:strVal val="#ppt_x"/>
                                          </p:val>
                                        </p:tav>
                                      </p:tavLst>
                                    </p:anim>
                                    <p:anim calcmode="lin" valueType="num">
                                      <p:cBhvr additive="base">
                                        <p:cTn id="8" dur="1000" fill="hold"/>
                                        <p:tgtEl>
                                          <p:spTgt spid="2765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1000" fill="hold"/>
                                        <p:tgtEl>
                                          <p:spTgt spid="27651"/>
                                        </p:tgtEl>
                                        <p:attrNameLst>
                                          <p:attrName>ppt_x</p:attrName>
                                        </p:attrNameLst>
                                      </p:cBhvr>
                                      <p:tavLst>
                                        <p:tav tm="0">
                                          <p:val>
                                            <p:strVal val="#ppt_x"/>
                                          </p:val>
                                        </p:tav>
                                        <p:tav tm="100000">
                                          <p:val>
                                            <p:strVal val="#ppt_x"/>
                                          </p:val>
                                        </p:tav>
                                      </p:tavLst>
                                    </p:anim>
                                    <p:anim calcmode="lin" valueType="num">
                                      <p:cBhvr additive="base">
                                        <p:cTn id="13" dur="10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cer\Desktop\168_3.jpg"/>
          <p:cNvPicPr>
            <a:picLocks noChangeAspect="1" noChangeArrowheads="1"/>
          </p:cNvPicPr>
          <p:nvPr/>
        </p:nvPicPr>
        <p:blipFill>
          <a:blip r:embed="rId2"/>
          <a:srcRect/>
          <a:stretch>
            <a:fillRect/>
          </a:stretch>
        </p:blipFill>
        <p:spPr bwMode="auto">
          <a:xfrm>
            <a:off x="142845" y="142852"/>
            <a:ext cx="2480506" cy="3071834"/>
          </a:xfrm>
          <a:prstGeom prst="rect">
            <a:avLst/>
          </a:prstGeom>
          <a:noFill/>
        </p:spPr>
      </p:pic>
      <p:pic>
        <p:nvPicPr>
          <p:cNvPr id="28675" name="Picture 3" descr="C:\Users\Acer\Desktop\37663-0994bf33.jpg"/>
          <p:cNvPicPr>
            <a:picLocks noChangeAspect="1" noChangeArrowheads="1"/>
          </p:cNvPicPr>
          <p:nvPr/>
        </p:nvPicPr>
        <p:blipFill>
          <a:blip r:embed="rId3"/>
          <a:srcRect/>
          <a:stretch>
            <a:fillRect/>
          </a:stretch>
        </p:blipFill>
        <p:spPr bwMode="auto">
          <a:xfrm>
            <a:off x="2643173" y="2357430"/>
            <a:ext cx="6259881" cy="3857652"/>
          </a:xfrm>
          <a:prstGeom prst="rect">
            <a:avLst/>
          </a:prstGeom>
          <a:noFill/>
        </p:spPr>
      </p:pic>
    </p:spTree>
    <p:extLst>
      <p:ext uri="{BB962C8B-B14F-4D97-AF65-F5344CB8AC3E}">
        <p14:creationId xmlns:p14="http://schemas.microsoft.com/office/powerpoint/2010/main" val="70645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1000" fill="hold"/>
                                        <p:tgtEl>
                                          <p:spTgt spid="28675"/>
                                        </p:tgtEl>
                                        <p:attrNameLst>
                                          <p:attrName>ppt_x</p:attrName>
                                        </p:attrNameLst>
                                      </p:cBhvr>
                                      <p:tavLst>
                                        <p:tav tm="0">
                                          <p:val>
                                            <p:strVal val="1+#ppt_w/2"/>
                                          </p:val>
                                        </p:tav>
                                        <p:tav tm="100000">
                                          <p:val>
                                            <p:strVal val="#ppt_x"/>
                                          </p:val>
                                        </p:tav>
                                      </p:tavLst>
                                    </p:anim>
                                    <p:anim calcmode="lin" valueType="num">
                                      <p:cBhvr additive="base">
                                        <p:cTn id="13" dur="1000" fill="hold"/>
                                        <p:tgtEl>
                                          <p:spTgt spid="28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cer\Desktop\000426.jpg"/>
          <p:cNvPicPr>
            <a:picLocks noChangeAspect="1" noChangeArrowheads="1"/>
          </p:cNvPicPr>
          <p:nvPr/>
        </p:nvPicPr>
        <p:blipFill>
          <a:blip r:embed="rId2"/>
          <a:srcRect/>
          <a:stretch>
            <a:fillRect/>
          </a:stretch>
        </p:blipFill>
        <p:spPr bwMode="auto">
          <a:xfrm>
            <a:off x="214282" y="214290"/>
            <a:ext cx="2897597" cy="3357586"/>
          </a:xfrm>
          <a:prstGeom prst="rect">
            <a:avLst/>
          </a:prstGeom>
          <a:noFill/>
        </p:spPr>
      </p:pic>
      <p:pic>
        <p:nvPicPr>
          <p:cNvPr id="29699" name="Picture 3" descr="C:\Users\Acer\Desktop\19_6_1.jpg"/>
          <p:cNvPicPr>
            <a:picLocks noChangeAspect="1" noChangeArrowheads="1"/>
          </p:cNvPicPr>
          <p:nvPr/>
        </p:nvPicPr>
        <p:blipFill>
          <a:blip r:embed="rId3"/>
          <a:srcRect/>
          <a:stretch>
            <a:fillRect/>
          </a:stretch>
        </p:blipFill>
        <p:spPr bwMode="auto">
          <a:xfrm>
            <a:off x="1428728" y="2928934"/>
            <a:ext cx="7620020" cy="3810010"/>
          </a:xfrm>
          <a:prstGeom prst="rect">
            <a:avLst/>
          </a:prstGeom>
          <a:noFill/>
        </p:spPr>
      </p:pic>
    </p:spTree>
    <p:extLst>
      <p:ext uri="{BB962C8B-B14F-4D97-AF65-F5344CB8AC3E}">
        <p14:creationId xmlns:p14="http://schemas.microsoft.com/office/powerpoint/2010/main" val="28568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1000" fill="hold"/>
                                        <p:tgtEl>
                                          <p:spTgt spid="29698"/>
                                        </p:tgtEl>
                                        <p:attrNameLst>
                                          <p:attrName>ppt_x</p:attrName>
                                        </p:attrNameLst>
                                      </p:cBhvr>
                                      <p:tavLst>
                                        <p:tav tm="0">
                                          <p:val>
                                            <p:strVal val="#ppt_x"/>
                                          </p:val>
                                        </p:tav>
                                        <p:tav tm="100000">
                                          <p:val>
                                            <p:strVal val="#ppt_x"/>
                                          </p:val>
                                        </p:tav>
                                      </p:tavLst>
                                    </p:anim>
                                    <p:anim calcmode="lin" valueType="num">
                                      <p:cBhvr additive="base">
                                        <p:cTn id="8" dur="1000" fill="hold"/>
                                        <p:tgtEl>
                                          <p:spTgt spid="2969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additive="base">
                                        <p:cTn id="12" dur="1000" fill="hold"/>
                                        <p:tgtEl>
                                          <p:spTgt spid="29699"/>
                                        </p:tgtEl>
                                        <p:attrNameLst>
                                          <p:attrName>ppt_x</p:attrName>
                                        </p:attrNameLst>
                                      </p:cBhvr>
                                      <p:tavLst>
                                        <p:tav tm="0">
                                          <p:val>
                                            <p:strVal val="1+#ppt_w/2"/>
                                          </p:val>
                                        </p:tav>
                                        <p:tav tm="100000">
                                          <p:val>
                                            <p:strVal val="#ppt_x"/>
                                          </p:val>
                                        </p:tav>
                                      </p:tavLst>
                                    </p:anim>
                                    <p:anim calcmode="lin" valueType="num">
                                      <p:cBhvr additive="base">
                                        <p:cTn id="13" dur="1000" fill="hold"/>
                                        <p:tgtEl>
                                          <p:spTgt spid="29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214290"/>
            <a:ext cx="392909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У одного старика было три сына. Они никак не могли вместе ужиться и старик перед смертью позвал их  к себе. Он попросил сломать веник. Сколько каждый из сыновей не старался это сделать, ни у кого ничего не получалось. Тогда отец развязал веник и попросил сломать по несколько прутьев каждого из сыновей. С этой задачей они справились легко.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ru-RU" sz="16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Отец сказал: «Вот так же и в жизни. Если вы будете вместе, то вас никто не сломи, а по отдельности вас также легко победить, как сломать несколько прутьев.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C:\Users\Acer\Desktop\0_91205_98036cd3_XL.jpg"/>
          <p:cNvPicPr>
            <a:picLocks noChangeAspect="1" noChangeArrowheads="1"/>
          </p:cNvPicPr>
          <p:nvPr/>
        </p:nvPicPr>
        <p:blipFill>
          <a:blip r:embed="rId2"/>
          <a:srcRect/>
          <a:stretch>
            <a:fillRect/>
          </a:stretch>
        </p:blipFill>
        <p:spPr bwMode="auto">
          <a:xfrm>
            <a:off x="4214810" y="3071810"/>
            <a:ext cx="4786346" cy="3524322"/>
          </a:xfrm>
          <a:prstGeom prst="rect">
            <a:avLst/>
          </a:prstGeom>
          <a:noFill/>
        </p:spPr>
      </p:pic>
    </p:spTree>
    <p:extLst>
      <p:ext uri="{BB962C8B-B14F-4D97-AF65-F5344CB8AC3E}">
        <p14:creationId xmlns:p14="http://schemas.microsoft.com/office/powerpoint/2010/main" val="279992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14612" y="1785926"/>
          <a:ext cx="3786214" cy="595630"/>
        </p:xfrm>
        <a:graphic>
          <a:graphicData uri="http://schemas.openxmlformats.org/drawingml/2006/table">
            <a:tbl>
              <a:tblPr/>
              <a:tblGrid>
                <a:gridCol w="3786214">
                  <a:extLst>
                    <a:ext uri="{9D8B030D-6E8A-4147-A177-3AD203B41FA5}">
                      <a16:colId xmlns:a16="http://schemas.microsoft.com/office/drawing/2014/main" val="20000"/>
                    </a:ext>
                  </a:extLst>
                </a:gridCol>
              </a:tblGrid>
              <a:tr h="595630">
                <a:tc>
                  <a:txBody>
                    <a:bodyPr/>
                    <a:lstStyle/>
                    <a:p>
                      <a:pPr marL="457200" algn="ctr">
                        <a:lnSpc>
                          <a:spcPct val="115000"/>
                        </a:lnSpc>
                        <a:spcAft>
                          <a:spcPts val="0"/>
                        </a:spcAft>
                      </a:pPr>
                      <a:r>
                        <a:rPr lang="ru-RU" sz="2400" b="1" dirty="0">
                          <a:latin typeface="Times New Roman"/>
                          <a:ea typeface="Calibri"/>
                          <a:cs typeface="Times New Roman"/>
                        </a:rPr>
                        <a:t>Национальность</a:t>
                      </a:r>
                      <a:endParaRPr lang="ru-RU"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Таблица 2"/>
          <p:cNvGraphicFramePr>
            <a:graphicFrameLocks noGrp="1"/>
          </p:cNvGraphicFramePr>
          <p:nvPr/>
        </p:nvGraphicFramePr>
        <p:xfrm>
          <a:off x="1571604" y="3071810"/>
          <a:ext cx="6000792" cy="841248"/>
        </p:xfrm>
        <a:graphic>
          <a:graphicData uri="http://schemas.openxmlformats.org/drawingml/2006/table">
            <a:tbl>
              <a:tblPr/>
              <a:tblGrid>
                <a:gridCol w="6000792">
                  <a:extLst>
                    <a:ext uri="{9D8B030D-6E8A-4147-A177-3AD203B41FA5}">
                      <a16:colId xmlns:a16="http://schemas.microsoft.com/office/drawing/2014/main" val="20000"/>
                    </a:ext>
                  </a:extLst>
                </a:gridCol>
              </a:tblGrid>
              <a:tr h="455930">
                <a:tc>
                  <a:txBody>
                    <a:bodyPr/>
                    <a:lstStyle/>
                    <a:p>
                      <a:pPr marL="457200" algn="ctr">
                        <a:lnSpc>
                          <a:spcPct val="115000"/>
                        </a:lnSpc>
                        <a:spcAft>
                          <a:spcPts val="0"/>
                        </a:spcAft>
                      </a:pPr>
                      <a:r>
                        <a:rPr lang="ru-RU" sz="2400" b="1" i="1" dirty="0">
                          <a:latin typeface="Times New Roman"/>
                          <a:ea typeface="Calibri"/>
                          <a:cs typeface="Times New Roman"/>
                        </a:rPr>
                        <a:t>Принадлежность человека к определенной нации</a:t>
                      </a:r>
                      <a:endParaRPr lang="ru-RU"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Таблица 3"/>
          <p:cNvGraphicFramePr>
            <a:graphicFrameLocks noGrp="1"/>
          </p:cNvGraphicFramePr>
          <p:nvPr/>
        </p:nvGraphicFramePr>
        <p:xfrm>
          <a:off x="857224" y="4643446"/>
          <a:ext cx="7215238" cy="701040"/>
        </p:xfrm>
        <a:graphic>
          <a:graphicData uri="http://schemas.openxmlformats.org/drawingml/2006/table">
            <a:tbl>
              <a:tblPr/>
              <a:tblGrid>
                <a:gridCol w="1791182">
                  <a:extLst>
                    <a:ext uri="{9D8B030D-6E8A-4147-A177-3AD203B41FA5}">
                      <a16:colId xmlns:a16="http://schemas.microsoft.com/office/drawing/2014/main" val="20000"/>
                    </a:ext>
                  </a:extLst>
                </a:gridCol>
                <a:gridCol w="3018474">
                  <a:extLst>
                    <a:ext uri="{9D8B030D-6E8A-4147-A177-3AD203B41FA5}">
                      <a16:colId xmlns:a16="http://schemas.microsoft.com/office/drawing/2014/main" val="20001"/>
                    </a:ext>
                  </a:extLst>
                </a:gridCol>
                <a:gridCol w="2405582">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ru-RU" sz="2000" dirty="0">
                          <a:latin typeface="Times New Roman"/>
                          <a:ea typeface="Calibri"/>
                          <a:cs typeface="Times New Roman"/>
                        </a:rPr>
                        <a:t>Общий язык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Times New Roman"/>
                        </a:rPr>
                        <a:t>Осознание своего единства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Calibri"/>
                          <a:cs typeface="Times New Roman"/>
                        </a:rPr>
                        <a:t>Общая культура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5844" name="AutoShape 4"/>
          <p:cNvSpPr>
            <a:spLocks noChangeArrowheads="1"/>
          </p:cNvSpPr>
          <p:nvPr/>
        </p:nvSpPr>
        <p:spPr bwMode="auto">
          <a:xfrm>
            <a:off x="4429124" y="3929066"/>
            <a:ext cx="123825" cy="457200"/>
          </a:xfrm>
          <a:prstGeom prst="downArrow">
            <a:avLst>
              <a:gd name="adj1" fmla="val 50000"/>
              <a:gd name="adj2" fmla="val 92308"/>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35841" name="AutoShape 1"/>
          <p:cNvSpPr>
            <a:spLocks noChangeArrowheads="1"/>
          </p:cNvSpPr>
          <p:nvPr/>
        </p:nvSpPr>
        <p:spPr bwMode="auto">
          <a:xfrm rot="3266562">
            <a:off x="1601758" y="3866470"/>
            <a:ext cx="211138" cy="709612"/>
          </a:xfrm>
          <a:prstGeom prst="downArrow">
            <a:avLst>
              <a:gd name="adj1" fmla="val 50000"/>
              <a:gd name="adj2" fmla="val 8402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35843" name="AutoShape 3"/>
          <p:cNvSpPr>
            <a:spLocks noChangeArrowheads="1"/>
          </p:cNvSpPr>
          <p:nvPr/>
        </p:nvSpPr>
        <p:spPr bwMode="auto">
          <a:xfrm>
            <a:off x="4429124" y="2428868"/>
            <a:ext cx="203200" cy="395288"/>
          </a:xfrm>
          <a:prstGeom prst="downArrow">
            <a:avLst>
              <a:gd name="adj1" fmla="val 50000"/>
              <a:gd name="adj2" fmla="val 4863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35842" name="AutoShape 2"/>
          <p:cNvSpPr>
            <a:spLocks noChangeArrowheads="1"/>
          </p:cNvSpPr>
          <p:nvPr/>
        </p:nvSpPr>
        <p:spPr bwMode="auto">
          <a:xfrm rot="-2316615">
            <a:off x="7154117" y="3880432"/>
            <a:ext cx="279400" cy="588963"/>
          </a:xfrm>
          <a:prstGeom prst="downArrow">
            <a:avLst>
              <a:gd name="adj1" fmla="val 50000"/>
              <a:gd name="adj2" fmla="val 52699"/>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848" name="Rectangle 8"/>
          <p:cNvSpPr>
            <a:spLocks noChangeArrowheads="1"/>
          </p:cNvSpPr>
          <p:nvPr/>
        </p:nvSpPr>
        <p:spPr bwMode="auto">
          <a:xfrm>
            <a:off x="45720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0605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cer\Desktop\349296.jpg"/>
          <p:cNvPicPr>
            <a:picLocks noChangeAspect="1" noChangeArrowheads="1"/>
          </p:cNvPicPr>
          <p:nvPr/>
        </p:nvPicPr>
        <p:blipFill>
          <a:blip r:embed="rId2"/>
          <a:srcRect/>
          <a:stretch>
            <a:fillRect/>
          </a:stretch>
        </p:blipFill>
        <p:spPr bwMode="auto">
          <a:xfrm>
            <a:off x="2071670" y="285727"/>
            <a:ext cx="5143536" cy="6435135"/>
          </a:xfrm>
          <a:prstGeom prst="rect">
            <a:avLst/>
          </a:prstGeom>
          <a:noFill/>
        </p:spPr>
      </p:pic>
    </p:spTree>
    <p:extLst>
      <p:ext uri="{BB962C8B-B14F-4D97-AF65-F5344CB8AC3E}">
        <p14:creationId xmlns:p14="http://schemas.microsoft.com/office/powerpoint/2010/main" val="30163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500174"/>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Цели</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выяснить и характеризовать основное значение многонационального  народа Российской Федерации на ее государство и граждан. Познакомить с многонациональной культурой. Раскрыть понятия </a:t>
            </a:r>
            <a:r>
              <a:rPr kumimoji="0" lang="ru-RU" sz="24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нация, национальность</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Задачи</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характеризовать и конкретизировать примерами национальные различия. Показать на примерах истории и современности проявления толерантного отношения к людям разных национальностей.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2056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1357298"/>
            <a:ext cx="828680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Почему важно уважать другие народности?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Какую роль сыграла русская культура в сплочении народов ( можно привести конкретные пример)?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 чем определяется принадлежность людей к одной национальности?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9273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11560" y="2142728"/>
            <a:ext cx="71437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Домашнее задание: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найти в материалах Интернета высказывания людей, который русский язык не родной о русском языке,</a:t>
            </a:r>
          </a:p>
          <a:p>
            <a:pPr marL="0" marR="0" lvl="0" indent="0" algn="l" defTabSz="914400" rtl="0" eaLnBrk="0" fontAlgn="base" latinLnBrk="0" hangingPunct="0">
              <a:lnSpc>
                <a:spcPct val="100000"/>
              </a:lnSpc>
              <a:spcBef>
                <a:spcPct val="0"/>
              </a:spcBef>
              <a:spcAft>
                <a:spcPct val="0"/>
              </a:spcAft>
              <a:buClrTx/>
              <a:buSzTx/>
              <a:tabLst/>
            </a:pPr>
            <a:r>
              <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подготовить </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стихи о родном крае. </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0616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14282" y="500043"/>
            <a:ext cx="8572560" cy="33547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Много народов в России  живет,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 новым вершинам  Отчизну ведет.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единстве народов сила  страны.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Дети России дружбой  сильны!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Язык порой разный и  разная вера.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Мы стали для всех</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образцом и примером.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Дети России дружны с  детских лет,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этом, пожалуй, наш  главный секрет.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Общие игры у нас и забавы,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Общая школа и общее  право.</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Общее солнце, земля, где  живем,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Учимся вместе и вместе  растем!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descr="C:\Users\Acer\Desktop\img25.jpg"/>
          <p:cNvPicPr>
            <a:picLocks noChangeAspect="1" noChangeArrowheads="1"/>
          </p:cNvPicPr>
          <p:nvPr/>
        </p:nvPicPr>
        <p:blipFill>
          <a:blip r:embed="rId2"/>
          <a:srcRect/>
          <a:stretch>
            <a:fillRect/>
          </a:stretch>
        </p:blipFill>
        <p:spPr bwMode="auto">
          <a:xfrm>
            <a:off x="4357685" y="357166"/>
            <a:ext cx="4667281" cy="3500462"/>
          </a:xfrm>
          <a:prstGeom prst="rect">
            <a:avLst/>
          </a:prstGeom>
          <a:noFill/>
        </p:spPr>
      </p:pic>
      <p:pic>
        <p:nvPicPr>
          <p:cNvPr id="40963" name="Picture 3" descr="C:\Users\Acer\Desktop\баннер-6х3.jpg"/>
          <p:cNvPicPr>
            <a:picLocks noChangeAspect="1" noChangeArrowheads="1"/>
          </p:cNvPicPr>
          <p:nvPr/>
        </p:nvPicPr>
        <p:blipFill>
          <a:blip r:embed="rId3"/>
          <a:srcRect/>
          <a:stretch>
            <a:fillRect/>
          </a:stretch>
        </p:blipFill>
        <p:spPr bwMode="auto">
          <a:xfrm>
            <a:off x="142844" y="3857628"/>
            <a:ext cx="5738826" cy="2869413"/>
          </a:xfrm>
          <a:prstGeom prst="rect">
            <a:avLst/>
          </a:prstGeom>
          <a:noFill/>
        </p:spPr>
      </p:pic>
      <p:pic>
        <p:nvPicPr>
          <p:cNvPr id="40964" name="Picture 4" descr="C:\Users\Acer\Desktop\1606852_1024x768.jpg"/>
          <p:cNvPicPr>
            <a:picLocks noChangeAspect="1" noChangeArrowheads="1"/>
          </p:cNvPicPr>
          <p:nvPr/>
        </p:nvPicPr>
        <p:blipFill>
          <a:blip r:embed="rId4"/>
          <a:srcRect/>
          <a:stretch>
            <a:fillRect/>
          </a:stretch>
        </p:blipFill>
        <p:spPr bwMode="auto">
          <a:xfrm>
            <a:off x="5929322" y="3857628"/>
            <a:ext cx="3214678" cy="2786082"/>
          </a:xfrm>
          <a:prstGeom prst="rect">
            <a:avLst/>
          </a:prstGeom>
          <a:noFill/>
        </p:spPr>
      </p:pic>
    </p:spTree>
    <p:extLst>
      <p:ext uri="{BB962C8B-B14F-4D97-AF65-F5344CB8AC3E}">
        <p14:creationId xmlns:p14="http://schemas.microsoft.com/office/powerpoint/2010/main" val="33394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1">
                                            <p:bg/>
                                          </p:spTgt>
                                        </p:tgtEl>
                                        <p:attrNameLst>
                                          <p:attrName>style.visibility</p:attrName>
                                        </p:attrNameLst>
                                      </p:cBhvr>
                                      <p:to>
                                        <p:strVal val="visible"/>
                                      </p:to>
                                    </p:set>
                                    <p:animEffect transition="in" filter="fade">
                                      <p:cBhvr>
                                        <p:cTn id="7" dur="1000"/>
                                        <p:tgtEl>
                                          <p:spTgt spid="40961">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961">
                                            <p:txEl>
                                              <p:pRg st="0" end="0"/>
                                            </p:txEl>
                                          </p:spTgt>
                                        </p:tgtEl>
                                        <p:attrNameLst>
                                          <p:attrName>style.visibility</p:attrName>
                                        </p:attrNameLst>
                                      </p:cBhvr>
                                      <p:to>
                                        <p:strVal val="visible"/>
                                      </p:to>
                                    </p:set>
                                    <p:animEffect transition="in" filter="fade">
                                      <p:cBhvr>
                                        <p:cTn id="11" dur="1000"/>
                                        <p:tgtEl>
                                          <p:spTgt spid="40961">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0961">
                                            <p:txEl>
                                              <p:pRg st="1" end="1"/>
                                            </p:txEl>
                                          </p:spTgt>
                                        </p:tgtEl>
                                        <p:attrNameLst>
                                          <p:attrName>style.visibility</p:attrName>
                                        </p:attrNameLst>
                                      </p:cBhvr>
                                      <p:to>
                                        <p:strVal val="visible"/>
                                      </p:to>
                                    </p:set>
                                    <p:animEffect transition="in" filter="fade">
                                      <p:cBhvr>
                                        <p:cTn id="15" dur="1000"/>
                                        <p:tgtEl>
                                          <p:spTgt spid="40961">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0961">
                                            <p:txEl>
                                              <p:pRg st="2" end="2"/>
                                            </p:txEl>
                                          </p:spTgt>
                                        </p:tgtEl>
                                        <p:attrNameLst>
                                          <p:attrName>style.visibility</p:attrName>
                                        </p:attrNameLst>
                                      </p:cBhvr>
                                      <p:to>
                                        <p:strVal val="visible"/>
                                      </p:to>
                                    </p:set>
                                    <p:animEffect transition="in" filter="fade">
                                      <p:cBhvr>
                                        <p:cTn id="19" dur="1000"/>
                                        <p:tgtEl>
                                          <p:spTgt spid="40961">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0961">
                                            <p:txEl>
                                              <p:pRg st="3" end="3"/>
                                            </p:txEl>
                                          </p:spTgt>
                                        </p:tgtEl>
                                        <p:attrNameLst>
                                          <p:attrName>style.visibility</p:attrName>
                                        </p:attrNameLst>
                                      </p:cBhvr>
                                      <p:to>
                                        <p:strVal val="visible"/>
                                      </p:to>
                                    </p:set>
                                    <p:animEffect transition="in" filter="fade">
                                      <p:cBhvr>
                                        <p:cTn id="23" dur="1000"/>
                                        <p:tgtEl>
                                          <p:spTgt spid="40961">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0961">
                                            <p:txEl>
                                              <p:pRg st="4" end="4"/>
                                            </p:txEl>
                                          </p:spTgt>
                                        </p:tgtEl>
                                        <p:attrNameLst>
                                          <p:attrName>style.visibility</p:attrName>
                                        </p:attrNameLst>
                                      </p:cBhvr>
                                      <p:to>
                                        <p:strVal val="visible"/>
                                      </p:to>
                                    </p:set>
                                    <p:animEffect transition="in" filter="fade">
                                      <p:cBhvr>
                                        <p:cTn id="27" dur="1000"/>
                                        <p:tgtEl>
                                          <p:spTgt spid="40961">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0961">
                                            <p:txEl>
                                              <p:pRg st="5" end="5"/>
                                            </p:txEl>
                                          </p:spTgt>
                                        </p:tgtEl>
                                        <p:attrNameLst>
                                          <p:attrName>style.visibility</p:attrName>
                                        </p:attrNameLst>
                                      </p:cBhvr>
                                      <p:to>
                                        <p:strVal val="visible"/>
                                      </p:to>
                                    </p:set>
                                    <p:animEffect transition="in" filter="fade">
                                      <p:cBhvr>
                                        <p:cTn id="31" dur="1000"/>
                                        <p:tgtEl>
                                          <p:spTgt spid="40961">
                                            <p:txEl>
                                              <p:pRg st="5" end="5"/>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0961">
                                            <p:txEl>
                                              <p:pRg st="6" end="6"/>
                                            </p:txEl>
                                          </p:spTgt>
                                        </p:tgtEl>
                                        <p:attrNameLst>
                                          <p:attrName>style.visibility</p:attrName>
                                        </p:attrNameLst>
                                      </p:cBhvr>
                                      <p:to>
                                        <p:strVal val="visible"/>
                                      </p:to>
                                    </p:set>
                                    <p:animEffect transition="in" filter="fade">
                                      <p:cBhvr>
                                        <p:cTn id="35" dur="1000"/>
                                        <p:tgtEl>
                                          <p:spTgt spid="40961">
                                            <p:txEl>
                                              <p:pRg st="6" end="6"/>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0961">
                                            <p:txEl>
                                              <p:pRg st="7" end="7"/>
                                            </p:txEl>
                                          </p:spTgt>
                                        </p:tgtEl>
                                        <p:attrNameLst>
                                          <p:attrName>style.visibility</p:attrName>
                                        </p:attrNameLst>
                                      </p:cBhvr>
                                      <p:to>
                                        <p:strVal val="visible"/>
                                      </p:to>
                                    </p:set>
                                    <p:animEffect transition="in" filter="fade">
                                      <p:cBhvr>
                                        <p:cTn id="39" dur="1000"/>
                                        <p:tgtEl>
                                          <p:spTgt spid="40961">
                                            <p:txEl>
                                              <p:pRg st="7" end="7"/>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0961">
                                            <p:txEl>
                                              <p:pRg st="8" end="8"/>
                                            </p:txEl>
                                          </p:spTgt>
                                        </p:tgtEl>
                                        <p:attrNameLst>
                                          <p:attrName>style.visibility</p:attrName>
                                        </p:attrNameLst>
                                      </p:cBhvr>
                                      <p:to>
                                        <p:strVal val="visible"/>
                                      </p:to>
                                    </p:set>
                                    <p:animEffect transition="in" filter="fade">
                                      <p:cBhvr>
                                        <p:cTn id="43" dur="1000"/>
                                        <p:tgtEl>
                                          <p:spTgt spid="40961">
                                            <p:txEl>
                                              <p:pRg st="8" end="8"/>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40961">
                                            <p:txEl>
                                              <p:pRg st="9" end="9"/>
                                            </p:txEl>
                                          </p:spTgt>
                                        </p:tgtEl>
                                        <p:attrNameLst>
                                          <p:attrName>style.visibility</p:attrName>
                                        </p:attrNameLst>
                                      </p:cBhvr>
                                      <p:to>
                                        <p:strVal val="visible"/>
                                      </p:to>
                                    </p:set>
                                    <p:animEffect transition="in" filter="fade">
                                      <p:cBhvr>
                                        <p:cTn id="47" dur="1000"/>
                                        <p:tgtEl>
                                          <p:spTgt spid="40961">
                                            <p:txEl>
                                              <p:pRg st="9" end="9"/>
                                            </p:txEl>
                                          </p:spTgt>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0961">
                                            <p:txEl>
                                              <p:pRg st="10" end="10"/>
                                            </p:txEl>
                                          </p:spTgt>
                                        </p:tgtEl>
                                        <p:attrNameLst>
                                          <p:attrName>style.visibility</p:attrName>
                                        </p:attrNameLst>
                                      </p:cBhvr>
                                      <p:to>
                                        <p:strVal val="visible"/>
                                      </p:to>
                                    </p:set>
                                    <p:animEffect transition="in" filter="fade">
                                      <p:cBhvr>
                                        <p:cTn id="51" dur="1000"/>
                                        <p:tgtEl>
                                          <p:spTgt spid="40961">
                                            <p:txEl>
                                              <p:pRg st="10" end="10"/>
                                            </p:tx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40961">
                                            <p:txEl>
                                              <p:pRg st="11" end="11"/>
                                            </p:txEl>
                                          </p:spTgt>
                                        </p:tgtEl>
                                        <p:attrNameLst>
                                          <p:attrName>style.visibility</p:attrName>
                                        </p:attrNameLst>
                                      </p:cBhvr>
                                      <p:to>
                                        <p:strVal val="visible"/>
                                      </p:to>
                                    </p:set>
                                    <p:animEffect transition="in" filter="fade">
                                      <p:cBhvr>
                                        <p:cTn id="55" dur="1000"/>
                                        <p:tgtEl>
                                          <p:spTgt spid="40961">
                                            <p:txEl>
                                              <p:pRg st="11" end="11"/>
                                            </p:txEl>
                                          </p:spTgt>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40961">
                                            <p:txEl>
                                              <p:pRg st="12" end="12"/>
                                            </p:txEl>
                                          </p:spTgt>
                                        </p:tgtEl>
                                        <p:attrNameLst>
                                          <p:attrName>style.visibility</p:attrName>
                                        </p:attrNameLst>
                                      </p:cBhvr>
                                      <p:to>
                                        <p:strVal val="visible"/>
                                      </p:to>
                                    </p:set>
                                    <p:animEffect transition="in" filter="fade">
                                      <p:cBhvr>
                                        <p:cTn id="59" dur="1000"/>
                                        <p:tgtEl>
                                          <p:spTgt spid="40961">
                                            <p:txEl>
                                              <p:pRg st="12" end="12"/>
                                            </p:txEl>
                                          </p:spTgt>
                                        </p:tgtEl>
                                      </p:cBhvr>
                                    </p:animEffect>
                                  </p:childTnLst>
                                </p:cTn>
                              </p:par>
                            </p:childTnLst>
                          </p:cTn>
                        </p:par>
                        <p:par>
                          <p:cTn id="60" fill="hold">
                            <p:stCondLst>
                              <p:cond delay="14000"/>
                            </p:stCondLst>
                            <p:childTnLst>
                              <p:par>
                                <p:cTn id="61" presetID="2" presetClass="entr" presetSubtype="2" fill="hold" nodeType="afterEffect">
                                  <p:stCondLst>
                                    <p:cond delay="0"/>
                                  </p:stCondLst>
                                  <p:childTnLst>
                                    <p:set>
                                      <p:cBhvr>
                                        <p:cTn id="62" dur="1" fill="hold">
                                          <p:stCondLst>
                                            <p:cond delay="0"/>
                                          </p:stCondLst>
                                        </p:cTn>
                                        <p:tgtEl>
                                          <p:spTgt spid="40962"/>
                                        </p:tgtEl>
                                        <p:attrNameLst>
                                          <p:attrName>style.visibility</p:attrName>
                                        </p:attrNameLst>
                                      </p:cBhvr>
                                      <p:to>
                                        <p:strVal val="visible"/>
                                      </p:to>
                                    </p:set>
                                    <p:anim calcmode="lin" valueType="num">
                                      <p:cBhvr additive="base">
                                        <p:cTn id="63" dur="1000" fill="hold"/>
                                        <p:tgtEl>
                                          <p:spTgt spid="40962"/>
                                        </p:tgtEl>
                                        <p:attrNameLst>
                                          <p:attrName>ppt_x</p:attrName>
                                        </p:attrNameLst>
                                      </p:cBhvr>
                                      <p:tavLst>
                                        <p:tav tm="0">
                                          <p:val>
                                            <p:strVal val="1+#ppt_w/2"/>
                                          </p:val>
                                        </p:tav>
                                        <p:tav tm="100000">
                                          <p:val>
                                            <p:strVal val="#ppt_x"/>
                                          </p:val>
                                        </p:tav>
                                      </p:tavLst>
                                    </p:anim>
                                    <p:anim calcmode="lin" valueType="num">
                                      <p:cBhvr additive="base">
                                        <p:cTn id="64" dur="1000" fill="hold"/>
                                        <p:tgtEl>
                                          <p:spTgt spid="40962"/>
                                        </p:tgtEl>
                                        <p:attrNameLst>
                                          <p:attrName>ppt_y</p:attrName>
                                        </p:attrNameLst>
                                      </p:cBhvr>
                                      <p:tavLst>
                                        <p:tav tm="0">
                                          <p:val>
                                            <p:strVal val="#ppt_y"/>
                                          </p:val>
                                        </p:tav>
                                        <p:tav tm="100000">
                                          <p:val>
                                            <p:strVal val="#ppt_y"/>
                                          </p:val>
                                        </p:tav>
                                      </p:tavLst>
                                    </p:anim>
                                  </p:childTnLst>
                                </p:cTn>
                              </p:par>
                            </p:childTnLst>
                          </p:cTn>
                        </p:par>
                        <p:par>
                          <p:cTn id="65" fill="hold">
                            <p:stCondLst>
                              <p:cond delay="15000"/>
                            </p:stCondLst>
                            <p:childTnLst>
                              <p:par>
                                <p:cTn id="66" presetID="2" presetClass="entr" presetSubtype="4" fill="hold" nodeType="afterEffect">
                                  <p:stCondLst>
                                    <p:cond delay="0"/>
                                  </p:stCondLst>
                                  <p:childTnLst>
                                    <p:set>
                                      <p:cBhvr>
                                        <p:cTn id="67" dur="1" fill="hold">
                                          <p:stCondLst>
                                            <p:cond delay="0"/>
                                          </p:stCondLst>
                                        </p:cTn>
                                        <p:tgtEl>
                                          <p:spTgt spid="40963"/>
                                        </p:tgtEl>
                                        <p:attrNameLst>
                                          <p:attrName>style.visibility</p:attrName>
                                        </p:attrNameLst>
                                      </p:cBhvr>
                                      <p:to>
                                        <p:strVal val="visible"/>
                                      </p:to>
                                    </p:set>
                                    <p:anim calcmode="lin" valueType="num">
                                      <p:cBhvr additive="base">
                                        <p:cTn id="68" dur="1000" fill="hold"/>
                                        <p:tgtEl>
                                          <p:spTgt spid="40963"/>
                                        </p:tgtEl>
                                        <p:attrNameLst>
                                          <p:attrName>ppt_x</p:attrName>
                                        </p:attrNameLst>
                                      </p:cBhvr>
                                      <p:tavLst>
                                        <p:tav tm="0">
                                          <p:val>
                                            <p:strVal val="#ppt_x"/>
                                          </p:val>
                                        </p:tav>
                                        <p:tav tm="100000">
                                          <p:val>
                                            <p:strVal val="#ppt_x"/>
                                          </p:val>
                                        </p:tav>
                                      </p:tavLst>
                                    </p:anim>
                                    <p:anim calcmode="lin" valueType="num">
                                      <p:cBhvr additive="base">
                                        <p:cTn id="69" dur="1000" fill="hold"/>
                                        <p:tgtEl>
                                          <p:spTgt spid="40963"/>
                                        </p:tgtEl>
                                        <p:attrNameLst>
                                          <p:attrName>ppt_y</p:attrName>
                                        </p:attrNameLst>
                                      </p:cBhvr>
                                      <p:tavLst>
                                        <p:tav tm="0">
                                          <p:val>
                                            <p:strVal val="1+#ppt_h/2"/>
                                          </p:val>
                                        </p:tav>
                                        <p:tav tm="100000">
                                          <p:val>
                                            <p:strVal val="#ppt_y"/>
                                          </p:val>
                                        </p:tav>
                                      </p:tavLst>
                                    </p:anim>
                                  </p:childTnLst>
                                </p:cTn>
                              </p:par>
                            </p:childTnLst>
                          </p:cTn>
                        </p:par>
                        <p:par>
                          <p:cTn id="70" fill="hold">
                            <p:stCondLst>
                              <p:cond delay="16000"/>
                            </p:stCondLst>
                            <p:childTnLst>
                              <p:par>
                                <p:cTn id="71" presetID="2" presetClass="entr" presetSubtype="2" fill="hold" nodeType="afterEffect">
                                  <p:stCondLst>
                                    <p:cond delay="0"/>
                                  </p:stCondLst>
                                  <p:childTnLst>
                                    <p:set>
                                      <p:cBhvr>
                                        <p:cTn id="72" dur="1" fill="hold">
                                          <p:stCondLst>
                                            <p:cond delay="0"/>
                                          </p:stCondLst>
                                        </p:cTn>
                                        <p:tgtEl>
                                          <p:spTgt spid="40964"/>
                                        </p:tgtEl>
                                        <p:attrNameLst>
                                          <p:attrName>style.visibility</p:attrName>
                                        </p:attrNameLst>
                                      </p:cBhvr>
                                      <p:to>
                                        <p:strVal val="visible"/>
                                      </p:to>
                                    </p:set>
                                    <p:anim calcmode="lin" valueType="num">
                                      <p:cBhvr additive="base">
                                        <p:cTn id="73" dur="1000" fill="hold"/>
                                        <p:tgtEl>
                                          <p:spTgt spid="40964"/>
                                        </p:tgtEl>
                                        <p:attrNameLst>
                                          <p:attrName>ppt_x</p:attrName>
                                        </p:attrNameLst>
                                      </p:cBhvr>
                                      <p:tavLst>
                                        <p:tav tm="0">
                                          <p:val>
                                            <p:strVal val="1+#ppt_w/2"/>
                                          </p:val>
                                        </p:tav>
                                        <p:tav tm="100000">
                                          <p:val>
                                            <p:strVal val="#ppt_x"/>
                                          </p:val>
                                        </p:tav>
                                      </p:tavLst>
                                    </p:anim>
                                    <p:anim calcmode="lin" valueType="num">
                                      <p:cBhvr additive="base">
                                        <p:cTn id="74" dur="10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cer\Desktop\six-children-greeting-each-other-cartoon-multicultural-57738508.jpg"/>
          <p:cNvPicPr>
            <a:picLocks noChangeAspect="1" noChangeArrowheads="1"/>
          </p:cNvPicPr>
          <p:nvPr/>
        </p:nvPicPr>
        <p:blipFill>
          <a:blip r:embed="rId2"/>
          <a:srcRect/>
          <a:stretch>
            <a:fillRect/>
          </a:stretch>
        </p:blipFill>
        <p:spPr bwMode="auto">
          <a:xfrm>
            <a:off x="357158" y="1643050"/>
            <a:ext cx="8395320" cy="3286148"/>
          </a:xfrm>
          <a:prstGeom prst="rect">
            <a:avLst/>
          </a:prstGeom>
          <a:noFill/>
        </p:spPr>
      </p:pic>
    </p:spTree>
    <p:extLst>
      <p:ext uri="{BB962C8B-B14F-4D97-AF65-F5344CB8AC3E}">
        <p14:creationId xmlns:p14="http://schemas.microsoft.com/office/powerpoint/2010/main" val="1364320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Acer\Desktop\1315403933_1-.-bashnya.jpeg"/>
          <p:cNvPicPr/>
          <p:nvPr/>
        </p:nvPicPr>
        <p:blipFill>
          <a:blip r:embed="rId2"/>
          <a:srcRect/>
          <a:stretch>
            <a:fillRect/>
          </a:stretch>
        </p:blipFill>
        <p:spPr bwMode="auto">
          <a:xfrm>
            <a:off x="142844" y="142852"/>
            <a:ext cx="3571900" cy="3071834"/>
          </a:xfrm>
          <a:prstGeom prst="rect">
            <a:avLst/>
          </a:prstGeom>
          <a:noFill/>
          <a:ln w="9525">
            <a:noFill/>
            <a:miter lim="800000"/>
            <a:headEnd/>
            <a:tailEnd/>
          </a:ln>
        </p:spPr>
      </p:pic>
      <p:sp>
        <p:nvSpPr>
          <p:cNvPr id="16385" name="Rectangle 1"/>
          <p:cNvSpPr>
            <a:spLocks noChangeArrowheads="1"/>
          </p:cNvSpPr>
          <p:nvPr/>
        </p:nvSpPr>
        <p:spPr bwMode="auto">
          <a:xfrm>
            <a:off x="4071934" y="214290"/>
            <a:ext cx="4500594" cy="280076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600" i="1" dirty="0" smtClean="0">
                <a:solidFill>
                  <a:srgbClr val="000000"/>
                </a:solidFill>
                <a:latin typeface="Arial" pitchFamily="34" charset="0"/>
                <a:ea typeface="Times New Roman" pitchFamily="18" charset="0"/>
                <a:cs typeface="Times New Roman" pitchFamily="18" charset="0"/>
              </a:rPr>
              <a:t>Когда-то все люди земли понимали друг друга, говоря на одном языке. И задумали люди построить город, а в нем высокую башню до самых небес, которую можно было увидеть с любого конца земли.</a:t>
            </a:r>
            <a:endParaRPr lang="ru-RU" sz="1600" dirty="0" smtClean="0">
              <a:solidFill>
                <a:prstClr val="black"/>
              </a:solidFill>
              <a:latin typeface="Arial" pitchFamily="34" charset="0"/>
              <a:cs typeface="Arial" pitchFamily="34" charset="0"/>
            </a:endParaRPr>
          </a:p>
          <a:p>
            <a:pPr eaLnBrk="0" fontAlgn="base" hangingPunct="0">
              <a:spcBef>
                <a:spcPct val="0"/>
              </a:spcBef>
              <a:spcAft>
                <a:spcPct val="0"/>
              </a:spcAft>
            </a:pPr>
            <a:r>
              <a:rPr lang="ru-RU" sz="1600" i="1" dirty="0" smtClean="0">
                <a:solidFill>
                  <a:srgbClr val="000000"/>
                </a:solidFill>
                <a:latin typeface="Arial" pitchFamily="34" charset="0"/>
                <a:ea typeface="Times New Roman" pitchFamily="18" charset="0"/>
                <a:cs typeface="Times New Roman" pitchFamily="18" charset="0"/>
              </a:rPr>
              <a:t>Многому научились люди к тому времени: обжигали кирпичи, собирали камни, укладывая их в фундамент. Постепенно башня росла, поднимаясь все выше к небу. Радовались люди, видя, как стремительно растет их творение.</a:t>
            </a:r>
            <a:endParaRPr lang="ru-RU" sz="1600" dirty="0" smtClean="0">
              <a:solidFill>
                <a:prstClr val="black"/>
              </a:solidFill>
              <a:latin typeface="Arial" pitchFamily="34" charset="0"/>
              <a:cs typeface="Arial" pitchFamily="34" charset="0"/>
            </a:endParaRPr>
          </a:p>
        </p:txBody>
      </p:sp>
      <p:sp>
        <p:nvSpPr>
          <p:cNvPr id="16386" name="Rectangle 2"/>
          <p:cNvSpPr>
            <a:spLocks noChangeArrowheads="1"/>
          </p:cNvSpPr>
          <p:nvPr/>
        </p:nvSpPr>
        <p:spPr bwMode="auto">
          <a:xfrm>
            <a:off x="142844" y="3214686"/>
            <a:ext cx="8572528"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1400" i="1" dirty="0" smtClean="0">
                <a:solidFill>
                  <a:srgbClr val="000000"/>
                </a:solidFill>
                <a:latin typeface="Arial" pitchFamily="34" charset="0"/>
                <a:ea typeface="Times New Roman" pitchFamily="18" charset="0"/>
                <a:cs typeface="Times New Roman" pitchFamily="18" charset="0"/>
              </a:rPr>
              <a:t>Узнал об этом Господь и удивился, увидев огромную башню, которая тянулась к небу. Не понравилась Богу эта затея: снова проявилась гордыня и тщеславие у людей, вздумавших подняться к небу. И сказал он: «Вот один народ, все понимают друг друга, все говорят на одном языке. Но что они делают? Гордые и упрямые они хотят возвыситься до неба, приблизится к самому Господу!». И наказал их, смешав язык, на котором они говорили.</a:t>
            </a:r>
            <a:endParaRPr lang="ru-RU" sz="1400" dirty="0" smtClean="0">
              <a:solidFill>
                <a:prstClr val="black"/>
              </a:solidFill>
              <a:latin typeface="Arial" pitchFamily="34" charset="0"/>
              <a:cs typeface="Arial" pitchFamily="34" charset="0"/>
            </a:endParaRPr>
          </a:p>
          <a:p>
            <a:pPr eaLnBrk="0" fontAlgn="base" hangingPunct="0">
              <a:spcBef>
                <a:spcPct val="0"/>
              </a:spcBef>
              <a:spcAft>
                <a:spcPct val="0"/>
              </a:spcAft>
            </a:pPr>
            <a:r>
              <a:rPr lang="ru-RU" sz="1400" i="1" dirty="0" smtClean="0">
                <a:solidFill>
                  <a:srgbClr val="000000"/>
                </a:solidFill>
                <a:latin typeface="Arial" pitchFamily="34" charset="0"/>
                <a:ea typeface="Times New Roman" pitchFamily="18" charset="0"/>
                <a:cs typeface="Times New Roman" pitchFamily="18" charset="0"/>
              </a:rPr>
              <a:t>Выйдя в один прекрасный день к своей башне, взявшись за работу, люди вдруг перестали понимать речь другого. Никто не понимал, о чем говорят рядом, люди не могли ничего делать, строительство остановилось. Люди спустились на землю со своей недостроенной башни, чтобы выяснить, что с ними случилось. Те кто говорил одинаково, объединялись. Видя это, Господь решил помочь людям, для этого заставив покинуть недостроенный город и разъехаться в разные края. Так и поступил народ, оставив недостроенную башню и расселившись в разных концах земли. Со временем они забыли о своем родстве, у них появились новые традиции, образовался свой язык, обряды и обычаи. Так из одного народа образовалось множество. </a:t>
            </a:r>
            <a:endParaRPr lang="ru-RU" sz="1400" dirty="0" smtClean="0">
              <a:solidFill>
                <a:prstClr val="black"/>
              </a:solidFill>
              <a:latin typeface="Arial" pitchFamily="34" charset="0"/>
              <a:cs typeface="Arial" pitchFamily="34" charset="0"/>
            </a:endParaRPr>
          </a:p>
          <a:p>
            <a:pPr eaLnBrk="0" fontAlgn="base" hangingPunct="0">
              <a:spcBef>
                <a:spcPct val="0"/>
              </a:spcBef>
              <a:spcAft>
                <a:spcPct val="0"/>
              </a:spcAft>
            </a:pPr>
            <a:r>
              <a:rPr lang="ru-RU" sz="1400" i="1" dirty="0" smtClean="0">
                <a:solidFill>
                  <a:srgbClr val="000000"/>
                </a:solidFill>
                <a:latin typeface="Arial" pitchFamily="34" charset="0"/>
                <a:ea typeface="Times New Roman" pitchFamily="18" charset="0"/>
                <a:cs typeface="Times New Roman" pitchFamily="18" charset="0"/>
              </a:rPr>
              <a:t>А недостроенный город, где возводили башню, получил название Вавилон — «смешение». Ведь именно здесь Господь смешал все языки, люди разъехались  по разным землям, так и не закончив строительство Вавилонской башни.</a:t>
            </a:r>
            <a:endParaRPr lang="ru-RU"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66021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071538" y="357166"/>
            <a:ext cx="7143768"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4000" b="1" i="1" dirty="0" smtClean="0">
                <a:solidFill>
                  <a:srgbClr val="000000"/>
                </a:solidFill>
                <a:latin typeface="Arial" pitchFamily="34" charset="0"/>
                <a:ea typeface="Times New Roman" pitchFamily="18" charset="0"/>
                <a:cs typeface="Arial" pitchFamily="34" charset="0"/>
              </a:rPr>
              <a:t>Тема урока: </a:t>
            </a:r>
          </a:p>
          <a:p>
            <a:pPr algn="ctr" fontAlgn="base">
              <a:spcBef>
                <a:spcPct val="0"/>
              </a:spcBef>
              <a:spcAft>
                <a:spcPct val="0"/>
              </a:spcAft>
            </a:pPr>
            <a:r>
              <a:rPr lang="ru-RU" sz="4000" b="1" i="1" dirty="0" smtClean="0">
                <a:solidFill>
                  <a:srgbClr val="000000"/>
                </a:solidFill>
                <a:latin typeface="Arial" pitchFamily="34" charset="0"/>
                <a:ea typeface="Times New Roman" pitchFamily="18" charset="0"/>
                <a:cs typeface="Arial" pitchFamily="34" charset="0"/>
              </a:rPr>
              <a:t>«Мы –многонациональный народ»</a:t>
            </a:r>
            <a:endParaRPr lang="ru-RU" sz="4000" dirty="0" smtClean="0">
              <a:solidFill>
                <a:prstClr val="black"/>
              </a:solidFill>
              <a:latin typeface="Arial" pitchFamily="34" charset="0"/>
              <a:cs typeface="Arial" pitchFamily="34" charset="0"/>
            </a:endParaRPr>
          </a:p>
        </p:txBody>
      </p:sp>
      <p:pic>
        <p:nvPicPr>
          <p:cNvPr id="18434" name="Picture 2" descr="C:\Users\Acer\Desktop\41845b898687313d5147ce54f6decb63.jpg"/>
          <p:cNvPicPr>
            <a:picLocks noChangeAspect="1" noChangeArrowheads="1"/>
          </p:cNvPicPr>
          <p:nvPr/>
        </p:nvPicPr>
        <p:blipFill>
          <a:blip r:embed="rId2"/>
          <a:srcRect/>
          <a:stretch>
            <a:fillRect/>
          </a:stretch>
        </p:blipFill>
        <p:spPr bwMode="auto">
          <a:xfrm>
            <a:off x="142844" y="2357430"/>
            <a:ext cx="4000528" cy="3879299"/>
          </a:xfrm>
          <a:prstGeom prst="rect">
            <a:avLst/>
          </a:prstGeom>
          <a:noFill/>
        </p:spPr>
      </p:pic>
      <p:pic>
        <p:nvPicPr>
          <p:cNvPr id="18435" name="Picture 3" descr="C:\Users\Acer\Desktop\image003.png"/>
          <p:cNvPicPr>
            <a:picLocks noChangeAspect="1" noChangeArrowheads="1"/>
          </p:cNvPicPr>
          <p:nvPr/>
        </p:nvPicPr>
        <p:blipFill>
          <a:blip r:embed="rId3"/>
          <a:srcRect/>
          <a:stretch>
            <a:fillRect/>
          </a:stretch>
        </p:blipFill>
        <p:spPr bwMode="auto">
          <a:xfrm>
            <a:off x="4225092" y="2357430"/>
            <a:ext cx="4774812" cy="3857652"/>
          </a:xfrm>
          <a:prstGeom prst="rect">
            <a:avLst/>
          </a:prstGeom>
          <a:noFill/>
        </p:spPr>
      </p:pic>
    </p:spTree>
    <p:extLst>
      <p:ext uri="{BB962C8B-B14F-4D97-AF65-F5344CB8AC3E}">
        <p14:creationId xmlns:p14="http://schemas.microsoft.com/office/powerpoint/2010/main" val="73442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42844" y="571480"/>
            <a:ext cx="385765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dirty="0" smtClean="0">
                <a:solidFill>
                  <a:srgbClr val="000000"/>
                </a:solidFill>
                <a:latin typeface="Arial" pitchFamily="34" charset="0"/>
                <a:ea typeface="Times New Roman" pitchFamily="18" charset="0"/>
                <a:cs typeface="Arial" pitchFamily="34" charset="0"/>
              </a:rPr>
              <a:t>План: </a:t>
            </a:r>
          </a:p>
          <a:p>
            <a:pPr fontAlgn="base">
              <a:spcBef>
                <a:spcPct val="0"/>
              </a:spcBef>
              <a:spcAft>
                <a:spcPct val="0"/>
              </a:spcAft>
            </a:pPr>
            <a:endParaRPr lang="ru-RU" sz="2400" dirty="0" smtClean="0">
              <a:solidFill>
                <a:prstClr val="black"/>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r>
              <a:rPr lang="ru-RU" sz="2400" dirty="0" smtClean="0">
                <a:solidFill>
                  <a:srgbClr val="000000"/>
                </a:solidFill>
                <a:latin typeface="Arial" pitchFamily="34" charset="0"/>
                <a:ea typeface="Times New Roman" pitchFamily="18" charset="0"/>
                <a:cs typeface="Arial" pitchFamily="34" charset="0"/>
              </a:rPr>
              <a:t>Что говорит закон.</a:t>
            </a:r>
          </a:p>
          <a:p>
            <a:pPr lvl="1" eaLnBrk="0" fontAlgn="base" hangingPunct="0">
              <a:spcBef>
                <a:spcPct val="0"/>
              </a:spcBef>
              <a:spcAft>
                <a:spcPct val="0"/>
              </a:spcAft>
              <a:buFont typeface="Symbol" pitchFamily="18" charset="2"/>
              <a:buChar char=""/>
            </a:pPr>
            <a:endParaRPr lang="ru-RU" sz="2400"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endParaRPr lang="ru-RU" sz="2400" dirty="0" smtClean="0">
              <a:solidFill>
                <a:prstClr val="black"/>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r>
              <a:rPr lang="ru-RU" sz="2400" dirty="0" smtClean="0">
                <a:solidFill>
                  <a:srgbClr val="000000"/>
                </a:solidFill>
                <a:latin typeface="Arial" pitchFamily="34" charset="0"/>
                <a:ea typeface="Times New Roman" pitchFamily="18" charset="0"/>
                <a:cs typeface="Arial" pitchFamily="34" charset="0"/>
              </a:rPr>
              <a:t>Мы – дети разных народов, мы  - один народ.</a:t>
            </a:r>
          </a:p>
          <a:p>
            <a:pPr lvl="1" eaLnBrk="0" fontAlgn="base" hangingPunct="0">
              <a:spcBef>
                <a:spcPct val="0"/>
              </a:spcBef>
              <a:spcAft>
                <a:spcPct val="0"/>
              </a:spcAft>
              <a:buFont typeface="Symbol" pitchFamily="18" charset="2"/>
              <a:buChar char=""/>
            </a:pPr>
            <a:endParaRPr lang="ru-RU" sz="2400" dirty="0" smtClean="0">
              <a:solidFill>
                <a:prstClr val="black"/>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r>
              <a:rPr lang="ru-RU" sz="2400" dirty="0" smtClean="0">
                <a:solidFill>
                  <a:srgbClr val="000000"/>
                </a:solidFill>
                <a:latin typeface="Arial" pitchFamily="34" charset="0"/>
                <a:ea typeface="Times New Roman" pitchFamily="18" charset="0"/>
                <a:cs typeface="Arial" pitchFamily="34" charset="0"/>
              </a:rPr>
              <a:t>Многонациональная культура России.</a:t>
            </a:r>
          </a:p>
          <a:p>
            <a:pPr lvl="1" eaLnBrk="0" fontAlgn="base" hangingPunct="0">
              <a:spcBef>
                <a:spcPct val="0"/>
              </a:spcBef>
              <a:spcAft>
                <a:spcPct val="0"/>
              </a:spcAft>
              <a:buFont typeface="Symbol" pitchFamily="18" charset="2"/>
              <a:buChar char=""/>
            </a:pPr>
            <a:endParaRPr lang="ru-RU" sz="2400"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pPr>
            <a:r>
              <a:rPr lang="ru-RU" sz="2400" dirty="0" smtClean="0">
                <a:solidFill>
                  <a:srgbClr val="000000"/>
                </a:solidFill>
                <a:latin typeface="Arial" pitchFamily="34" charset="0"/>
                <a:ea typeface="Times New Roman" pitchFamily="18" charset="0"/>
                <a:cs typeface="Arial" pitchFamily="34" charset="0"/>
              </a:rPr>
              <a:t> </a:t>
            </a:r>
            <a:endParaRPr lang="ru-RU" sz="2400" dirty="0" smtClean="0">
              <a:solidFill>
                <a:prstClr val="black"/>
              </a:solidFill>
              <a:latin typeface="Arial" pitchFamily="34" charset="0"/>
              <a:ea typeface="Times New Roman" pitchFamily="18" charset="0"/>
              <a:cs typeface="Arial" pitchFamily="34" charset="0"/>
            </a:endParaRPr>
          </a:p>
          <a:p>
            <a:pPr lvl="1" eaLnBrk="0" fontAlgn="base" hangingPunct="0">
              <a:spcBef>
                <a:spcPct val="0"/>
              </a:spcBef>
              <a:spcAft>
                <a:spcPct val="0"/>
              </a:spcAft>
              <a:buFont typeface="Symbol" pitchFamily="18" charset="2"/>
              <a:buChar char=""/>
            </a:pPr>
            <a:r>
              <a:rPr lang="ru-RU" sz="2400" dirty="0" smtClean="0">
                <a:solidFill>
                  <a:srgbClr val="000000"/>
                </a:solidFill>
                <a:latin typeface="Arial" pitchFamily="34" charset="0"/>
                <a:ea typeface="Times New Roman" pitchFamily="18" charset="0"/>
                <a:cs typeface="Arial" pitchFamily="34" charset="0"/>
              </a:rPr>
              <a:t>Что такое национальность.</a:t>
            </a:r>
            <a:endParaRPr lang="ru-RU" sz="2400" dirty="0" smtClean="0">
              <a:solidFill>
                <a:prstClr val="black"/>
              </a:solidFill>
              <a:latin typeface="Arial" pitchFamily="34" charset="0"/>
              <a:cs typeface="Arial" pitchFamily="34" charset="0"/>
            </a:endParaRPr>
          </a:p>
        </p:txBody>
      </p:sp>
      <p:pic>
        <p:nvPicPr>
          <p:cNvPr id="19458" name="Picture 2" descr="C:\Users\Acer\Desktop\Конституция_Российской_Федерации_Принята_всенародным_голосованием_12_декабря_1993_г._Серия_книга.jpg"/>
          <p:cNvPicPr>
            <a:picLocks noChangeAspect="1" noChangeArrowheads="1"/>
          </p:cNvPicPr>
          <p:nvPr/>
        </p:nvPicPr>
        <p:blipFill>
          <a:blip r:embed="rId2"/>
          <a:srcRect/>
          <a:stretch>
            <a:fillRect/>
          </a:stretch>
        </p:blipFill>
        <p:spPr bwMode="auto">
          <a:xfrm>
            <a:off x="2000232" y="-2256"/>
            <a:ext cx="1000132" cy="1484571"/>
          </a:xfrm>
          <a:prstGeom prst="rect">
            <a:avLst/>
          </a:prstGeom>
          <a:noFill/>
        </p:spPr>
      </p:pic>
      <p:pic>
        <p:nvPicPr>
          <p:cNvPr id="19459" name="Picture 3" descr="C:\Users\Acer\Desktop\img10.jpg"/>
          <p:cNvPicPr>
            <a:picLocks noChangeAspect="1" noChangeArrowheads="1"/>
          </p:cNvPicPr>
          <p:nvPr/>
        </p:nvPicPr>
        <p:blipFill>
          <a:blip r:embed="rId3"/>
          <a:srcRect/>
          <a:stretch>
            <a:fillRect/>
          </a:stretch>
        </p:blipFill>
        <p:spPr bwMode="auto">
          <a:xfrm>
            <a:off x="3643306" y="232149"/>
            <a:ext cx="3071834" cy="2303876"/>
          </a:xfrm>
          <a:prstGeom prst="rect">
            <a:avLst/>
          </a:prstGeom>
          <a:noFill/>
        </p:spPr>
      </p:pic>
      <p:pic>
        <p:nvPicPr>
          <p:cNvPr id="19460" name="Picture 4" descr="C:\Users\Acer\Desktop\7674d9be683eab5a64c24908b3c115b4.jpg"/>
          <p:cNvPicPr>
            <a:picLocks noChangeAspect="1" noChangeArrowheads="1"/>
          </p:cNvPicPr>
          <p:nvPr/>
        </p:nvPicPr>
        <p:blipFill>
          <a:blip r:embed="rId4"/>
          <a:srcRect/>
          <a:stretch>
            <a:fillRect/>
          </a:stretch>
        </p:blipFill>
        <p:spPr bwMode="auto">
          <a:xfrm>
            <a:off x="4071934" y="2714620"/>
            <a:ext cx="3429024" cy="2143140"/>
          </a:xfrm>
          <a:prstGeom prst="rect">
            <a:avLst/>
          </a:prstGeom>
          <a:noFill/>
        </p:spPr>
      </p:pic>
      <p:pic>
        <p:nvPicPr>
          <p:cNvPr id="19461" name="Picture 5" descr="C:\Users\Acer\Desktop\Vernut_li_v_pasporta-03534320.jpg"/>
          <p:cNvPicPr>
            <a:picLocks noChangeAspect="1" noChangeArrowheads="1"/>
          </p:cNvPicPr>
          <p:nvPr/>
        </p:nvPicPr>
        <p:blipFill>
          <a:blip r:embed="rId5"/>
          <a:srcRect/>
          <a:stretch>
            <a:fillRect/>
          </a:stretch>
        </p:blipFill>
        <p:spPr bwMode="auto">
          <a:xfrm>
            <a:off x="5214942" y="5000636"/>
            <a:ext cx="3000396" cy="1650218"/>
          </a:xfrm>
          <a:prstGeom prst="rect">
            <a:avLst/>
          </a:prstGeom>
          <a:noFill/>
        </p:spPr>
      </p:pic>
    </p:spTree>
    <p:extLst>
      <p:ext uri="{BB962C8B-B14F-4D97-AF65-F5344CB8AC3E}">
        <p14:creationId xmlns:p14="http://schemas.microsoft.com/office/powerpoint/2010/main" val="3066658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85786" y="1142984"/>
            <a:ext cx="664370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3200" b="1" i="1" dirty="0" smtClean="0">
                <a:solidFill>
                  <a:srgbClr val="000000"/>
                </a:solidFill>
                <a:latin typeface="Times New Roman" pitchFamily="18" charset="0"/>
                <a:ea typeface="Times New Roman" pitchFamily="18" charset="0"/>
                <a:cs typeface="Times New Roman" pitchFamily="18" charset="0"/>
              </a:rPr>
              <a:t>Цели урока: </a:t>
            </a:r>
            <a:r>
              <a:rPr lang="ru-RU" sz="3200" i="1" dirty="0" smtClean="0">
                <a:solidFill>
                  <a:srgbClr val="000000"/>
                </a:solidFill>
                <a:latin typeface="Times New Roman" pitchFamily="18" charset="0"/>
                <a:ea typeface="Times New Roman" pitchFamily="18" charset="0"/>
                <a:cs typeface="Times New Roman" pitchFamily="18" charset="0"/>
              </a:rPr>
              <a:t>определить что такое национальность, нация, многонациональная культура, выявиться важность многонационального народа России и его культуры.</a:t>
            </a:r>
            <a:endParaRPr lang="ru-RU" sz="3200"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85925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Acer\Desktop\1.jpg"/>
          <p:cNvPicPr/>
          <p:nvPr/>
        </p:nvPicPr>
        <p:blipFill>
          <a:blip r:embed="rId2" cstate="print"/>
          <a:srcRect/>
          <a:stretch>
            <a:fillRect/>
          </a:stretch>
        </p:blipFill>
        <p:spPr bwMode="auto">
          <a:xfrm>
            <a:off x="142844" y="214290"/>
            <a:ext cx="8786874" cy="6429420"/>
          </a:xfrm>
          <a:prstGeom prst="rect">
            <a:avLst/>
          </a:prstGeom>
          <a:noFill/>
          <a:ln w="9525">
            <a:noFill/>
            <a:miter lim="800000"/>
            <a:headEnd/>
            <a:tailEnd/>
          </a:ln>
        </p:spPr>
      </p:pic>
    </p:spTree>
    <p:extLst>
      <p:ext uri="{BB962C8B-B14F-4D97-AF65-F5344CB8AC3E}">
        <p14:creationId xmlns:p14="http://schemas.microsoft.com/office/powerpoint/2010/main" val="471958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3643306" y="642918"/>
          <a:ext cx="1768475" cy="975360"/>
        </p:xfrm>
        <a:graphic>
          <a:graphicData uri="http://schemas.openxmlformats.org/drawingml/2006/table">
            <a:tbl>
              <a:tblPr/>
              <a:tblGrid>
                <a:gridCol w="1768475">
                  <a:extLst>
                    <a:ext uri="{9D8B030D-6E8A-4147-A177-3AD203B41FA5}">
                      <a16:colId xmlns:a16="http://schemas.microsoft.com/office/drawing/2014/main" val="20000"/>
                    </a:ext>
                  </a:extLst>
                </a:gridCol>
              </a:tblGrid>
              <a:tr h="587375">
                <a:tc>
                  <a:txBody>
                    <a:bodyPr/>
                    <a:lstStyle/>
                    <a:p>
                      <a:pPr algn="ctr"/>
                      <a:r>
                        <a:rPr lang="ru-RU" sz="3200" dirty="0">
                          <a:solidFill>
                            <a:srgbClr val="000000"/>
                          </a:solidFill>
                          <a:latin typeface="Calibri"/>
                          <a:ea typeface="Times New Roman"/>
                          <a:cs typeface="Times New Roman"/>
                        </a:rPr>
                        <a:t>Народ и нация</a:t>
                      </a:r>
                      <a:endParaRPr lang="ru-RU" sz="3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Таблица 10"/>
          <p:cNvGraphicFramePr>
            <a:graphicFrameLocks noGrp="1"/>
          </p:cNvGraphicFramePr>
          <p:nvPr/>
        </p:nvGraphicFramePr>
        <p:xfrm>
          <a:off x="714348" y="1785926"/>
          <a:ext cx="2727333" cy="841248"/>
        </p:xfrm>
        <a:graphic>
          <a:graphicData uri="http://schemas.openxmlformats.org/drawingml/2006/table">
            <a:tbl>
              <a:tblPr/>
              <a:tblGrid>
                <a:gridCol w="2727333">
                  <a:extLst>
                    <a:ext uri="{9D8B030D-6E8A-4147-A177-3AD203B41FA5}">
                      <a16:colId xmlns:a16="http://schemas.microsoft.com/office/drawing/2014/main" val="20000"/>
                    </a:ext>
                  </a:extLst>
                </a:gridCol>
              </a:tblGrid>
              <a:tr h="559435">
                <a:tc>
                  <a:txBody>
                    <a:bodyPr/>
                    <a:lstStyle/>
                    <a:p>
                      <a:pPr algn="l">
                        <a:lnSpc>
                          <a:spcPct val="115000"/>
                        </a:lnSpc>
                        <a:spcAft>
                          <a:spcPts val="0"/>
                        </a:spcAft>
                      </a:pPr>
                      <a:r>
                        <a:rPr lang="ru-RU" sz="2400" dirty="0">
                          <a:latin typeface="Times New Roman"/>
                          <a:ea typeface="Calibri"/>
                          <a:cs typeface="Times New Roman"/>
                        </a:rPr>
                        <a:t>Граждане какой-либо страны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Таблица 11"/>
          <p:cNvGraphicFramePr>
            <a:graphicFrameLocks noGrp="1"/>
          </p:cNvGraphicFramePr>
          <p:nvPr/>
        </p:nvGraphicFramePr>
        <p:xfrm>
          <a:off x="5072066" y="1785926"/>
          <a:ext cx="3429024" cy="2453640"/>
        </p:xfrm>
        <a:graphic>
          <a:graphicData uri="http://schemas.openxmlformats.org/drawingml/2006/table">
            <a:tbl>
              <a:tblPr/>
              <a:tblGrid>
                <a:gridCol w="3429024">
                  <a:extLst>
                    <a:ext uri="{9D8B030D-6E8A-4147-A177-3AD203B41FA5}">
                      <a16:colId xmlns:a16="http://schemas.microsoft.com/office/drawing/2014/main" val="20000"/>
                    </a:ext>
                  </a:extLst>
                </a:gridCol>
              </a:tblGrid>
              <a:tr h="806450">
                <a:tc>
                  <a:txBody>
                    <a:bodyPr/>
                    <a:lstStyle/>
                    <a:p>
                      <a:pPr algn="l">
                        <a:lnSpc>
                          <a:spcPct val="115000"/>
                        </a:lnSpc>
                        <a:spcAft>
                          <a:spcPts val="0"/>
                        </a:spcAft>
                        <a:tabLst>
                          <a:tab pos="2153285" algn="ctr"/>
                        </a:tabLst>
                      </a:pPr>
                      <a:r>
                        <a:rPr lang="ru-RU" sz="2000" dirty="0">
                          <a:latin typeface="Times New Roman"/>
                          <a:ea typeface="Calibri"/>
                          <a:cs typeface="Times New Roman"/>
                        </a:rPr>
                        <a:t>Большая группа людей, проживающих на одной территории, объединенных хозяйственными связями, отличающихся от других собственным языком и культурой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557" name="AutoShape 5"/>
          <p:cNvSpPr>
            <a:spLocks noChangeArrowheads="1"/>
          </p:cNvSpPr>
          <p:nvPr/>
        </p:nvSpPr>
        <p:spPr bwMode="auto">
          <a:xfrm rot="2830866">
            <a:off x="3171881" y="1026415"/>
            <a:ext cx="446088" cy="857251"/>
          </a:xfrm>
          <a:prstGeom prst="downArrow">
            <a:avLst>
              <a:gd name="adj1" fmla="val 50000"/>
              <a:gd name="adj2" fmla="val 4804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solidFill>
                <a:prstClr val="black"/>
              </a:solidFill>
            </a:endParaRPr>
          </a:p>
        </p:txBody>
      </p:sp>
      <p:sp>
        <p:nvSpPr>
          <p:cNvPr id="23558" name="AutoShape 6"/>
          <p:cNvSpPr>
            <a:spLocks noChangeArrowheads="1"/>
          </p:cNvSpPr>
          <p:nvPr/>
        </p:nvSpPr>
        <p:spPr bwMode="auto">
          <a:xfrm rot="-2754617">
            <a:off x="5454949" y="1029914"/>
            <a:ext cx="446088" cy="857250"/>
          </a:xfrm>
          <a:prstGeom prst="downArrow">
            <a:avLst>
              <a:gd name="adj1" fmla="val 50000"/>
              <a:gd name="adj2" fmla="val 4804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solidFill>
                <a:prstClr val="black"/>
              </a:solidFill>
            </a:endParaRPr>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2152650" algn="ctr"/>
              </a:tabLst>
            </a:pPr>
            <a:r>
              <a:rPr lang="ru-RU" sz="1200" smtClean="0">
                <a:solidFill>
                  <a:srgbClr val="000000"/>
                </a:solidFill>
                <a:latin typeface="Arial" pitchFamily="34" charset="0"/>
                <a:ea typeface="Times New Roman" pitchFamily="18" charset="0"/>
                <a:cs typeface="Arial" pitchFamily="34" charset="0"/>
              </a:rPr>
              <a:t>	</a:t>
            </a:r>
            <a:endParaRPr lang="ru-RU" sz="1200" smtClean="0">
              <a:solidFill>
                <a:prstClr val="black"/>
              </a:solidFill>
              <a:latin typeface="Arial" pitchFamily="34" charset="0"/>
              <a:ea typeface="Times New Roman" pitchFamily="18" charset="0"/>
              <a:cs typeface="Arial" pitchFamily="34" charset="0"/>
            </a:endParaRPr>
          </a:p>
          <a:p>
            <a:pPr eaLnBrk="0" fontAlgn="base" hangingPunct="0">
              <a:spcBef>
                <a:spcPct val="0"/>
              </a:spcBef>
              <a:spcAft>
                <a:spcPct val="0"/>
              </a:spcAft>
              <a:tabLst>
                <a:tab pos="2152650" algn="ctr"/>
              </a:tabLst>
            </a:pPr>
            <a:r>
              <a:rPr lang="ru-RU" sz="1200" smtClean="0">
                <a:solidFill>
                  <a:prstClr val="black"/>
                </a:solidFill>
                <a:latin typeface="Arial" pitchFamily="34" charset="0"/>
                <a:ea typeface="Times New Roman" pitchFamily="18" charset="0"/>
                <a:cs typeface="Times New Roman" pitchFamily="18" charset="0"/>
              </a:rPr>
              <a:t>	</a:t>
            </a:r>
            <a:endParaRPr lang="ru-RU" sz="1200" smtClean="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2152650" algn="ctr"/>
              </a:tabLst>
            </a:pPr>
            <a:r>
              <a:rPr lang="ru-RU" sz="1200" smtClean="0">
                <a:solidFill>
                  <a:prstClr val="black"/>
                </a:solidFill>
                <a:latin typeface="Times New Roman" pitchFamily="18" charset="0"/>
                <a:ea typeface="Calibri" pitchFamily="34" charset="0"/>
                <a:cs typeface="Times New Roman" pitchFamily="18" charset="0"/>
              </a:rPr>
              <a:t/>
            </a:r>
            <a:br>
              <a:rPr lang="ru-RU" sz="1200" smtClean="0">
                <a:solidFill>
                  <a:prstClr val="black"/>
                </a:solidFill>
                <a:latin typeface="Times New Roman" pitchFamily="18" charset="0"/>
                <a:ea typeface="Calibri" pitchFamily="34" charset="0"/>
                <a:cs typeface="Times New Roman" pitchFamily="18" charset="0"/>
              </a:rPr>
            </a:br>
            <a:endParaRPr lang="ru-RU"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0235145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2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3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4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5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6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7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973</Words>
  <Application>Microsoft Office PowerPoint</Application>
  <PresentationFormat>Экран (4:3)</PresentationFormat>
  <Paragraphs>77</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10</vt:i4>
      </vt:variant>
      <vt:variant>
        <vt:lpstr>Заголовки слайдов</vt:lpstr>
      </vt:variant>
      <vt:variant>
        <vt:i4>22</vt:i4>
      </vt:variant>
    </vt:vector>
  </HeadingPairs>
  <TitlesOfParts>
    <vt:vector size="39" baseType="lpstr">
      <vt:lpstr>Arial</vt:lpstr>
      <vt:lpstr>Calibri</vt:lpstr>
      <vt:lpstr>Franklin Gothic Book</vt:lpstr>
      <vt:lpstr>Franklin Gothic Medium</vt:lpstr>
      <vt:lpstr>Symbol</vt:lpstr>
      <vt:lpstr>Times New Roman</vt:lpstr>
      <vt:lpstr>Wingdings 2</vt:lpstr>
      <vt:lpstr>Тема Office</vt:lpstr>
      <vt:lpstr>Трек</vt:lpstr>
      <vt:lpstr>1_Трек</vt:lpstr>
      <vt:lpstr>2_Трек</vt:lpstr>
      <vt:lpstr>3_Трек</vt:lpstr>
      <vt:lpstr>4_Трек</vt:lpstr>
      <vt:lpstr>5_Трек</vt:lpstr>
      <vt:lpstr>6_Трек</vt:lpstr>
      <vt:lpstr>7_Трек</vt:lpstr>
      <vt:lpstr>8_Трек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Древнерусское государство  (Киевская Русь 9-13 вв.)</vt:lpstr>
      <vt:lpstr>Образование единого государства </vt:lpstr>
      <vt:lpstr>Расширение русского государства в 16-19 веках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ASUS</cp:lastModifiedBy>
  <cp:revision>3</cp:revision>
  <dcterms:created xsi:type="dcterms:W3CDTF">2018-04-24T02:32:49Z</dcterms:created>
  <dcterms:modified xsi:type="dcterms:W3CDTF">2019-12-23T01:58:33Z</dcterms:modified>
</cp:coreProperties>
</file>