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4" r:id="rId1"/>
    <p:sldMasterId id="2147483745" r:id="rId2"/>
  </p:sldMasterIdLst>
  <p:notesMasterIdLst>
    <p:notesMasterId r:id="rId17"/>
  </p:notesMasterIdLst>
  <p:handoutMasterIdLst>
    <p:handoutMasterId r:id="rId18"/>
  </p:handoutMasterIdLst>
  <p:sldIdLst>
    <p:sldId id="391" r:id="rId3"/>
    <p:sldId id="418" r:id="rId4"/>
    <p:sldId id="486" r:id="rId5"/>
    <p:sldId id="435" r:id="rId6"/>
    <p:sldId id="447" r:id="rId7"/>
    <p:sldId id="448" r:id="rId8"/>
    <p:sldId id="453" r:id="rId9"/>
    <p:sldId id="455" r:id="rId10"/>
    <p:sldId id="482" r:id="rId11"/>
    <p:sldId id="483" r:id="rId12"/>
    <p:sldId id="456" r:id="rId13"/>
    <p:sldId id="450" r:id="rId14"/>
    <p:sldId id="485" r:id="rId15"/>
    <p:sldId id="43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F6713C"/>
    <a:srgbClr val="4D13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79" autoAdjust="0"/>
    <p:restoredTop sz="94894" autoAdjust="0"/>
  </p:normalViewPr>
  <p:slideViewPr>
    <p:cSldViewPr>
      <p:cViewPr varScale="1">
        <p:scale>
          <a:sx n="104" d="100"/>
          <a:sy n="104" d="100"/>
        </p:scale>
        <p:origin x="-1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78D5D-7A5A-45F8-AB5C-7D36D2DA16E4}" type="datetimeFigureOut">
              <a:rPr lang="ru-RU" smtClean="0"/>
              <a:pPr/>
              <a:t>13.12.2013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C386A-69CC-436D-A53F-BA25249469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4773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C68B16-1017-496F-BA89-505E0DF57354}" type="datetimeFigureOut">
              <a:rPr lang="ru-RU"/>
              <a:pPr>
                <a:defRPr/>
              </a:pPr>
              <a:t>13.12.2013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2EAA4D-0274-40C7-9068-5578577F4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5943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34FFB0-080E-459B-A3E5-C631441FB854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200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2EAA4D-0274-40C7-9068-5578577F42E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34FFB0-080E-459B-A3E5-C631441FB854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200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2EAA4D-0274-40C7-9068-5578577F42E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34FFB0-080E-459B-A3E5-C631441FB854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200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2EAA4D-0274-40C7-9068-5578577F42E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45E2F-9DEC-490E-A6E3-242360FC9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BC49E-0F96-48D9-A59A-384657AFE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Равнобедренный треугольник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F19E2-4A05-4F1E-A5AF-2A0BB000D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0"/>
            <a:ext cx="9144000" cy="107156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" name="Прямая соединительная линия 2"/>
          <p:cNvCxnSpPr/>
          <p:nvPr userDrawn="1"/>
        </p:nvCxnSpPr>
        <p:spPr>
          <a:xfrm>
            <a:off x="0" y="1071563"/>
            <a:ext cx="9144000" cy="158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/>
          <p:nvPr userDrawn="1"/>
        </p:nvCxnSpPr>
        <p:spPr>
          <a:xfrm>
            <a:off x="0" y="6572250"/>
            <a:ext cx="9144000" cy="1588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2071688" y="1571625"/>
            <a:ext cx="184150" cy="36988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smtClean="0">
              <a:latin typeface="Calibri" pitchFamily="34" charset="0"/>
            </a:endParaRPr>
          </a:p>
        </p:txBody>
      </p:sp>
      <p:grpSp>
        <p:nvGrpSpPr>
          <p:cNvPr id="7" name="Группа 12"/>
          <p:cNvGrpSpPr>
            <a:grpSpLocks/>
          </p:cNvGrpSpPr>
          <p:nvPr userDrawn="1"/>
        </p:nvGrpSpPr>
        <p:grpSpPr bwMode="auto">
          <a:xfrm>
            <a:off x="228600" y="142875"/>
            <a:ext cx="8701088" cy="857250"/>
            <a:chOff x="228557" y="142852"/>
            <a:chExt cx="8701161" cy="857256"/>
          </a:xfrm>
        </p:grpSpPr>
        <p:pic>
          <p:nvPicPr>
            <p:cNvPr id="8" name="Picture 2" descr="РОСОБРНАДЗОР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b="26830"/>
            <a:stretch>
              <a:fillRect/>
            </a:stretch>
          </p:blipFill>
          <p:spPr bwMode="auto">
            <a:xfrm>
              <a:off x="228557" y="142852"/>
              <a:ext cx="842981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 userDrawn="1"/>
          </p:nvSpPr>
          <p:spPr>
            <a:xfrm>
              <a:off x="1142965" y="233341"/>
              <a:ext cx="7786753" cy="33813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ФЕДЕРАЛЬНАЯ СЛУЖБА ПО НАДЗОРУ В СФЕРЕ ОБРАЗОВАНИЯ И НАУКИ</a:t>
              </a: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142965" y="620693"/>
              <a:ext cx="7786753" cy="3079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endParaRPr>
            </a:p>
          </p:txBody>
        </p:sp>
      </p:grp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8675688" y="6488113"/>
            <a:ext cx="468312" cy="3667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2BCE13B0-39BE-493F-863F-B74C4149E3A3}" type="slidenum">
              <a:rPr lang="en-US" smtClean="0"/>
              <a:pPr algn="r" eaLnBrk="1" hangingPunct="1">
                <a:defRPr/>
              </a:pPr>
              <a:t>‹#›</a:t>
            </a:fld>
            <a:endParaRPr lang="ru-RU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45E2F-9DEC-490E-A6E3-242360FC9B64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0116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A9875-7CCC-4123-951A-A6EB8C12EB97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448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DE9EC"/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DE9EC"/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9381E-D96F-4863-AEED-8F46D5B8D443}" type="slidenum">
              <a:rPr lang="ru-RU">
                <a:solidFill>
                  <a:srgbClr val="DDE9E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0084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E905-FFCD-4742-AEBB-A3AEB6EF9AE2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9295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4BA6-8808-4523-B3AF-62391BD65624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1946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5A427-8AFE-40D8-BECE-287AB6493C95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947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A326C-2F78-46AD-A429-C4FCF93153E1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80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A9875-7CCC-4123-951A-A6EB8C12E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Равнобедренный треугольник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0E27B-8FB7-433F-B9FC-A0E3A9FE13E8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5415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DE9EC"/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DE9EC"/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CA303-BA57-4F09-B2F8-EF72FAEB0D89}" type="slidenum">
              <a:rPr lang="ru-RU">
                <a:solidFill>
                  <a:srgbClr val="DDE9E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376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BC49E-0F96-48D9-A59A-384657AFECAF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2496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Равнобедренный треугольник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F19E2-4A05-4F1E-A5AF-2A0BB000DA2E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0859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0"/>
            <a:ext cx="9144000" cy="107156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 userDrawn="1"/>
        </p:nvCxnSpPr>
        <p:spPr>
          <a:xfrm>
            <a:off x="0" y="1071563"/>
            <a:ext cx="9144000" cy="158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 userDrawn="1"/>
        </p:nvCxnSpPr>
        <p:spPr>
          <a:xfrm>
            <a:off x="0" y="6572250"/>
            <a:ext cx="9144000" cy="1588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2071688" y="1571625"/>
            <a:ext cx="184150" cy="36988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  <p:grpSp>
        <p:nvGrpSpPr>
          <p:cNvPr id="7" name="Группа 12"/>
          <p:cNvGrpSpPr>
            <a:grpSpLocks/>
          </p:cNvGrpSpPr>
          <p:nvPr userDrawn="1"/>
        </p:nvGrpSpPr>
        <p:grpSpPr bwMode="auto">
          <a:xfrm>
            <a:off x="228600" y="142875"/>
            <a:ext cx="8701088" cy="857250"/>
            <a:chOff x="228557" y="142852"/>
            <a:chExt cx="8701161" cy="857256"/>
          </a:xfrm>
        </p:grpSpPr>
        <p:pic>
          <p:nvPicPr>
            <p:cNvPr id="8" name="Picture 2" descr="РОСОБРНАДЗОР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b="26830"/>
            <a:stretch>
              <a:fillRect/>
            </a:stretch>
          </p:blipFill>
          <p:spPr bwMode="auto">
            <a:xfrm>
              <a:off x="228557" y="142852"/>
              <a:ext cx="842981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 userDrawn="1"/>
          </p:nvSpPr>
          <p:spPr>
            <a:xfrm>
              <a:off x="1142965" y="233341"/>
              <a:ext cx="7786753" cy="33813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ФЕДЕРАЛЬНАЯ СЛУЖБА ПО НАДЗОРУ В СФЕРЕ ОБРАЗОВАНИЯ И НАУКИ</a:t>
              </a: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142965" y="620693"/>
              <a:ext cx="7786753" cy="3079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dirty="0">
                <a:solidFill>
                  <a:srgbClr val="DDE9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endParaRPr>
            </a:p>
          </p:txBody>
        </p:sp>
      </p:grp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8675688" y="6488113"/>
            <a:ext cx="468312" cy="3667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2BCE13B0-39BE-493F-863F-B74C4149E3A3}" type="slidenum">
              <a:rPr lang="en-US" smtClean="0">
                <a:solidFill>
                  <a:prstClr val="black"/>
                </a:solidFill>
              </a:rPr>
              <a:pPr algn="r" eaLnBrk="1" hangingPunct="1">
                <a:defRPr/>
              </a:pPr>
              <a:t>‹#›</a:t>
            </a:fld>
            <a:endParaRPr 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9991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9381E-D96F-4863-AEED-8F46D5B8D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E905-FFCD-4742-AEBB-A3AEB6EF9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4BA6-8808-4523-B3AF-62391BD65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5A427-8AFE-40D8-BECE-287AB6493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A326C-2F78-46AD-A429-C4FCF9315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Равнобедренный треугольник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0E27B-8FB7-433F-B9FC-A0E3A9FE1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CA303-BA57-4F09-B2F8-EF72FAEB0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6DE5FC8-5D29-4536-8010-E28313DBC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1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2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4" r:id="rId4"/>
    <p:sldLayoutId id="2147483735" r:id="rId5"/>
    <p:sldLayoutId id="2147483739" r:id="rId6"/>
    <p:sldLayoutId id="2147483740" r:id="rId7"/>
    <p:sldLayoutId id="2147483741" r:id="rId8"/>
    <p:sldLayoutId id="2147483742" r:id="rId9"/>
    <p:sldLayoutId id="2147483736" r:id="rId10"/>
    <p:sldLayoutId id="2147483743" r:id="rId11"/>
    <p:sldLayoutId id="2147483744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464653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6DE5FC8-5D29-4536-8010-E28313DBC1C7}" type="slidenum">
              <a:rPr lang="ru-RU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64653"/>
              </a:solidFill>
            </a:endParaRPr>
          </a:p>
        </p:txBody>
      </p:sp>
      <p:sp>
        <p:nvSpPr>
          <p:cNvPr id="1031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550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772816"/>
            <a:ext cx="7101408" cy="3312368"/>
          </a:xfrm>
        </p:spPr>
        <p:txBody>
          <a:bodyPr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FF3300">
                        <a:shade val="67500"/>
                        <a:satMod val="115000"/>
                      </a:srgbClr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ФЕДЕРАЛЬНЫЙ ЗАКОН </a:t>
            </a:r>
            <a:br>
              <a:rPr lang="ru-RU" sz="4000" b="1" dirty="0" smtClean="0">
                <a:ln w="10541" cmpd="sng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FF3300">
                        <a:shade val="67500"/>
                        <a:satMod val="115000"/>
                      </a:srgbClr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</a:br>
            <a:r>
              <a:rPr lang="ru-RU" sz="4000" b="1" dirty="0" smtClean="0">
                <a:ln w="10541" cmpd="sng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FF3300">
                        <a:shade val="67500"/>
                        <a:satMod val="115000"/>
                      </a:srgbClr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«ОБ ОБРАЗОВАНИИ В РОССИЙСКОЙ ФЕДЕРАЦИИ»</a:t>
            </a:r>
            <a:br>
              <a:rPr lang="ru-RU" sz="4000" b="1" dirty="0" smtClean="0">
                <a:ln w="10541" cmpd="sng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FF3300">
                        <a:shade val="67500"/>
                        <a:satMod val="115000"/>
                      </a:srgbClr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</a:br>
            <a:r>
              <a:rPr lang="ru-RU" sz="4000" b="1" dirty="0" smtClean="0">
                <a:ln w="10541" cmpd="sng">
                  <a:solidFill>
                    <a:srgbClr val="C00000"/>
                  </a:solidFill>
                  <a:prstDash val="solid"/>
                </a:ln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FF3300">
                        <a:shade val="67500"/>
                        <a:satMod val="115000"/>
                      </a:srgbClr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№273-ФЗ от 29.12.2012</a:t>
            </a:r>
            <a:endParaRPr lang="ru-RU" sz="4000" b="1" dirty="0">
              <a:ln w="10541" cmpd="sng">
                <a:solidFill>
                  <a:srgbClr val="C00000"/>
                </a:solidFill>
                <a:prstDash val="solid"/>
              </a:ln>
              <a:gradFill flip="none" rotWithShape="1">
                <a:gsLst>
                  <a:gs pos="0">
                    <a:srgbClr val="FF3300">
                      <a:shade val="30000"/>
                      <a:satMod val="115000"/>
                    </a:srgbClr>
                  </a:gs>
                  <a:gs pos="50000">
                    <a:srgbClr val="FF3300">
                      <a:shade val="67500"/>
                      <a:satMod val="115000"/>
                    </a:srgbClr>
                  </a:gs>
                  <a:gs pos="100000">
                    <a:srgbClr val="FF33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769297"/>
            <a:ext cx="7560840" cy="85950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16832"/>
            <a:ext cx="8280920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Статья 60. </a:t>
            </a:r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Документы об образовании и (или) о квалификации. Документы об </a:t>
            </a:r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обучении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  </a:t>
            </a:r>
            <a:r>
              <a:rPr lang="ru-RU" sz="2000" b="1" i="1" dirty="0" smtClean="0">
                <a:solidFill>
                  <a:srgbClr val="002060"/>
                </a:solidFill>
                <a:latin typeface="+mn-lt"/>
              </a:rPr>
              <a:t>(продолжение)</a:t>
            </a:r>
          </a:p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п.4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Лицам, успешно прошедшим государственную итоговую аттестацию, выдаются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, если иное не установлено настоящим Федеральным законом,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документы об образовании и документы об образовании и о квалификации. 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Образцы таких документов об образовании, документов об образовании и о квалификации и приложений к ним, описание указанных документов и приложений, порядок заполнения, учета и выдачи указанных документов и их дубликатов устанавливаются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образования. </a:t>
            </a:r>
            <a:endParaRPr lang="ru-RU" sz="2000" dirty="0">
              <a:solidFill>
                <a:srgbClr val="FF33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269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836712"/>
            <a:ext cx="7560840" cy="787495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280920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Статья 60. </a:t>
            </a:r>
            <a:r>
              <a:rPr lang="ru-RU" b="1" u="sng" dirty="0">
                <a:solidFill>
                  <a:srgbClr val="002060"/>
                </a:solidFill>
                <a:latin typeface="+mn-lt"/>
              </a:rPr>
              <a:t>Документы об образовании и (или) о квалификации. Документы об </a:t>
            </a:r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обучении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+mn-lt"/>
              </a:rPr>
              <a:t>(продолжение)</a:t>
            </a:r>
            <a:endParaRPr lang="ru-RU" i="1" dirty="0">
              <a:solidFill>
                <a:srgbClr val="002060"/>
              </a:solidFill>
              <a:latin typeface="+mn-lt"/>
            </a:endParaRP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п.6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Документ об образовании, выдаваемый лицам, успешно прошедшим государственную итоговую аттестацию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, подтверждает получение общего образования следующего уровня: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+mn-lt"/>
              </a:rPr>
              <a:t>1) основное общее образование (подтверждается аттестатом об основном общем образовании);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+mn-lt"/>
              </a:rPr>
              <a:t>2) среднее общее образование (подтверждается аттестатом о среднем общем образовании).</a:t>
            </a: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п.12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Лицам, не прошедшим итоговой аттестации или получившим на итоговой аттестации неудовлетворительные результаты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, а также лицам, освоившим часть образовательной программы и (или) отчисленным из организации, осуществляющей образовательную деятельность, выдается справка об обучении или о периоде обучения по 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образцу, самостоятельно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устанавливаемому организацией, осуществляющей образовательную деятельность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18558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1520" y="784877"/>
            <a:ext cx="7560840" cy="84392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72816"/>
            <a:ext cx="8568952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Статья </a:t>
            </a:r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98. </a:t>
            </a:r>
            <a:r>
              <a:rPr lang="ru-RU" b="1" u="sng" dirty="0">
                <a:solidFill>
                  <a:srgbClr val="002060"/>
                </a:solidFill>
                <a:latin typeface="+mn-lt"/>
              </a:rPr>
              <a:t>Информационные системы в системе образования</a:t>
            </a: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п.2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В целях информационного обеспечения проведения государственной 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итоговой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аттестации обучающихся, освоивших основные образовательные программы основного общего и среднего общего образования, и приема в образовательные организации для получения среднего профессионального и высшего образования создаются: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+mn-lt"/>
              </a:rPr>
              <a:t>1)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федеральная информационная система обеспечения проведения государственной (итоговой) аттестации обучающихся, освоивших основные образовательные программы основного общего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и среднего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общего образования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, и приема граждан в образовательные организации для получения среднего профессионального и высшего образования (далее - федеральная информационная система);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+mn-lt"/>
              </a:rPr>
              <a:t>2)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региональные информационные системы обеспечения проведения государственной (итоговой) аттестации обучающихся, освоивших основные образовательные программы основного общего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и среднего общего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образования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(далее - региональные информационные системы).</a:t>
            </a:r>
          </a:p>
        </p:txBody>
      </p:sp>
    </p:spTree>
    <p:extLst>
      <p:ext uri="{BB962C8B-B14F-4D97-AF65-F5344CB8AC3E}">
        <p14:creationId xmlns:p14="http://schemas.microsoft.com/office/powerpoint/2010/main" xmlns="" val="1532155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1520" y="784877"/>
            <a:ext cx="7560840" cy="627899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342" y="1458696"/>
            <a:ext cx="8712968" cy="5262979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spAutoFit/>
          </a:bodyPr>
          <a:lstStyle/>
          <a:p>
            <a:pPr algn="just"/>
            <a:r>
              <a:rPr lang="ru-RU" sz="1600" b="1" u="sng" dirty="0">
                <a:solidFill>
                  <a:srgbClr val="002060"/>
                </a:solidFill>
                <a:latin typeface="+mn-lt"/>
              </a:rPr>
              <a:t>Статья </a:t>
            </a:r>
            <a:r>
              <a:rPr lang="ru-RU" sz="1600" b="1" u="sng" dirty="0" smtClean="0">
                <a:solidFill>
                  <a:srgbClr val="002060"/>
                </a:solidFill>
                <a:latin typeface="+mn-lt"/>
              </a:rPr>
              <a:t>98. </a:t>
            </a:r>
            <a:r>
              <a:rPr lang="ru-RU" sz="1600" b="1" u="sng" dirty="0">
                <a:solidFill>
                  <a:srgbClr val="002060"/>
                </a:solidFill>
                <a:latin typeface="+mn-lt"/>
              </a:rPr>
              <a:t>Информационные системы в системе </a:t>
            </a:r>
            <a:r>
              <a:rPr lang="ru-RU" sz="1600" b="1" u="sng" dirty="0" smtClean="0">
                <a:solidFill>
                  <a:srgbClr val="002060"/>
                </a:solidFill>
                <a:latin typeface="+mn-lt"/>
              </a:rPr>
              <a:t>образования</a:t>
            </a:r>
            <a:r>
              <a:rPr lang="ru-RU" sz="1600" b="1" i="1" dirty="0" smtClean="0">
                <a:solidFill>
                  <a:srgbClr val="002060"/>
                </a:solidFill>
                <a:latin typeface="+mn-lt"/>
              </a:rPr>
              <a:t> (продолжение)</a:t>
            </a:r>
            <a:endParaRPr lang="ru-RU" sz="1600" b="1" i="1" dirty="0">
              <a:solidFill>
                <a:srgbClr val="002060"/>
              </a:solidFill>
              <a:latin typeface="+mn-lt"/>
            </a:endParaRPr>
          </a:p>
          <a:p>
            <a:pPr algn="just"/>
            <a:r>
              <a:rPr lang="ru-RU" sz="1600" b="1" u="sng" dirty="0" smtClean="0">
                <a:solidFill>
                  <a:srgbClr val="002060"/>
                </a:solidFill>
                <a:latin typeface="+mn-lt"/>
              </a:rPr>
              <a:t>п.9</a:t>
            </a:r>
            <a:r>
              <a:rPr lang="ru-RU" sz="16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Для обеспечения учета сведений о документах об образовании </a:t>
            </a:r>
            <a:r>
              <a:rPr lang="ru-RU" sz="1600" dirty="0">
                <a:solidFill>
                  <a:srgbClr val="002060"/>
                </a:solidFill>
                <a:latin typeface="+mn-lt"/>
              </a:rPr>
              <a:t>и (или) о квалификации, документах об обучении, выданных организациями, осуществляющими образовательную деятельность,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сведения о таких документах вносятся в федеральную информационную систему </a:t>
            </a:r>
            <a:r>
              <a:rPr lang="ru-RU" sz="1600" dirty="0">
                <a:solidFill>
                  <a:srgbClr val="002060"/>
                </a:solidFill>
                <a:latin typeface="+mn-lt"/>
              </a:rPr>
              <a:t>"Федеральный реестр сведений о документах об образовании и (или) о квалификации, документах об обучении",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формирование и ведение которой организует федеральный орган исполнительной власти</a:t>
            </a:r>
            <a:r>
              <a:rPr lang="ru-RU" sz="1600" dirty="0">
                <a:solidFill>
                  <a:srgbClr val="002060"/>
                </a:solidFill>
                <a:latin typeface="+mn-lt"/>
              </a:rPr>
              <a:t>, осуществляющий функции по контролю и надзору в сфере образования. Федеральные государственные органы и органы исполнительной власти субъектов Российской Федерации, осуществляющие государственное управление в сфере образования, органы местного самоуправления, осуществляющие управление в сфере образования, организации, осуществляющие образовательную деятельность, представляют в федеральный орган исполнительной власти, осуществляющий функции по контролю и надзору в сфере образования, сведения о выданных документах об образовании и (или) о квалификации, документах об обучении путем внесения этих сведений в федеральную информационную систему "Федеральный реестр сведений о документах об образовании и (или) о квалификации, документах об обучении".</a:t>
            </a:r>
          </a:p>
          <a:p>
            <a:pPr algn="just"/>
            <a:r>
              <a:rPr lang="ru-RU" sz="1600" b="1" u="sng" dirty="0" smtClean="0">
                <a:solidFill>
                  <a:srgbClr val="002060"/>
                </a:solidFill>
                <a:latin typeface="+mn-lt"/>
              </a:rPr>
              <a:t>п.10</a:t>
            </a:r>
            <a:r>
              <a:rPr lang="ru-RU" sz="16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Перечень сведений, вносимых в федеральную информационную систему </a:t>
            </a:r>
            <a:r>
              <a:rPr lang="ru-RU" sz="1600" dirty="0">
                <a:solidFill>
                  <a:srgbClr val="002060"/>
                </a:solidFill>
                <a:latin typeface="+mn-lt"/>
              </a:rPr>
              <a:t>"Федеральный реестр сведений о документах об образовании и (или) о квалификации, документах об обучении",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порядок ее формирования и ведения </a:t>
            </a:r>
            <a:r>
              <a:rPr lang="ru-RU" sz="1600" dirty="0">
                <a:solidFill>
                  <a:srgbClr val="002060"/>
                </a:solidFill>
                <a:latin typeface="+mn-lt"/>
              </a:rPr>
              <a:t>(в том числе порядок доступа к содержащимся в ней сведениям), </a:t>
            </a:r>
            <a:r>
              <a:rPr lang="ru-RU" sz="1600" b="1" dirty="0">
                <a:solidFill>
                  <a:srgbClr val="002060"/>
                </a:solidFill>
                <a:latin typeface="+mn-lt"/>
              </a:rPr>
              <a:t>порядок и сроки внесения в нее сведений устанавливаются Правительством Российской Федерации.</a:t>
            </a:r>
            <a:endParaRPr lang="ru-RU" sz="1600" b="1" dirty="0">
              <a:solidFill>
                <a:srgbClr val="00206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2550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99592" y="1556793"/>
            <a:ext cx="734481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endParaRPr lang="en-US" sz="4000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Спасибо за внимание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+mj-lt"/>
            </a:endParaRPr>
          </a:p>
          <a:p>
            <a:pPr algn="r"/>
            <a:endParaRPr lang="en-US" sz="2000" b="1" dirty="0" smtClean="0">
              <a:solidFill>
                <a:srgbClr val="002060"/>
              </a:solidFill>
              <a:latin typeface="+mj-lt"/>
            </a:endParaRPr>
          </a:p>
          <a:p>
            <a:pPr algn="r"/>
            <a:endParaRPr lang="en-US" sz="2000" b="1" dirty="0" smtClean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836712"/>
            <a:ext cx="7885112" cy="720080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Цели проведения независимой </a:t>
            </a:r>
            <a:r>
              <a:rPr lang="ru-RU" sz="2000" b="1" dirty="0" smtClean="0">
                <a:cs typeface="Times New Roman" pitchFamily="18" charset="0"/>
              </a:rPr>
              <a:t>государственной </a:t>
            </a:r>
            <a:r>
              <a:rPr lang="ru-RU" sz="2000" b="1" dirty="0">
                <a:cs typeface="Times New Roman" pitchFamily="18" charset="0"/>
              </a:rPr>
              <a:t>(итоговой) аттестации </a:t>
            </a:r>
            <a:r>
              <a:rPr lang="ru-RU" sz="2000" b="1" dirty="0" smtClean="0">
                <a:cs typeface="Times New Roman" pitchFamily="18" charset="0"/>
              </a:rPr>
              <a:t>в 9-х и в 11-х классах</a:t>
            </a:r>
            <a:endParaRPr lang="ru-RU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Group 29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15980138"/>
              </p:ext>
            </p:extLst>
          </p:nvPr>
        </p:nvGraphicFramePr>
        <p:xfrm>
          <a:off x="251519" y="1700808"/>
          <a:ext cx="8568953" cy="463274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798388"/>
                <a:gridCol w="2486089"/>
                <a:gridCol w="4284476"/>
              </a:tblGrid>
              <a:tr h="372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Уровень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11-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е классы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9-е классы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8584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Региональный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 Объективная оценка освоения ФГОС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Объективная оценка освоения ФГОС в рамках общероссийской системы оценки качества образования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1888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 Взаимодействие по организации приема в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ссузы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и вузы разного подчинения (федеральные, региональные, муниципальные)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Взаимодействие по организации приема в ряд «престижных»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ссузов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 в которых сохранится конкурс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8584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Муниципальный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Объективная оценка освоения ФГОС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Объективная оценка освоения ФГОС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рамках региональной системы оценки качества образования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630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Формирование профильных 10-х классов с учетом результатов аттестации</a:t>
                      </a: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8860" y="805514"/>
            <a:ext cx="7560840" cy="787495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8860" y="1680392"/>
            <a:ext cx="8633620" cy="5016758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spAutoFit/>
          </a:bodyPr>
          <a:lstStyle/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Статья 58. </a:t>
            </a:r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Промежуточная аттестация обучающихся</a:t>
            </a:r>
            <a:endParaRPr lang="ru-RU" sz="2000" u="sng" dirty="0">
              <a:solidFill>
                <a:srgbClr val="002060"/>
              </a:solidFill>
              <a:latin typeface="+mn-lt"/>
            </a:endParaRPr>
          </a:p>
          <a:p>
            <a:pPr algn="just"/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п</a:t>
            </a:r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.1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Освоение образовательной программы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(за исключением образовательной программы дошкольного образования), в том числе отдельной части или всего объема учебного предмета, курса, дисциплины (модуля) образовательной программы,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сопровождается промежуточной аттестацией обучающихся, проводимой в формах, определенных учебным планом, и в порядке, установленном образовательной организацией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effectLst/>
                <a:latin typeface="+mn-lt"/>
              </a:rPr>
              <a:t>Промежуточная аттестация проводится в целях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+mn-lt"/>
              </a:rPr>
              <a:t>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+mn-lt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+mn-lt"/>
              </a:rPr>
              <a:t>остоянного мониторинга учебных достижений учащихся, по учебным предметам учебного плана в рамках учебного года или учебного курса в целом в соответствии с требованиями соответствующего федерального государственного образовательного стандарта общего образования;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+mn-lt"/>
              </a:rPr>
              <a:t>о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пределения уровня </a:t>
            </a:r>
            <a:r>
              <a:rPr lang="ru-RU" sz="2000" dirty="0" err="1" smtClean="0">
                <a:solidFill>
                  <a:srgbClr val="002060"/>
                </a:solidFill>
                <a:latin typeface="+mn-lt"/>
              </a:rPr>
              <a:t>сформированности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личностных, </a:t>
            </a:r>
            <a:r>
              <a:rPr lang="ru-RU" sz="2000" dirty="0" err="1" smtClean="0">
                <a:solidFill>
                  <a:srgbClr val="002060"/>
                </a:solidFill>
                <a:latin typeface="+mn-lt"/>
              </a:rPr>
              <a:t>метапредметных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, предметных результатов;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+mn-lt"/>
              </a:rPr>
              <a:t>д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опуска учащихся к государственной (итоговой) аттестации;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+mn-lt"/>
              </a:rPr>
              <a:t>о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пределения направлений индивидуальной работы с учащимися.</a:t>
            </a:r>
            <a:endParaRPr lang="ru-RU" sz="2000" dirty="0">
              <a:solidFill>
                <a:srgbClr val="00206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050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700808"/>
            <a:ext cx="8496944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Статья 59. Итоговая аттестация</a:t>
            </a: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п</a:t>
            </a:r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.1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Итоговая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аттестация представляет собой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форму оценки степени и уровня освоения обучающимися образовательной программы.</a:t>
            </a: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п</a:t>
            </a:r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.2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Итоговая аттестация проводится на основе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принципов объективности и независимости оценки качества подготовки обучающихся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.</a:t>
            </a:r>
            <a:endParaRPr lang="ru-RU" b="1" u="sng" dirty="0" smtClean="0">
              <a:solidFill>
                <a:srgbClr val="002060"/>
              </a:solidFill>
              <a:latin typeface="+mn-lt"/>
            </a:endParaRPr>
          </a:p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п.3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Итоговая аттестация, завершающая освоение основных образовательных программ основного общего и среднего общего образования, является обязательной и проводится в порядке и в форме, которые установлены образовательной организацией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, если иное не установлено настоящим Федеральным законом.</a:t>
            </a:r>
          </a:p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п.4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Итоговая аттестация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, завершающая освоение имеющих государственную аккредитацию основных образовательных программ,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является государственной аттестацией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Государственная итоговая аттестация проводится государственными экзаменационными комиссиями 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в целях определения соответствия результатов освоения обучающимися основных образовательных программ соответствующим требованиям федерального государственного образовательного стандарта или образовательного стандарта.</a:t>
            </a:r>
            <a:endParaRPr lang="ru-RU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764704"/>
            <a:ext cx="7560840" cy="787495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341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769297"/>
            <a:ext cx="7560840" cy="787495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00808"/>
            <a:ext cx="8424936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Статья 59. Итоговая аттестация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+mn-lt"/>
              </a:rPr>
              <a:t>(продолжение)</a:t>
            </a:r>
          </a:p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п.5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Формы государственной итоговой аттестации, порядок проведения такой аттестации по соответствующим образовательным программам различного уровня и в любых формах определяются федеральным органом исполнительной власти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, осуществляющим функции по выработке государственной политики и нормативно-правовому регулированию в сфере образования, если настоящим Федеральным законом не установлено иное.</a:t>
            </a:r>
          </a:p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п.6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 К государственной итоговой аттестации допускается обучающийся, не имеющий академической задолженности и в полном объеме выполнивший учебный план или индивидуальный учебный план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, если иное не установлено порядком проведения государственной итоговой аттестации по соответствующим образовательным программам.</a:t>
            </a:r>
          </a:p>
          <a:p>
            <a:pPr marL="92075" indent="-90488"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п.7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Обучающиеся, не прошедшие государственной итоговой аттестации или получившие на государственной итоговой аттестации неудовлетворительные результаты, вправе пройти государственную итоговую аттестацию в сроки, определяемые порядком проведения государственной итоговой аттестации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по соответствующим образовательным программам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.</a:t>
            </a:r>
            <a:endParaRPr lang="ru-RU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177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769297"/>
            <a:ext cx="7560840" cy="931511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76758"/>
            <a:ext cx="8496944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Статья 59. Итоговая аттестация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+mn-lt"/>
              </a:rPr>
              <a:t>(продолжение)</a:t>
            </a:r>
          </a:p>
          <a:p>
            <a:pPr marL="92075" indent="-90488"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п.8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+mn-lt"/>
              </a:rPr>
              <a:t>Не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допускается взимание платы с обучающихся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 за прохождение государственной итоговой 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аттестации.</a:t>
            </a:r>
          </a:p>
          <a:p>
            <a:pPr marL="92075" indent="-90488"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п.11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При проведении государственной итоговой аттестации,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если иное не предусмотрено порядком проведения государственной итоговой аттестации по соответствующим образовательным программам,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 используются контрольные измерительные материалы, представляющие собой комплексы заданий стандартизированной формы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Информация, содержащаяся в контрольных измерительных материалах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, используемых при проведении государственной итоговой аттестации,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относится к информации ограниченного доступа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Порядок разработки, использования и хранения контрольных измерительных материалов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(включая требования к режиму их защиты, порядку и условиям размещения информации, содержащейся в контрольных измерительных материалах, в сети «Интернет») 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устанавливается федеральным органом исполнительной власти, осуществляющим функции по контролю и надзору в сфере образования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.</a:t>
            </a:r>
            <a:endParaRPr lang="ru-RU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4331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769297"/>
            <a:ext cx="7560840" cy="643479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352928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92075" indent="-90488"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Статья 59. Итоговая аттестация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+mn-lt"/>
              </a:rPr>
              <a:t>(продолжение)</a:t>
            </a:r>
          </a:p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п.12.1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Обеспечение проведения государственной итоговой аттестации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осуществляется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: органами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исполнительной власти субъектов Российской Федерации, осуществляющими государственное управление в сфере образования, при проведении государственной итоговой аттестации по образовательным программам основного общего и среднего общего образования на территории Российской Федерации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algn="just"/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п</a:t>
            </a:r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.13.1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Государственная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итоговая аттестация по образовательным программам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 среднего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общего образования проводится в форме единого государственного экзамена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 (далее - единый государственный экзамен),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а также в иных формах, которые могут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устанавливаться федеральным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органом исполнительной власти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, осуществляющим функции по выработке государственной политики и нормативно-правовому регулированию в сфере 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образования.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7879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769297"/>
            <a:ext cx="7560840" cy="643479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378" y="1459178"/>
            <a:ext cx="8725109" cy="50783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+mn-lt"/>
              </a:rPr>
              <a:t>Статья 59. Итоговая аттестация</a:t>
            </a:r>
            <a:r>
              <a:rPr lang="ru-RU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+mn-lt"/>
              </a:rPr>
              <a:t>(продолжение</a:t>
            </a:r>
            <a:r>
              <a:rPr lang="ru-RU" b="1" i="1" dirty="0" smtClean="0">
                <a:solidFill>
                  <a:srgbClr val="002060"/>
                </a:solidFill>
                <a:latin typeface="+mn-lt"/>
              </a:rPr>
              <a:t>)</a:t>
            </a:r>
            <a:endParaRPr lang="ru-RU" b="1" u="sng" dirty="0" smtClean="0">
              <a:solidFill>
                <a:srgbClr val="002060"/>
              </a:solidFill>
              <a:latin typeface="+mn-lt"/>
            </a:endParaRP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+mn-lt"/>
              </a:rPr>
              <a:t>п.15</a:t>
            </a:r>
            <a:r>
              <a:rPr lang="ru-RU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В целях обеспечения соблюдения порядка проведения государственной итоговой аттестации</a:t>
            </a:r>
            <a:r>
              <a:rPr lang="ru-RU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по образовательным программам основного общего и среднего общего образования </a:t>
            </a:r>
            <a:r>
              <a:rPr lang="ru-RU" b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гражданам, аккредитованным в качестве общественных наблюдателей</a:t>
            </a:r>
            <a:r>
              <a:rPr lang="ru-RU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в порядке, установленном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образования, </a:t>
            </a:r>
            <a:r>
              <a:rPr lang="ru-RU" b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предоставляется право присутствовать при проведении государственной итоговой аттестации и направлять информацию о нарушениях, выявленных при проведении государственной итоговой аттестации,</a:t>
            </a:r>
            <a:r>
              <a:rPr lang="ru-RU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в федеральные органы исполнительной власти, органы исполнительной власти субъектов Российской Федерации, осуществляющие государственное управление в сфере образования, и органы местного самоуправления, осуществляющие управление в сфере образования. </a:t>
            </a:r>
            <a:r>
              <a:rPr lang="ru-RU" b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Аккредитацию граждан в качестве общественных наблюдателей осуществляют</a:t>
            </a:r>
            <a:r>
              <a:rPr lang="ru-RU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1) органы </a:t>
            </a:r>
            <a:r>
              <a:rPr lang="ru-RU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исполнительной власти субъектов Российской Федерации, осуществляющие государственное управление в сфере образования, при проведении государственной итоговой аттестации по образовательным программам основного общего или среднего общего образования на территориях субъектов Российской </a:t>
            </a:r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Федерации.</a:t>
            </a:r>
            <a:endParaRPr lang="ru-RU" dirty="0">
              <a:solidFill>
                <a:srgbClr val="00206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5774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2014" y="908720"/>
            <a:ext cx="7560840" cy="715487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Выдержки из федерального закона «Об образовании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prstClr val="white"/>
                </a:solidFill>
              </a:rPr>
              <a:t>в Российской Федерации» от 29.12.2012 №273 ФЗ (продолжение) 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44824"/>
            <a:ext cx="799288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Статья 60. </a:t>
            </a:r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Документы об образовании и (или) о квалификации. Документы об </a:t>
            </a:r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обучении</a:t>
            </a:r>
          </a:p>
          <a:p>
            <a:pPr algn="just"/>
            <a:r>
              <a:rPr lang="ru-RU" sz="2000" b="1" u="sng" dirty="0" smtClean="0">
                <a:solidFill>
                  <a:srgbClr val="002060"/>
                </a:solidFill>
                <a:latin typeface="+mn-lt"/>
              </a:rPr>
              <a:t>п.1.2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В Российской Федерации 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выдаются документы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об обучении, к которым относятся свидетельство об обучении, свидетельство об освоении дополнительных предпрофессиональных программ в области искусств, иные документы, выдаваемые в соответствии с настоящей статьей организациями, осуществляющими образовательную деятельность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algn="just"/>
            <a:r>
              <a:rPr lang="ru-RU" sz="2000" b="1" u="sng" dirty="0">
                <a:solidFill>
                  <a:srgbClr val="002060"/>
                </a:solidFill>
                <a:latin typeface="+mn-lt"/>
              </a:rPr>
              <a:t>п.3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+mn-lt"/>
              </a:rPr>
              <a:t>Лицам, успешно прошедшим итоговую аттестацию, выдаются документы об образовании и (или) о квалификации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, образцы которых самостоятельно устанавливаются организациями, осуществляющими образовательную деятельность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5392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3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4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1727</Words>
  <Application>Microsoft Office PowerPoint</Application>
  <PresentationFormat>Экран (4:3)</PresentationFormat>
  <Paragraphs>89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Начальная</vt:lpstr>
      <vt:lpstr>1_Начальная</vt:lpstr>
      <vt:lpstr>ФЕДЕРАЛЬНЫЙ ЗАКОН  «ОБ ОБРАЗОВАНИИ В РОССИЙСКОЙ ФЕДЕРАЦИИ» №273-ФЗ от 29.12.2012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/>
  <cp:revision>12</cp:revision>
  <dcterms:created xsi:type="dcterms:W3CDTF">2011-10-17T15:21:03Z</dcterms:created>
  <dcterms:modified xsi:type="dcterms:W3CDTF">2013-12-13T10:47:30Z</dcterms:modified>
</cp:coreProperties>
</file>