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8" r:id="rId2"/>
    <p:sldId id="259" r:id="rId3"/>
    <p:sldId id="256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46" autoAdjust="0"/>
  </p:normalViewPr>
  <p:slideViewPr>
    <p:cSldViewPr>
      <p:cViewPr varScale="1">
        <p:scale>
          <a:sx n="69" d="100"/>
          <a:sy n="69" d="100"/>
        </p:scale>
        <p:origin x="5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A73DD-3E50-41F2-9D08-D2B78CCF117F}" type="datetimeFigureOut">
              <a:rPr lang="ru-RU" smtClean="0"/>
              <a:t>21.11.2018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72C7F-1FBE-4467-A8D4-7CD2952C95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560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204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543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8603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51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6553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89155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901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312863" y="1027113"/>
            <a:ext cx="4929187" cy="36957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2"/>
          <p:cNvSpPr>
            <a:spLocks noChangeArrowheads="1"/>
          </p:cNvSpPr>
          <p:nvPr>
            <p:ph type="body" idx="1"/>
          </p:nvPr>
        </p:nvSpPr>
        <p:spPr>
          <a:xfrm>
            <a:off x="1169988" y="5086350"/>
            <a:ext cx="5219700" cy="41005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056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290"/>
            <a:ext cx="6400800" cy="6215106"/>
          </a:xfrm>
        </p:spPr>
        <p:txBody>
          <a:bodyPr>
            <a:noAutofit/>
          </a:bodyPr>
          <a:lstStyle/>
          <a:p>
            <a:endParaRPr lang="ru-RU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Отечество моё! Россия!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тебе дух старины живёт.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ни одна ещё стихия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победила твой народ. 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тьмы веков ты восставала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становилась всё сильней.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Святая Русь – твоё начало,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князь Владимир в ней.</a:t>
            </a: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961" y="2285641"/>
            <a:ext cx="6058080" cy="4343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195" name="Text Box 2"/>
          <p:cNvSpPr txBox="1">
            <a:spLocks noChangeArrowheads="1"/>
          </p:cNvSpPr>
          <p:nvPr/>
        </p:nvSpPr>
        <p:spPr bwMode="auto">
          <a:xfrm>
            <a:off x="162721" y="163081"/>
            <a:ext cx="8817120" cy="1939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8" tIns="69555" rIns="81638" bIns="40819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de-DE" altLang="ru-RU" sz="3266" dirty="0" err="1">
                <a:solidFill>
                  <a:srgbClr val="FF0000"/>
                </a:solidFill>
              </a:rPr>
              <a:t>Язычество</a:t>
            </a:r>
            <a:r>
              <a:rPr lang="de-DE" altLang="ru-RU" sz="3266" dirty="0">
                <a:solidFill>
                  <a:srgbClr val="E6E64C"/>
                </a:solidFill>
              </a:rPr>
              <a:t> –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ранняя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форма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религии</a:t>
            </a:r>
            <a:r>
              <a:rPr lang="de-DE" altLang="ru-RU" sz="3266" dirty="0">
                <a:solidFill>
                  <a:srgbClr val="FFFFFF"/>
                </a:solidFill>
              </a:rPr>
              <a:t>,</a:t>
            </a:r>
          </a:p>
          <a:p>
            <a:pPr eaLnBrk="1">
              <a:buClrTx/>
              <a:buFontTx/>
              <a:buNone/>
            </a:pPr>
            <a:r>
              <a:rPr lang="de-DE" altLang="ru-RU" sz="3266" dirty="0" err="1">
                <a:solidFill>
                  <a:srgbClr val="FFFFFF"/>
                </a:solidFill>
              </a:rPr>
              <a:t>основывалась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на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вере</a:t>
            </a:r>
            <a:r>
              <a:rPr lang="de-DE" altLang="ru-RU" sz="3266" dirty="0">
                <a:solidFill>
                  <a:srgbClr val="FFFFFF"/>
                </a:solidFill>
              </a:rPr>
              <a:t> в </a:t>
            </a:r>
            <a:r>
              <a:rPr lang="de-DE" altLang="ru-RU" sz="3266" dirty="0" err="1">
                <a:solidFill>
                  <a:srgbClr val="FFFFFF"/>
                </a:solidFill>
              </a:rPr>
              <a:t>добрых</a:t>
            </a:r>
            <a:r>
              <a:rPr lang="de-DE" altLang="ru-RU" sz="3266" dirty="0">
                <a:solidFill>
                  <a:srgbClr val="FFFFFF"/>
                </a:solidFill>
              </a:rPr>
              <a:t> и </a:t>
            </a:r>
            <a:r>
              <a:rPr lang="de-DE" altLang="ru-RU" sz="3266" dirty="0" err="1">
                <a:solidFill>
                  <a:srgbClr val="FFFFFF"/>
                </a:solidFill>
              </a:rPr>
              <a:t>злых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духов</a:t>
            </a:r>
            <a:r>
              <a:rPr lang="de-DE" altLang="ru-RU" sz="3266" dirty="0">
                <a:solidFill>
                  <a:srgbClr val="FFFFFF"/>
                </a:solidFill>
              </a:rPr>
              <a:t>, </a:t>
            </a:r>
            <a:r>
              <a:rPr lang="de-DE" altLang="ru-RU" sz="3266" dirty="0" err="1">
                <a:solidFill>
                  <a:srgbClr val="FFFFFF"/>
                </a:solidFill>
              </a:rPr>
              <a:t>которые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управляют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миром</a:t>
            </a:r>
            <a:r>
              <a:rPr lang="de-DE" altLang="ru-RU" sz="3266" dirty="0">
                <a:solidFill>
                  <a:srgbClr val="FFFFFF"/>
                </a:solidFill>
              </a:rPr>
              <a:t>, </a:t>
            </a:r>
            <a:r>
              <a:rPr lang="de-DE" altLang="ru-RU" sz="3266" dirty="0" err="1">
                <a:solidFill>
                  <a:srgbClr val="FFFFFF"/>
                </a:solidFill>
              </a:rPr>
              <a:t>окружающим</a:t>
            </a:r>
            <a:r>
              <a:rPr lang="de-DE" altLang="ru-RU" sz="3266" dirty="0">
                <a:solidFill>
                  <a:srgbClr val="FFFFFF"/>
                </a:solidFill>
              </a:rPr>
              <a:t> </a:t>
            </a:r>
            <a:r>
              <a:rPr lang="de-DE" altLang="ru-RU" sz="3266" dirty="0" err="1">
                <a:solidFill>
                  <a:srgbClr val="FFFFFF"/>
                </a:solidFill>
              </a:rPr>
              <a:t>человека</a:t>
            </a:r>
            <a:r>
              <a:rPr lang="de-DE" altLang="ru-RU" sz="1633" dirty="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934693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"/>
          <p:cNvSpPr txBox="1">
            <a:spLocks noChangeArrowheads="1"/>
          </p:cNvSpPr>
          <p:nvPr/>
        </p:nvSpPr>
        <p:spPr bwMode="auto">
          <a:xfrm>
            <a:off x="326881" y="285480"/>
            <a:ext cx="8652960" cy="193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1638" tIns="79352" rIns="81638" bIns="40819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de-DE" altLang="ru-RU" sz="4354" dirty="0" err="1">
                <a:solidFill>
                  <a:srgbClr val="FF0000"/>
                </a:solidFill>
              </a:rPr>
              <a:t>Христианство</a:t>
            </a:r>
            <a:r>
              <a:rPr lang="de-DE" altLang="ru-RU" sz="4354" dirty="0">
                <a:solidFill>
                  <a:srgbClr val="FF0000"/>
                </a:solidFill>
              </a:rPr>
              <a:t> </a:t>
            </a:r>
            <a:r>
              <a:rPr lang="de-DE" altLang="ru-RU" sz="4354" dirty="0">
                <a:solidFill>
                  <a:srgbClr val="FFFFFF"/>
                </a:solidFill>
              </a:rPr>
              <a:t>– </a:t>
            </a:r>
            <a:r>
              <a:rPr lang="de-DE" altLang="ru-RU" sz="4354" dirty="0" err="1">
                <a:solidFill>
                  <a:srgbClr val="FFFFFF"/>
                </a:solidFill>
              </a:rPr>
              <a:t>религия</a:t>
            </a:r>
            <a:r>
              <a:rPr lang="de-DE" altLang="ru-RU" sz="4354" dirty="0">
                <a:solidFill>
                  <a:srgbClr val="FFFFFF"/>
                </a:solidFill>
              </a:rPr>
              <a:t> </a:t>
            </a:r>
            <a:r>
              <a:rPr lang="de-DE" altLang="ru-RU" sz="4354" dirty="0" err="1">
                <a:solidFill>
                  <a:srgbClr val="FFFFFF"/>
                </a:solidFill>
              </a:rPr>
              <a:t>основанная</a:t>
            </a:r>
            <a:r>
              <a:rPr lang="de-DE" altLang="ru-RU" sz="4354" dirty="0">
                <a:solidFill>
                  <a:srgbClr val="FFFFFF"/>
                </a:solidFill>
              </a:rPr>
              <a:t> </a:t>
            </a:r>
            <a:r>
              <a:rPr lang="de-DE" altLang="ru-RU" sz="4354" dirty="0" err="1">
                <a:solidFill>
                  <a:srgbClr val="FFFFFF"/>
                </a:solidFill>
              </a:rPr>
              <a:t>на</a:t>
            </a:r>
            <a:r>
              <a:rPr lang="de-DE" altLang="ru-RU" sz="4354" dirty="0">
                <a:solidFill>
                  <a:srgbClr val="FFFFFF"/>
                </a:solidFill>
              </a:rPr>
              <a:t> </a:t>
            </a:r>
            <a:r>
              <a:rPr lang="de-DE" altLang="ru-RU" sz="4354" dirty="0" err="1">
                <a:solidFill>
                  <a:srgbClr val="FFFFFF"/>
                </a:solidFill>
              </a:rPr>
              <a:t>учении</a:t>
            </a:r>
            <a:r>
              <a:rPr lang="de-DE" altLang="ru-RU" sz="4354" dirty="0">
                <a:solidFill>
                  <a:srgbClr val="FFFFFF"/>
                </a:solidFill>
              </a:rPr>
              <a:t> </a:t>
            </a:r>
            <a:r>
              <a:rPr lang="de-DE" altLang="ru-RU" sz="4354" dirty="0" err="1">
                <a:solidFill>
                  <a:srgbClr val="FFFFFF"/>
                </a:solidFill>
              </a:rPr>
              <a:t>Иисуса</a:t>
            </a:r>
            <a:r>
              <a:rPr lang="de-DE" altLang="ru-RU" sz="4354" dirty="0">
                <a:solidFill>
                  <a:srgbClr val="FFFFFF"/>
                </a:solidFill>
              </a:rPr>
              <a:t> </a:t>
            </a:r>
            <a:r>
              <a:rPr lang="de-DE" altLang="ru-RU" sz="4354" dirty="0" err="1">
                <a:solidFill>
                  <a:srgbClr val="FFFFFF"/>
                </a:solidFill>
              </a:rPr>
              <a:t>Христа</a:t>
            </a:r>
            <a:r>
              <a:rPr lang="de-DE" altLang="ru-RU" sz="1633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201" y="2285641"/>
            <a:ext cx="7283520" cy="4353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556979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repl"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1105921" y="1451881"/>
            <a:ext cx="7221600" cy="2363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82944">
            <a:spAutoFit/>
          </a:bodyPr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7257" dirty="0">
                <a:solidFill>
                  <a:schemeClr val="tx2">
                    <a:lumMod val="75000"/>
                  </a:schemeClr>
                </a:solidFill>
              </a:rPr>
              <a:t>988 год –</a:t>
            </a:r>
          </a:p>
          <a:p>
            <a:pPr algn="ctr" eaLnBrk="1" hangingPunct="1">
              <a:buClrTx/>
              <a:buFontTx/>
              <a:buNone/>
            </a:pPr>
            <a:r>
              <a:rPr lang="ru-RU" altLang="ru-RU" sz="7257" dirty="0">
                <a:solidFill>
                  <a:schemeClr val="tx2">
                    <a:lumMod val="75000"/>
                  </a:schemeClr>
                </a:solidFill>
              </a:rPr>
              <a:t>Крещение Руси.</a:t>
            </a:r>
          </a:p>
        </p:txBody>
      </p:sp>
    </p:spTree>
    <p:extLst>
      <p:ext uri="{BB962C8B-B14F-4D97-AF65-F5344CB8AC3E}">
        <p14:creationId xmlns:p14="http://schemas.microsoft.com/office/powerpoint/2010/main" val="946221018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640" y="163081"/>
            <a:ext cx="5702400" cy="408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9459" name="Text Box 2"/>
          <p:cNvSpPr txBox="1">
            <a:spLocks noChangeArrowheads="1"/>
          </p:cNvSpPr>
          <p:nvPr/>
        </p:nvSpPr>
        <p:spPr bwMode="auto">
          <a:xfrm>
            <a:off x="259200" y="4536360"/>
            <a:ext cx="8720640" cy="77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8294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algn="just" eaLnBrk="1">
              <a:spcBef>
                <a:spcPts val="579"/>
              </a:spcBef>
            </a:pPr>
            <a:r>
              <a:rPr lang="ru-RU" altLang="ru-RU" sz="2903" dirty="0">
                <a:solidFill>
                  <a:srgbClr val="FFFFFF"/>
                </a:solidFill>
              </a:rPr>
              <a:t>       </a:t>
            </a:r>
            <a:r>
              <a:rPr lang="ru-RU" altLang="ru-RU" sz="2540" b="1" dirty="0">
                <a:solidFill>
                  <a:srgbClr val="00B050"/>
                </a:solidFill>
                <a:latin typeface="Monotype Corsiva" panose="03010101010201010101" pitchFamily="66" charset="0"/>
              </a:rPr>
              <a:t>Священники читали положенные молитвы и нарекали всем христианские имена. «И была видна радость на небе и на земле о стольких спасаемых душах», - записал летописец.</a:t>
            </a:r>
          </a:p>
        </p:txBody>
      </p:sp>
    </p:spTree>
    <p:extLst>
      <p:ext uri="{BB962C8B-B14F-4D97-AF65-F5344CB8AC3E}">
        <p14:creationId xmlns:p14="http://schemas.microsoft.com/office/powerpoint/2010/main" val="85656553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21" y="163081"/>
            <a:ext cx="8294400" cy="622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171147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34" y="1294099"/>
            <a:ext cx="4245120" cy="493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46234" y="257299"/>
            <a:ext cx="8238240" cy="5967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8294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altLang="ru-RU" sz="2400" dirty="0">
                <a:solidFill>
                  <a:srgbClr val="FF0000"/>
                </a:solidFill>
              </a:rPr>
              <a:t>Икона князя </a:t>
            </a:r>
            <a:r>
              <a:rPr lang="ru-RU" altLang="ru-RU" sz="2400" dirty="0" smtClean="0">
                <a:solidFill>
                  <a:srgbClr val="FF0000"/>
                </a:solidFill>
              </a:rPr>
              <a:t>Владимира</a:t>
            </a:r>
          </a:p>
          <a:p>
            <a:pPr algn="r" eaLnBrk="1">
              <a:buClrTx/>
              <a:buFontTx/>
              <a:buNone/>
            </a:pPr>
            <a:r>
              <a:rPr lang="ru-RU" altLang="ru-RU" sz="3991" dirty="0">
                <a:solidFill>
                  <a:srgbClr val="FF0000"/>
                </a:solidFill>
              </a:rPr>
              <a:t> </a:t>
            </a:r>
            <a:r>
              <a:rPr lang="ru-RU" altLang="ru-RU" sz="3991" dirty="0" smtClean="0">
                <a:solidFill>
                  <a:srgbClr val="FF0000"/>
                </a:solidFill>
              </a:rPr>
              <a:t>    </a:t>
            </a:r>
            <a:r>
              <a:rPr lang="ru-RU" altLang="ru-RU" sz="2400" dirty="0" smtClean="0">
                <a:solidFill>
                  <a:srgbClr val="FF0000"/>
                </a:solidFill>
              </a:rPr>
              <a:t>В памяти народа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 князь Владимир 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остался славным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 и мудрым правителем.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 В преданиях 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его называли 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Владимир </a:t>
            </a:r>
          </a:p>
          <a:p>
            <a:pPr algn="r" eaLnBrk="1">
              <a:buClrTx/>
              <a:buFontTx/>
              <a:buNone/>
            </a:pPr>
            <a:r>
              <a:rPr lang="ru-RU" altLang="ru-RU" sz="2400" dirty="0" smtClean="0">
                <a:solidFill>
                  <a:srgbClr val="FF0000"/>
                </a:solidFill>
              </a:rPr>
              <a:t>Красное Солнышко.</a:t>
            </a:r>
            <a:endParaRPr lang="ru-RU" altLang="ru-RU" sz="399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545689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14721" y="249480"/>
            <a:ext cx="8238240" cy="3611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8294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algn="ctr" eaLnBrk="1">
              <a:buClrTx/>
              <a:buFontTx/>
              <a:buNone/>
            </a:pPr>
            <a:endParaRPr lang="ru-RU" altLang="ru-RU" sz="4000" dirty="0" smtClean="0">
              <a:solidFill>
                <a:srgbClr val="7030A0"/>
              </a:solidFill>
            </a:endParaRPr>
          </a:p>
          <a:p>
            <a:pPr algn="ctr" eaLnBrk="1">
              <a:buClrTx/>
              <a:buFontTx/>
              <a:buNone/>
            </a:pPr>
            <a:r>
              <a:rPr lang="ru-RU" altLang="ru-RU" sz="4000" dirty="0" smtClean="0">
                <a:solidFill>
                  <a:srgbClr val="7030A0"/>
                </a:solidFill>
              </a:rPr>
              <a:t>Домашнее задание: </a:t>
            </a:r>
          </a:p>
          <a:p>
            <a:pPr algn="ctr" eaLnBrk="1">
              <a:buClrTx/>
              <a:buFontTx/>
              <a:buNone/>
            </a:pPr>
            <a:r>
              <a:rPr lang="ru-RU" altLang="ru-RU" sz="4000" dirty="0" smtClean="0">
                <a:solidFill>
                  <a:srgbClr val="7030A0"/>
                </a:solidFill>
              </a:rPr>
              <a:t>параграф 6, </a:t>
            </a:r>
          </a:p>
          <a:p>
            <a:pPr algn="ctr" eaLnBrk="1">
              <a:buClrTx/>
              <a:buFontTx/>
              <a:buNone/>
            </a:pPr>
            <a:r>
              <a:rPr lang="ru-RU" altLang="ru-RU" sz="4000" dirty="0" smtClean="0">
                <a:solidFill>
                  <a:srgbClr val="7030A0"/>
                </a:solidFill>
              </a:rPr>
              <a:t>выписать значение и последствия крещения Руси.</a:t>
            </a:r>
            <a:endParaRPr lang="ru-RU" altLang="ru-RU" sz="4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536068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414721" y="249481"/>
            <a:ext cx="8238240" cy="10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tIns="8294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 Unicode MS" charset="0"/>
              </a:defRPr>
            </a:lvl9pPr>
          </a:lstStyle>
          <a:p>
            <a:pPr algn="ctr" eaLnBrk="1">
              <a:buClrTx/>
              <a:buFontTx/>
              <a:buNone/>
            </a:pPr>
            <a:endParaRPr lang="ru-RU" altLang="ru-RU" sz="3991" dirty="0" smtClean="0">
              <a:solidFill>
                <a:srgbClr val="FFFF00"/>
              </a:solidFill>
            </a:endParaRPr>
          </a:p>
          <a:p>
            <a:pPr algn="ctr" eaLnBrk="1">
              <a:buClrTx/>
              <a:buFontTx/>
              <a:buNone/>
            </a:pPr>
            <a:endParaRPr lang="ru-RU" altLang="ru-RU" sz="3991" dirty="0">
              <a:solidFill>
                <a:srgbClr val="FFFF00"/>
              </a:solidFill>
            </a:endParaRPr>
          </a:p>
          <a:p>
            <a:pPr algn="ctr" eaLnBrk="1">
              <a:buClrTx/>
              <a:buFontTx/>
              <a:buNone/>
            </a:pPr>
            <a:endParaRPr lang="ru-RU" altLang="ru-RU" sz="3991" dirty="0" smtClean="0">
              <a:solidFill>
                <a:srgbClr val="FFFF00"/>
              </a:solidFill>
            </a:endParaRPr>
          </a:p>
          <a:p>
            <a:pPr algn="ctr" eaLnBrk="1">
              <a:buClrTx/>
              <a:buFontTx/>
              <a:buNone/>
            </a:pPr>
            <a:endParaRPr lang="ru-RU" altLang="ru-RU" sz="3991" dirty="0">
              <a:solidFill>
                <a:srgbClr val="FFFF00"/>
              </a:solidFill>
            </a:endParaRPr>
          </a:p>
          <a:p>
            <a:pPr algn="ctr" eaLnBrk="1">
              <a:buClrTx/>
              <a:buFontTx/>
              <a:buNone/>
            </a:pPr>
            <a:r>
              <a:rPr lang="ru-RU" altLang="ru-RU" sz="3991" dirty="0" smtClean="0">
                <a:solidFill>
                  <a:srgbClr val="FFFF00"/>
                </a:solidFill>
              </a:rPr>
              <a:t>Спасибо за внимание!</a:t>
            </a:r>
            <a:endParaRPr lang="ru-RU" altLang="ru-RU" sz="399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470600"/>
      </p:ext>
    </p:extLst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/>
            </a:r>
            <a:b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Родословная князей Рюриковичей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0"/>
            <a:ext cx="7029472" cy="957269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Monotype Corsiva" pitchFamily="66" charset="0"/>
              </a:rPr>
              <a:t>Князья Рюриковичи:</a:t>
            </a:r>
            <a:endParaRPr lang="ru-RU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57554" y="928670"/>
            <a:ext cx="2214578" cy="714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rgbClr val="FFC000"/>
                </a:solidFill>
                <a:latin typeface="Arial Narrow" pitchFamily="34" charset="0"/>
              </a:rPr>
              <a:t>Рюрик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428992" y="1857364"/>
            <a:ext cx="207170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Narrow" pitchFamily="34" charset="0"/>
              </a:rPr>
              <a:t>Олег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428992" y="2857496"/>
            <a:ext cx="2000264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Narrow" pitchFamily="34" charset="0"/>
              </a:rPr>
              <a:t>Игорь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3428992" y="4714884"/>
            <a:ext cx="207170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Narrow" pitchFamily="34" charset="0"/>
              </a:rPr>
              <a:t>Святослав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357554" y="3857628"/>
            <a:ext cx="2071702" cy="64294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Narrow" pitchFamily="34" charset="0"/>
              </a:rPr>
              <a:t>Ольга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500430" y="5715016"/>
            <a:ext cx="214314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Arial Narrow" pitchFamily="34" charset="0"/>
              </a:rPr>
              <a:t>Владимир</a:t>
            </a:r>
            <a:endParaRPr lang="ru-RU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4572000" y="1714488"/>
            <a:ext cx="71438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500562" y="2643182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429124" y="3571876"/>
            <a:ext cx="45719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4357686" y="4572008"/>
            <a:ext cx="71438" cy="71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4429124" y="5500702"/>
            <a:ext cx="71438" cy="1428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Тема урока: </a:t>
            </a:r>
            <a:b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Правление князя Владимира. </a:t>
            </a: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Крещение Руси.»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85992"/>
            <a:ext cx="619301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-познакомиться с деятельностью князя Владимира Святославовича.</a:t>
            </a:r>
          </a:p>
          <a:p>
            <a:pPr>
              <a:buNone/>
            </a:pPr>
            <a:r>
              <a:rPr lang="ru-RU" dirty="0" smtClean="0"/>
              <a:t>- Узнать «Почему Владимир  оставил о себе добрую память?»</a:t>
            </a:r>
          </a:p>
          <a:p>
            <a:pPr>
              <a:buFontTx/>
              <a:buChar char="-"/>
            </a:pPr>
            <a:r>
              <a:rPr lang="ru-RU" dirty="0" smtClean="0"/>
              <a:t>объяснить причины и значение принятия христианства на Руси. </a:t>
            </a:r>
          </a:p>
          <a:p>
            <a:pPr>
              <a:buFontTx/>
              <a:buChar char="-"/>
            </a:pPr>
            <a:r>
              <a:rPr lang="ru-RU" dirty="0" smtClean="0"/>
              <a:t>научиться объяснять происхождение прозвищ князя – Владимир Красное Солнышко, Владимир Креститель.</a:t>
            </a:r>
          </a:p>
          <a:p>
            <a:endParaRPr lang="ru-RU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План урока: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Начало правления князя Владимира.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Причины принятия христианства на Руси.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Крещение Руси.</a:t>
            </a:r>
          </a:p>
          <a:p>
            <a:pPr marL="514350" indent="-514350">
              <a:buAutoNum type="arabicPeriod"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Значение принятия христианства.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X веке великим киевским князем стал князь Владимир, сын Святослава. </a:t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(980-1015).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714620"/>
            <a:ext cx="6952036" cy="391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221</Words>
  <Application>Microsoft Office PowerPoint</Application>
  <PresentationFormat>Экран (4:3)</PresentationFormat>
  <Paragraphs>53</Paragraphs>
  <Slides>17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Arial Narrow</vt:lpstr>
      <vt:lpstr>Arial Unicode MS</vt:lpstr>
      <vt:lpstr>Calibri</vt:lpstr>
      <vt:lpstr>Monotype Corsiva</vt:lpstr>
      <vt:lpstr>Times New Roman</vt:lpstr>
      <vt:lpstr>Тема Office</vt:lpstr>
      <vt:lpstr>Презентация PowerPoint</vt:lpstr>
      <vt:lpstr>      Родословная князей Рюриковичей </vt:lpstr>
      <vt:lpstr>Князья Рюриковичи:</vt:lpstr>
      <vt:lpstr>  Тема урока:  «Правление князя Владимира.  Крещение Руси.» </vt:lpstr>
      <vt:lpstr>    Цели урока:    </vt:lpstr>
      <vt:lpstr> План урока: </vt:lpstr>
      <vt:lpstr>  В X веке великим киевским князем стал князь Владимир, сын Святослава.  (980-1015).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kispk2</cp:lastModifiedBy>
  <cp:revision>3</cp:revision>
  <dcterms:modified xsi:type="dcterms:W3CDTF">2018-11-21T13:01:51Z</dcterms:modified>
</cp:coreProperties>
</file>