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8" r:id="rId5"/>
    <p:sldId id="269" r:id="rId6"/>
    <p:sldId id="270" r:id="rId7"/>
    <p:sldId id="271" r:id="rId8"/>
    <p:sldId id="273" r:id="rId9"/>
    <p:sldId id="272" r:id="rId10"/>
    <p:sldId id="258" r:id="rId11"/>
    <p:sldId id="262" r:id="rId12"/>
    <p:sldId id="261" r:id="rId13"/>
    <p:sldId id="277" r:id="rId14"/>
    <p:sldId id="292" r:id="rId15"/>
    <p:sldId id="297" r:id="rId16"/>
    <p:sldId id="287" r:id="rId17"/>
    <p:sldId id="265" r:id="rId18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3A967-1CC2-45C6-9DA3-513F74AE65D3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3BE5EB3-B429-4A3D-8A20-8CAAA55623E0}">
      <dgm:prSet phldrT="[Текст]" custT="1"/>
      <dgm:spPr/>
      <dgm:t>
        <a:bodyPr lIns="0" tIns="0" rIns="0" bIns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ЛИЧНОСТЬ</a:t>
          </a:r>
        </a:p>
      </dgm:t>
    </dgm:pt>
    <dgm:pt modelId="{31CE491A-4C93-4187-BE6C-B3241722E672}" type="parTrans" cxnId="{2AB9E384-A7CD-4E6E-A69B-A1230203F70B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2376520-F0CA-4EEA-B7CD-EFEA87DF9EF0}" type="sibTrans" cxnId="{2AB9E384-A7CD-4E6E-A69B-A1230203F70B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DECDCF9-DB1B-4CEC-9584-D766E24D5452}">
      <dgm:prSet phldrT="[Текст]" custT="1"/>
      <dgm:spPr/>
      <dgm:t>
        <a:bodyPr anchor="ctr" anchorCtr="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Целостное формирование и развитие личности школьника на основе развивающего и воспитывающего обучения</a:t>
          </a:r>
        </a:p>
      </dgm:t>
    </dgm:pt>
    <dgm:pt modelId="{55003B80-B29F-44C5-A742-9C7D1D0AD924}" type="parTrans" cxnId="{A5B5DA25-4B4F-4B47-8DB2-0DAD3244AB2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01F1801-6598-4E00-8556-456F31F9F59F}" type="sibTrans" cxnId="{A5B5DA25-4B4F-4B47-8DB2-0DAD3244AB2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0C0B64B-3E66-4460-87F4-E88216DA8FA0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ЗНАНИЕ</a:t>
          </a:r>
        </a:p>
      </dgm:t>
    </dgm:pt>
    <dgm:pt modelId="{B51EF381-000D-4A8B-A159-AED03BA00D7F}" type="parTrans" cxnId="{9C02AAF1-6DDF-4ED8-AEFC-3CDEE4EF276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7D42D29-1186-4F9A-AE9B-6823157832AD}" type="sibTrans" cxnId="{9C02AAF1-6DDF-4ED8-AEFC-3CDEE4EF276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E46DDD1-8A9E-4343-B49B-3234EB984FDF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запоминания и воспроизведения изученного материала ученика</a:t>
          </a:r>
        </a:p>
      </dgm:t>
    </dgm:pt>
    <dgm:pt modelId="{3666519C-CC92-468D-8ADD-56FA2A9CEA29}" type="parTrans" cxnId="{1684BE43-DF3D-442D-80F1-508C36C0497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DC83F68-55A1-4C0C-9DE0-42B7F23587BF}" type="sibTrans" cxnId="{1684BE43-DF3D-442D-80F1-508C36C0497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48C5D6C-21FD-4EC4-8518-8A6CD968F5DB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ПОНИМАНИЕ</a:t>
          </a:r>
        </a:p>
      </dgm:t>
    </dgm:pt>
    <dgm:pt modelId="{26E5E9DD-30CB-4490-80E5-4345D91C0997}" type="parTrans" cxnId="{ED280FCD-E563-4394-A5D0-787E4503D1C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EA4BB4B-B201-4619-921C-61638A79A711}" type="sibTrans" cxnId="{ED280FCD-E563-4394-A5D0-787E4503D1C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A34ECDC6-D0C1-4234-AC4B-ECAFF13D8BA4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Формировать у ученика способности преобразования материала из одной формы выражения в другую, “перевод” его с одного “языка” на другой</a:t>
          </a:r>
        </a:p>
      </dgm:t>
    </dgm:pt>
    <dgm:pt modelId="{28F24204-8354-4D39-8385-D6AE180DC3DB}" type="parTrans" cxnId="{E137EAF8-71D0-4254-B5C8-3B580D5C16C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B92B224-FBD0-4B26-8220-5F6BBF904570}" type="sibTrans" cxnId="{E137EAF8-71D0-4254-B5C8-3B580D5C16C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D40878E-9260-46AD-94AA-DA23C21D8FCA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не останавливаться перед трудностями, а преодолевать их</a:t>
          </a:r>
        </a:p>
      </dgm:t>
    </dgm:pt>
    <dgm:pt modelId="{255FDEC8-1BC3-4578-8B2B-0BDA1C11288B}" type="parTrans" cxnId="{A509E71B-8562-453B-84D1-1B01452196B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F1A2FBE-CCDC-49B9-800D-6AE3AE2C2728}" type="sibTrans" cxnId="{A509E71B-8562-453B-84D1-1B01452196B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423A6F2-4D54-4C58-AEFC-6944F9351BE8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ТРУДНОСТИ</a:t>
          </a:r>
        </a:p>
      </dgm:t>
    </dgm:pt>
    <dgm:pt modelId="{C77FE1F7-7033-4126-B8AC-F772E5037065}" type="parTrans" cxnId="{84C9D2A7-BD42-441C-A7E1-B1B4F2EEBB8E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1F995C1-2B3D-46CA-A725-040F65B1FA5F}" type="sibTrans" cxnId="{84C9D2A7-BD42-441C-A7E1-B1B4F2EEBB8E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181CD4A-E07C-4223-A19C-CF28D98F3932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ПРИМЕНЕНИЕ</a:t>
          </a:r>
        </a:p>
      </dgm:t>
    </dgm:pt>
    <dgm:pt modelId="{AB76F89A-51A0-4880-B2DF-628F8DC02989}" type="parTrans" cxnId="{46C277E1-F263-4104-B8D2-CCEA8EABFA7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D3BB41A-E34C-4961-913E-37220D2FD087}" type="sibTrans" cxnId="{46C277E1-F263-4104-B8D2-CCEA8EABFA7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AD3B057-C623-488B-A79D-7A8BB1C06DC1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умения использовать изученный материал в конкретных условиях и новых ситуациях</a:t>
          </a:r>
        </a:p>
      </dgm:t>
    </dgm:pt>
    <dgm:pt modelId="{75C36130-E00D-4FD3-8302-2CE2BB3AA83C}" type="parTrans" cxnId="{2CA6E957-92AE-45DF-8E1E-BFD41DAA2F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564BEB7-B4CC-44B0-994B-7F884FAA17E8}" type="sibTrans" cxnId="{2CA6E957-92AE-45DF-8E1E-BFD41DAA2F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B4A285C-F626-4AAB-A4B1-1A767CA90A03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АНАЛИЗ</a:t>
          </a:r>
          <a:endParaRPr lang="ru-RU" sz="1600" cap="all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A7B916-4549-4D81-929C-9AF5F10212F1}" type="parTrans" cxnId="{A51C56B3-4FA8-4981-8290-0C83E85FB48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8B3D6EC-ABE0-48E3-A5DA-DA57C7503537}" type="sibTrans" cxnId="{A51C56B3-4FA8-4981-8290-0C83E85FB48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03CE403-7455-4686-9A24-51F7AF829D4F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Прививать умения разбирать материал на составляющие так, чтобы легко выступала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его структура</a:t>
          </a:r>
          <a:endParaRPr lang="ru-RU" sz="16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D3EB18-1E6C-42BF-9126-B5B3D6A9F470}" type="parTrans" cxnId="{849C6B59-1AAD-4B5D-BD39-82A8FFF960F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5147226-09B4-4F0D-A619-1590D4F03CE6}" type="sibTrans" cxnId="{849C6B59-1AAD-4B5D-BD39-82A8FFF960F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0FA2DA4-F6BD-46E4-91FF-E3591ED0EBCE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Ошибки</a:t>
          </a:r>
        </a:p>
      </dgm:t>
    </dgm:pt>
    <dgm:pt modelId="{A494519C-431E-41E1-94C3-74163E854A80}" type="parTrans" cxnId="{27316545-8722-4282-8A42-2A06B55C972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363FFF9-B922-4739-8592-B0FFC32D20F5}" type="sibTrans" cxnId="{27316545-8722-4282-8A42-2A06B55C972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222D3832-0EAD-4174-B209-5419C669005A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уметь признавать свои ошибки  и исправлять их</a:t>
          </a:r>
        </a:p>
      </dgm:t>
    </dgm:pt>
    <dgm:pt modelId="{0AC0F4B6-CD10-4F50-8117-0FC55EBED552}" type="parTrans" cxnId="{B274BCF9-E725-4759-BEC4-A773D2A058E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2011202-182D-4428-BAD5-EBFB73951861}" type="sibTrans" cxnId="{B274BCF9-E725-4759-BEC4-A773D2A058E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7E4EF8A-2F94-4D05-AC25-52A9475088F4}" type="pres">
      <dgm:prSet presAssocID="{D883A967-1CC2-45C6-9DA3-513F74AE65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7DC3AD-8F29-4562-A2DA-4728BEC49225}" type="pres">
      <dgm:prSet presAssocID="{B3BE5EB3-B429-4A3D-8A20-8CAAA55623E0}" presName="linNode" presStyleCnt="0"/>
      <dgm:spPr/>
      <dgm:t>
        <a:bodyPr/>
        <a:lstStyle/>
        <a:p>
          <a:endParaRPr lang="ru-RU"/>
        </a:p>
      </dgm:t>
    </dgm:pt>
    <dgm:pt modelId="{C15EF9E6-467E-47C5-9F58-79E06A19D443}" type="pres">
      <dgm:prSet presAssocID="{B3BE5EB3-B429-4A3D-8A20-8CAAA55623E0}" presName="parentShp" presStyleLbl="node1" presStyleIdx="0" presStyleCnt="7" custScaleX="53225" custScaleY="7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2C1AF-33EE-45DE-A1D6-119ACB675E2B}" type="pres">
      <dgm:prSet presAssocID="{B3BE5EB3-B429-4A3D-8A20-8CAAA55623E0}" presName="childShp" presStyleLbl="bgAccFollowNode1" presStyleIdx="0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0AAA-70B7-43BB-9B2F-B29CDA3F6F62}" type="pres">
      <dgm:prSet presAssocID="{E2376520-F0CA-4EEA-B7CD-EFEA87DF9EF0}" presName="spacing" presStyleCnt="0"/>
      <dgm:spPr/>
      <dgm:t>
        <a:bodyPr/>
        <a:lstStyle/>
        <a:p>
          <a:endParaRPr lang="ru-RU"/>
        </a:p>
      </dgm:t>
    </dgm:pt>
    <dgm:pt modelId="{017B8A1E-977B-455A-A2C2-D68100E43256}" type="pres">
      <dgm:prSet presAssocID="{F0C0B64B-3E66-4460-87F4-E88216DA8FA0}" presName="linNode" presStyleCnt="0"/>
      <dgm:spPr/>
      <dgm:t>
        <a:bodyPr/>
        <a:lstStyle/>
        <a:p>
          <a:endParaRPr lang="ru-RU"/>
        </a:p>
      </dgm:t>
    </dgm:pt>
    <dgm:pt modelId="{6CDA1969-647D-4CC8-AB0B-51560492395F}" type="pres">
      <dgm:prSet presAssocID="{F0C0B64B-3E66-4460-87F4-E88216DA8FA0}" presName="parentShp" presStyleLbl="node1" presStyleIdx="1" presStyleCnt="7" custScaleX="53225" custScaleY="7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F471-F5F6-4917-A594-07291397ED59}" type="pres">
      <dgm:prSet presAssocID="{F0C0B64B-3E66-4460-87F4-E88216DA8FA0}" presName="childShp" presStyleLbl="bgAccFollowNode1" presStyleIdx="1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E2608-A371-4B80-AD89-45D6997A3575}" type="pres">
      <dgm:prSet presAssocID="{87D42D29-1186-4F9A-AE9B-6823157832AD}" presName="spacing" presStyleCnt="0"/>
      <dgm:spPr/>
      <dgm:t>
        <a:bodyPr/>
        <a:lstStyle/>
        <a:p>
          <a:endParaRPr lang="ru-RU"/>
        </a:p>
      </dgm:t>
    </dgm:pt>
    <dgm:pt modelId="{679D58BC-2B9B-44D6-9A50-11E7E0E628EE}" type="pres">
      <dgm:prSet presAssocID="{348C5D6C-21FD-4EC4-8518-8A6CD968F5DB}" presName="linNode" presStyleCnt="0"/>
      <dgm:spPr/>
      <dgm:t>
        <a:bodyPr/>
        <a:lstStyle/>
        <a:p>
          <a:endParaRPr lang="ru-RU"/>
        </a:p>
      </dgm:t>
    </dgm:pt>
    <dgm:pt modelId="{0F582724-33B4-4797-952A-E5DDB9C04854}" type="pres">
      <dgm:prSet presAssocID="{348C5D6C-21FD-4EC4-8518-8A6CD968F5DB}" presName="parentShp" presStyleLbl="node1" presStyleIdx="2" presStyleCnt="7" custScaleX="53225" custScaleY="62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912EC-E7E2-4775-9294-DDCD0D41B5E2}" type="pres">
      <dgm:prSet presAssocID="{348C5D6C-21FD-4EC4-8518-8A6CD968F5DB}" presName="childShp" presStyleLbl="bgAccFollowNode1" presStyleIdx="2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01BFB-2F12-425A-9214-43A2F1A59CC5}" type="pres">
      <dgm:prSet presAssocID="{CEA4BB4B-B201-4619-921C-61638A79A711}" presName="spacing" presStyleCnt="0"/>
      <dgm:spPr/>
      <dgm:t>
        <a:bodyPr/>
        <a:lstStyle/>
        <a:p>
          <a:endParaRPr lang="ru-RU"/>
        </a:p>
      </dgm:t>
    </dgm:pt>
    <dgm:pt modelId="{CBBB372A-DA22-40BE-801F-2EB51A4ABD5E}" type="pres">
      <dgm:prSet presAssocID="{4181CD4A-E07C-4223-A19C-CF28D98F3932}" presName="linNode" presStyleCnt="0"/>
      <dgm:spPr/>
      <dgm:t>
        <a:bodyPr/>
        <a:lstStyle/>
        <a:p>
          <a:endParaRPr lang="ru-RU"/>
        </a:p>
      </dgm:t>
    </dgm:pt>
    <dgm:pt modelId="{68966BAF-E645-43B0-951E-9FCA2BDD68A2}" type="pres">
      <dgm:prSet presAssocID="{4181CD4A-E07C-4223-A19C-CF28D98F3932}" presName="parentShp" presStyleLbl="node1" presStyleIdx="3" presStyleCnt="7" custScaleX="53225" custScaleY="54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5279-A08A-42D1-8C2C-43F49BB0A190}" type="pres">
      <dgm:prSet presAssocID="{4181CD4A-E07C-4223-A19C-CF28D98F3932}" presName="childShp" presStyleLbl="bgAccFollowNode1" presStyleIdx="3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D1ECE-3DE3-4E9C-9524-6CD375842746}" type="pres">
      <dgm:prSet presAssocID="{ED3BB41A-E34C-4961-913E-37220D2FD087}" presName="spacing" presStyleCnt="0"/>
      <dgm:spPr/>
      <dgm:t>
        <a:bodyPr/>
        <a:lstStyle/>
        <a:p>
          <a:endParaRPr lang="ru-RU"/>
        </a:p>
      </dgm:t>
    </dgm:pt>
    <dgm:pt modelId="{7A70A52D-062D-421C-9B10-88D70D183F51}" type="pres">
      <dgm:prSet presAssocID="{BB4A285C-F626-4AAB-A4B1-1A767CA90A03}" presName="linNode" presStyleCnt="0"/>
      <dgm:spPr/>
      <dgm:t>
        <a:bodyPr/>
        <a:lstStyle/>
        <a:p>
          <a:endParaRPr lang="ru-RU"/>
        </a:p>
      </dgm:t>
    </dgm:pt>
    <dgm:pt modelId="{B6539458-4888-43EE-A1BB-1CDA81DBC1B2}" type="pres">
      <dgm:prSet presAssocID="{BB4A285C-F626-4AAB-A4B1-1A767CA90A03}" presName="parentShp" presStyleLbl="node1" presStyleIdx="4" presStyleCnt="7" custScaleX="53225" custScaleY="70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243D5-BC40-4ADC-A458-AD68FEF8B0DC}" type="pres">
      <dgm:prSet presAssocID="{BB4A285C-F626-4AAB-A4B1-1A767CA90A03}" presName="childShp" presStyleLbl="bgAccFollowNode1" presStyleIdx="4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3785B-2149-455C-8C7B-9E9B0D646D29}" type="pres">
      <dgm:prSet presAssocID="{C8B3D6EC-ABE0-48E3-A5DA-DA57C7503537}" presName="spacing" presStyleCnt="0"/>
      <dgm:spPr/>
      <dgm:t>
        <a:bodyPr/>
        <a:lstStyle/>
        <a:p>
          <a:endParaRPr lang="ru-RU"/>
        </a:p>
      </dgm:t>
    </dgm:pt>
    <dgm:pt modelId="{0A956107-6D9B-41B6-9ADA-BD20903E848B}" type="pres">
      <dgm:prSet presAssocID="{E0FA2DA4-F6BD-46E4-91FF-E3591ED0EBCE}" presName="linNode" presStyleCnt="0"/>
      <dgm:spPr/>
      <dgm:t>
        <a:bodyPr/>
        <a:lstStyle/>
        <a:p>
          <a:endParaRPr lang="ru-RU"/>
        </a:p>
      </dgm:t>
    </dgm:pt>
    <dgm:pt modelId="{E5A31050-D8B8-4B2E-8B42-96F27C06B171}" type="pres">
      <dgm:prSet presAssocID="{E0FA2DA4-F6BD-46E4-91FF-E3591ED0EBCE}" presName="parentShp" presStyleLbl="node1" presStyleIdx="5" presStyleCnt="7" custScaleX="53225" custScaleY="67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B0275-F1B3-46E3-BFB2-F168CC41D875}" type="pres">
      <dgm:prSet presAssocID="{E0FA2DA4-F6BD-46E4-91FF-E3591ED0EBCE}" presName="childShp" presStyleLbl="bgAccFollowNode1" presStyleIdx="5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65E42-E1F1-4A5C-8516-807423BA4F2E}" type="pres">
      <dgm:prSet presAssocID="{0363FFF9-B922-4739-8592-B0FFC32D20F5}" presName="spacing" presStyleCnt="0"/>
      <dgm:spPr/>
      <dgm:t>
        <a:bodyPr/>
        <a:lstStyle/>
        <a:p>
          <a:endParaRPr lang="ru-RU"/>
        </a:p>
      </dgm:t>
    </dgm:pt>
    <dgm:pt modelId="{52E4A801-CA93-4B03-9684-C08DD701ED31}" type="pres">
      <dgm:prSet presAssocID="{D423A6F2-4D54-4C58-AEFC-6944F9351BE8}" presName="linNode" presStyleCnt="0"/>
      <dgm:spPr/>
      <dgm:t>
        <a:bodyPr/>
        <a:lstStyle/>
        <a:p>
          <a:endParaRPr lang="ru-RU"/>
        </a:p>
      </dgm:t>
    </dgm:pt>
    <dgm:pt modelId="{E6C96AE0-4299-48CC-928F-BC96BDA29D48}" type="pres">
      <dgm:prSet presAssocID="{D423A6F2-4D54-4C58-AEFC-6944F9351BE8}" presName="parentShp" presStyleLbl="node1" presStyleIdx="6" presStyleCnt="7" custScaleX="53225" custScaleY="7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E8821-B764-406C-87B1-0BC2BBAD7069}" type="pres">
      <dgm:prSet presAssocID="{D423A6F2-4D54-4C58-AEFC-6944F9351BE8}" presName="childShp" presStyleLbl="bgAccFollowNode1" presStyleIdx="6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16545-8722-4282-8A42-2A06B55C9720}" srcId="{D883A967-1CC2-45C6-9DA3-513F74AE65D3}" destId="{E0FA2DA4-F6BD-46E4-91FF-E3591ED0EBCE}" srcOrd="5" destOrd="0" parTransId="{A494519C-431E-41E1-94C3-74163E854A80}" sibTransId="{0363FFF9-B922-4739-8592-B0FFC32D20F5}"/>
    <dgm:cxn modelId="{2E068225-B706-4220-B4CA-F00AAEBE706F}" type="presOf" srcId="{E0FA2DA4-F6BD-46E4-91FF-E3591ED0EBCE}" destId="{E5A31050-D8B8-4B2E-8B42-96F27C06B171}" srcOrd="0" destOrd="0" presId="urn:microsoft.com/office/officeart/2005/8/layout/vList6"/>
    <dgm:cxn modelId="{82295C70-C049-4EE9-AC0C-0576EA0B5DD2}" type="presOf" srcId="{B3BE5EB3-B429-4A3D-8A20-8CAAA55623E0}" destId="{C15EF9E6-467E-47C5-9F58-79E06A19D443}" srcOrd="0" destOrd="0" presId="urn:microsoft.com/office/officeart/2005/8/layout/vList6"/>
    <dgm:cxn modelId="{ED280FCD-E563-4394-A5D0-787E4503D1C8}" srcId="{D883A967-1CC2-45C6-9DA3-513F74AE65D3}" destId="{348C5D6C-21FD-4EC4-8518-8A6CD968F5DB}" srcOrd="2" destOrd="0" parTransId="{26E5E9DD-30CB-4490-80E5-4345D91C0997}" sibTransId="{CEA4BB4B-B201-4619-921C-61638A79A711}"/>
    <dgm:cxn modelId="{2CA6E957-92AE-45DF-8E1E-BFD41DAA2FC5}" srcId="{4181CD4A-E07C-4223-A19C-CF28D98F3932}" destId="{0AD3B057-C623-488B-A79D-7A8BB1C06DC1}" srcOrd="0" destOrd="0" parTransId="{75C36130-E00D-4FD3-8302-2CE2BB3AA83C}" sibTransId="{D564BEB7-B4CC-44B0-994B-7F884FAA17E8}"/>
    <dgm:cxn modelId="{DD86705C-219C-4515-85D4-D50D1E7F7078}" type="presOf" srcId="{A34ECDC6-D0C1-4234-AC4B-ECAFF13D8BA4}" destId="{086912EC-E7E2-4775-9294-DDCD0D41B5E2}" srcOrd="0" destOrd="0" presId="urn:microsoft.com/office/officeart/2005/8/layout/vList6"/>
    <dgm:cxn modelId="{E137EAF8-71D0-4254-B5C8-3B580D5C16C9}" srcId="{348C5D6C-21FD-4EC4-8518-8A6CD968F5DB}" destId="{A34ECDC6-D0C1-4234-AC4B-ECAFF13D8BA4}" srcOrd="0" destOrd="0" parTransId="{28F24204-8354-4D39-8385-D6AE180DC3DB}" sibTransId="{0B92B224-FBD0-4B26-8220-5F6BBF904570}"/>
    <dgm:cxn modelId="{1A51EB1B-197F-4E6E-8F56-7B929E184738}" type="presOf" srcId="{D883A967-1CC2-45C6-9DA3-513F74AE65D3}" destId="{97E4EF8A-2F94-4D05-AC25-52A9475088F4}" srcOrd="0" destOrd="0" presId="urn:microsoft.com/office/officeart/2005/8/layout/vList6"/>
    <dgm:cxn modelId="{5B107687-69C5-4D3B-B7DE-717175CC06C0}" type="presOf" srcId="{D423A6F2-4D54-4C58-AEFC-6944F9351BE8}" destId="{E6C96AE0-4299-48CC-928F-BC96BDA29D48}" srcOrd="0" destOrd="0" presId="urn:microsoft.com/office/officeart/2005/8/layout/vList6"/>
    <dgm:cxn modelId="{A509E71B-8562-453B-84D1-1B01452196B0}" srcId="{D423A6F2-4D54-4C58-AEFC-6944F9351BE8}" destId="{0D40878E-9260-46AD-94AA-DA23C21D8FCA}" srcOrd="0" destOrd="0" parTransId="{255FDEC8-1BC3-4578-8B2B-0BDA1C11288B}" sibTransId="{6F1A2FBE-CCDC-49B9-800D-6AE3AE2C2728}"/>
    <dgm:cxn modelId="{2AB9E384-A7CD-4E6E-A69B-A1230203F70B}" srcId="{D883A967-1CC2-45C6-9DA3-513F74AE65D3}" destId="{B3BE5EB3-B429-4A3D-8A20-8CAAA55623E0}" srcOrd="0" destOrd="0" parTransId="{31CE491A-4C93-4187-BE6C-B3241722E672}" sibTransId="{E2376520-F0CA-4EEA-B7CD-EFEA87DF9EF0}"/>
    <dgm:cxn modelId="{849C6B59-1AAD-4B5D-BD39-82A8FFF960F5}" srcId="{BB4A285C-F626-4AAB-A4B1-1A767CA90A03}" destId="{303CE403-7455-4686-9A24-51F7AF829D4F}" srcOrd="0" destOrd="0" parTransId="{60D3EB18-1E6C-42BF-9126-B5B3D6A9F470}" sibTransId="{85147226-09B4-4F0D-A619-1590D4F03CE6}"/>
    <dgm:cxn modelId="{3A9BD37E-A4B9-4181-AC1D-F8719B962F48}" type="presOf" srcId="{F0C0B64B-3E66-4460-87F4-E88216DA8FA0}" destId="{6CDA1969-647D-4CC8-AB0B-51560492395F}" srcOrd="0" destOrd="0" presId="urn:microsoft.com/office/officeart/2005/8/layout/vList6"/>
    <dgm:cxn modelId="{1684BE43-DF3D-442D-80F1-508C36C04979}" srcId="{F0C0B64B-3E66-4460-87F4-E88216DA8FA0}" destId="{CE46DDD1-8A9E-4343-B49B-3234EB984FDF}" srcOrd="0" destOrd="0" parTransId="{3666519C-CC92-468D-8ADD-56FA2A9CEA29}" sibTransId="{8DC83F68-55A1-4C0C-9DE0-42B7F23587BF}"/>
    <dgm:cxn modelId="{A51C56B3-4FA8-4981-8290-0C83E85FB483}" srcId="{D883A967-1CC2-45C6-9DA3-513F74AE65D3}" destId="{BB4A285C-F626-4AAB-A4B1-1A767CA90A03}" srcOrd="4" destOrd="0" parTransId="{EEA7B916-4549-4D81-929C-9AF5F10212F1}" sibTransId="{C8B3D6EC-ABE0-48E3-A5DA-DA57C7503537}"/>
    <dgm:cxn modelId="{4F36201C-1938-4D56-840B-5799EF970F82}" type="presOf" srcId="{222D3832-0EAD-4174-B209-5419C669005A}" destId="{18BB0275-F1B3-46E3-BFB2-F168CC41D875}" srcOrd="0" destOrd="0" presId="urn:microsoft.com/office/officeart/2005/8/layout/vList6"/>
    <dgm:cxn modelId="{8576622C-93F0-440D-9748-405E67F7E0CE}" type="presOf" srcId="{348C5D6C-21FD-4EC4-8518-8A6CD968F5DB}" destId="{0F582724-33B4-4797-952A-E5DDB9C04854}" srcOrd="0" destOrd="0" presId="urn:microsoft.com/office/officeart/2005/8/layout/vList6"/>
    <dgm:cxn modelId="{12C23D7E-40AA-4C3F-89CA-F840C327B529}" type="presOf" srcId="{4DECDCF9-DB1B-4CEC-9584-D766E24D5452}" destId="{0512C1AF-33EE-45DE-A1D6-119ACB675E2B}" srcOrd="0" destOrd="0" presId="urn:microsoft.com/office/officeart/2005/8/layout/vList6"/>
    <dgm:cxn modelId="{46C277E1-F263-4104-B8D2-CCEA8EABFA71}" srcId="{D883A967-1CC2-45C6-9DA3-513F74AE65D3}" destId="{4181CD4A-E07C-4223-A19C-CF28D98F3932}" srcOrd="3" destOrd="0" parTransId="{AB76F89A-51A0-4880-B2DF-628F8DC02989}" sibTransId="{ED3BB41A-E34C-4961-913E-37220D2FD087}"/>
    <dgm:cxn modelId="{B274BCF9-E725-4759-BEC4-A773D2A058E8}" srcId="{E0FA2DA4-F6BD-46E4-91FF-E3591ED0EBCE}" destId="{222D3832-0EAD-4174-B209-5419C669005A}" srcOrd="0" destOrd="0" parTransId="{0AC0F4B6-CD10-4F50-8117-0FC55EBED552}" sibTransId="{82011202-182D-4428-BAD5-EBFB73951861}"/>
    <dgm:cxn modelId="{D87016E6-D36B-4024-9172-9D8E15A9B409}" type="presOf" srcId="{4181CD4A-E07C-4223-A19C-CF28D98F3932}" destId="{68966BAF-E645-43B0-951E-9FCA2BDD68A2}" srcOrd="0" destOrd="0" presId="urn:microsoft.com/office/officeart/2005/8/layout/vList6"/>
    <dgm:cxn modelId="{BDFD7EAA-408B-4C8D-A2E5-0E1F1EE5BFF7}" type="presOf" srcId="{0AD3B057-C623-488B-A79D-7A8BB1C06DC1}" destId="{571F5279-A08A-42D1-8C2C-43F49BB0A190}" srcOrd="0" destOrd="0" presId="urn:microsoft.com/office/officeart/2005/8/layout/vList6"/>
    <dgm:cxn modelId="{21E8DF8F-CC2D-467F-AD0D-98EC4C8F2AE2}" type="presOf" srcId="{CE46DDD1-8A9E-4343-B49B-3234EB984FDF}" destId="{B5C1F471-F5F6-4917-A594-07291397ED59}" srcOrd="0" destOrd="0" presId="urn:microsoft.com/office/officeart/2005/8/layout/vList6"/>
    <dgm:cxn modelId="{DCD20FE1-2669-4EC5-958D-D61773F46B42}" type="presOf" srcId="{303CE403-7455-4686-9A24-51F7AF829D4F}" destId="{3BD243D5-BC40-4ADC-A458-AD68FEF8B0DC}" srcOrd="0" destOrd="0" presId="urn:microsoft.com/office/officeart/2005/8/layout/vList6"/>
    <dgm:cxn modelId="{F6E8A553-36C4-480D-A355-F29FF1384A7A}" type="presOf" srcId="{0D40878E-9260-46AD-94AA-DA23C21D8FCA}" destId="{477E8821-B764-406C-87B1-0BC2BBAD7069}" srcOrd="0" destOrd="0" presId="urn:microsoft.com/office/officeart/2005/8/layout/vList6"/>
    <dgm:cxn modelId="{84C9D2A7-BD42-441C-A7E1-B1B4F2EEBB8E}" srcId="{D883A967-1CC2-45C6-9DA3-513F74AE65D3}" destId="{D423A6F2-4D54-4C58-AEFC-6944F9351BE8}" srcOrd="6" destOrd="0" parTransId="{C77FE1F7-7033-4126-B8AC-F772E5037065}" sibTransId="{91F995C1-2B3D-46CA-A725-040F65B1FA5F}"/>
    <dgm:cxn modelId="{9C02AAF1-6DDF-4ED8-AEFC-3CDEE4EF2763}" srcId="{D883A967-1CC2-45C6-9DA3-513F74AE65D3}" destId="{F0C0B64B-3E66-4460-87F4-E88216DA8FA0}" srcOrd="1" destOrd="0" parTransId="{B51EF381-000D-4A8B-A159-AED03BA00D7F}" sibTransId="{87D42D29-1186-4F9A-AE9B-6823157832AD}"/>
    <dgm:cxn modelId="{3DA4705C-9546-4503-BF5A-921984488056}" type="presOf" srcId="{BB4A285C-F626-4AAB-A4B1-1A767CA90A03}" destId="{B6539458-4888-43EE-A1BB-1CDA81DBC1B2}" srcOrd="0" destOrd="0" presId="urn:microsoft.com/office/officeart/2005/8/layout/vList6"/>
    <dgm:cxn modelId="{A5B5DA25-4B4F-4B47-8DB2-0DAD3244AB25}" srcId="{B3BE5EB3-B429-4A3D-8A20-8CAAA55623E0}" destId="{4DECDCF9-DB1B-4CEC-9584-D766E24D5452}" srcOrd="0" destOrd="0" parTransId="{55003B80-B29F-44C5-A742-9C7D1D0AD924}" sibTransId="{401F1801-6598-4E00-8556-456F31F9F59F}"/>
    <dgm:cxn modelId="{2B4BC0F5-7C68-4F3B-99CC-7E26C12CB958}" type="presParOf" srcId="{97E4EF8A-2F94-4D05-AC25-52A9475088F4}" destId="{1E7DC3AD-8F29-4562-A2DA-4728BEC49225}" srcOrd="0" destOrd="0" presId="urn:microsoft.com/office/officeart/2005/8/layout/vList6"/>
    <dgm:cxn modelId="{875941BF-4C7F-4F1C-9345-22D52175325E}" type="presParOf" srcId="{1E7DC3AD-8F29-4562-A2DA-4728BEC49225}" destId="{C15EF9E6-467E-47C5-9F58-79E06A19D443}" srcOrd="0" destOrd="0" presId="urn:microsoft.com/office/officeart/2005/8/layout/vList6"/>
    <dgm:cxn modelId="{515F42A2-7488-41D8-8406-6063A431CD4D}" type="presParOf" srcId="{1E7DC3AD-8F29-4562-A2DA-4728BEC49225}" destId="{0512C1AF-33EE-45DE-A1D6-119ACB675E2B}" srcOrd="1" destOrd="0" presId="urn:microsoft.com/office/officeart/2005/8/layout/vList6"/>
    <dgm:cxn modelId="{EEFF0C5E-BD31-4F51-AEAA-BD3F250934F1}" type="presParOf" srcId="{97E4EF8A-2F94-4D05-AC25-52A9475088F4}" destId="{0FE40AAA-70B7-43BB-9B2F-B29CDA3F6F62}" srcOrd="1" destOrd="0" presId="urn:microsoft.com/office/officeart/2005/8/layout/vList6"/>
    <dgm:cxn modelId="{49E33400-3A26-4C73-8FA4-695A519B1DA3}" type="presParOf" srcId="{97E4EF8A-2F94-4D05-AC25-52A9475088F4}" destId="{017B8A1E-977B-455A-A2C2-D68100E43256}" srcOrd="2" destOrd="0" presId="urn:microsoft.com/office/officeart/2005/8/layout/vList6"/>
    <dgm:cxn modelId="{19DACB1D-702C-474F-8167-BD65908F5D59}" type="presParOf" srcId="{017B8A1E-977B-455A-A2C2-D68100E43256}" destId="{6CDA1969-647D-4CC8-AB0B-51560492395F}" srcOrd="0" destOrd="0" presId="urn:microsoft.com/office/officeart/2005/8/layout/vList6"/>
    <dgm:cxn modelId="{4B8F7E31-D6F4-45CC-8127-06FE2F545188}" type="presParOf" srcId="{017B8A1E-977B-455A-A2C2-D68100E43256}" destId="{B5C1F471-F5F6-4917-A594-07291397ED59}" srcOrd="1" destOrd="0" presId="urn:microsoft.com/office/officeart/2005/8/layout/vList6"/>
    <dgm:cxn modelId="{81C78CD8-5CDE-48F7-96A8-82811421C331}" type="presParOf" srcId="{97E4EF8A-2F94-4D05-AC25-52A9475088F4}" destId="{2FFE2608-A371-4B80-AD89-45D6997A3575}" srcOrd="3" destOrd="0" presId="urn:microsoft.com/office/officeart/2005/8/layout/vList6"/>
    <dgm:cxn modelId="{38FF288E-FF87-41FA-91DF-B3D49AD45416}" type="presParOf" srcId="{97E4EF8A-2F94-4D05-AC25-52A9475088F4}" destId="{679D58BC-2B9B-44D6-9A50-11E7E0E628EE}" srcOrd="4" destOrd="0" presId="urn:microsoft.com/office/officeart/2005/8/layout/vList6"/>
    <dgm:cxn modelId="{9673E196-D276-4CE3-879B-6D2D30EABBD1}" type="presParOf" srcId="{679D58BC-2B9B-44D6-9A50-11E7E0E628EE}" destId="{0F582724-33B4-4797-952A-E5DDB9C04854}" srcOrd="0" destOrd="0" presId="urn:microsoft.com/office/officeart/2005/8/layout/vList6"/>
    <dgm:cxn modelId="{99127447-512D-44D8-86FB-FE0D94D6F44C}" type="presParOf" srcId="{679D58BC-2B9B-44D6-9A50-11E7E0E628EE}" destId="{086912EC-E7E2-4775-9294-DDCD0D41B5E2}" srcOrd="1" destOrd="0" presId="urn:microsoft.com/office/officeart/2005/8/layout/vList6"/>
    <dgm:cxn modelId="{4E513FDF-E1DA-43EF-A55F-7E01B252EE0C}" type="presParOf" srcId="{97E4EF8A-2F94-4D05-AC25-52A9475088F4}" destId="{DB101BFB-2F12-425A-9214-43A2F1A59CC5}" srcOrd="5" destOrd="0" presId="urn:microsoft.com/office/officeart/2005/8/layout/vList6"/>
    <dgm:cxn modelId="{0BC4B52D-660C-43FC-8301-3BFF01054C9D}" type="presParOf" srcId="{97E4EF8A-2F94-4D05-AC25-52A9475088F4}" destId="{CBBB372A-DA22-40BE-801F-2EB51A4ABD5E}" srcOrd="6" destOrd="0" presId="urn:microsoft.com/office/officeart/2005/8/layout/vList6"/>
    <dgm:cxn modelId="{6243961D-96ED-4A81-8C85-59B948C65316}" type="presParOf" srcId="{CBBB372A-DA22-40BE-801F-2EB51A4ABD5E}" destId="{68966BAF-E645-43B0-951E-9FCA2BDD68A2}" srcOrd="0" destOrd="0" presId="urn:microsoft.com/office/officeart/2005/8/layout/vList6"/>
    <dgm:cxn modelId="{2EDD17AA-CDE8-4388-82EC-5D4524D2544C}" type="presParOf" srcId="{CBBB372A-DA22-40BE-801F-2EB51A4ABD5E}" destId="{571F5279-A08A-42D1-8C2C-43F49BB0A190}" srcOrd="1" destOrd="0" presId="urn:microsoft.com/office/officeart/2005/8/layout/vList6"/>
    <dgm:cxn modelId="{2D551921-4C82-409A-8EA9-B26F553441D3}" type="presParOf" srcId="{97E4EF8A-2F94-4D05-AC25-52A9475088F4}" destId="{BCDD1ECE-3DE3-4E9C-9524-6CD375842746}" srcOrd="7" destOrd="0" presId="urn:microsoft.com/office/officeart/2005/8/layout/vList6"/>
    <dgm:cxn modelId="{52C2361F-DED8-4F76-B2CE-81180554FAEA}" type="presParOf" srcId="{97E4EF8A-2F94-4D05-AC25-52A9475088F4}" destId="{7A70A52D-062D-421C-9B10-88D70D183F51}" srcOrd="8" destOrd="0" presId="urn:microsoft.com/office/officeart/2005/8/layout/vList6"/>
    <dgm:cxn modelId="{4CC89F78-B93C-4F12-9F64-27A278E00A89}" type="presParOf" srcId="{7A70A52D-062D-421C-9B10-88D70D183F51}" destId="{B6539458-4888-43EE-A1BB-1CDA81DBC1B2}" srcOrd="0" destOrd="0" presId="urn:microsoft.com/office/officeart/2005/8/layout/vList6"/>
    <dgm:cxn modelId="{641A6B7A-02AB-45AC-8537-826C790F06CC}" type="presParOf" srcId="{7A70A52D-062D-421C-9B10-88D70D183F51}" destId="{3BD243D5-BC40-4ADC-A458-AD68FEF8B0DC}" srcOrd="1" destOrd="0" presId="urn:microsoft.com/office/officeart/2005/8/layout/vList6"/>
    <dgm:cxn modelId="{EEB2C616-D86F-43F4-9D49-0631BD870976}" type="presParOf" srcId="{97E4EF8A-2F94-4D05-AC25-52A9475088F4}" destId="{C623785B-2149-455C-8C7B-9E9B0D646D29}" srcOrd="9" destOrd="0" presId="urn:microsoft.com/office/officeart/2005/8/layout/vList6"/>
    <dgm:cxn modelId="{919354EF-5C1F-4CA2-9793-3734DA9A92F4}" type="presParOf" srcId="{97E4EF8A-2F94-4D05-AC25-52A9475088F4}" destId="{0A956107-6D9B-41B6-9ADA-BD20903E848B}" srcOrd="10" destOrd="0" presId="urn:microsoft.com/office/officeart/2005/8/layout/vList6"/>
    <dgm:cxn modelId="{2765A691-136E-4E1E-8F68-2ED608DF9DE4}" type="presParOf" srcId="{0A956107-6D9B-41B6-9ADA-BD20903E848B}" destId="{E5A31050-D8B8-4B2E-8B42-96F27C06B171}" srcOrd="0" destOrd="0" presId="urn:microsoft.com/office/officeart/2005/8/layout/vList6"/>
    <dgm:cxn modelId="{C5DEDBA4-E500-4D51-90B2-DC1DC483AD2B}" type="presParOf" srcId="{0A956107-6D9B-41B6-9ADA-BD20903E848B}" destId="{18BB0275-F1B3-46E3-BFB2-F168CC41D875}" srcOrd="1" destOrd="0" presId="urn:microsoft.com/office/officeart/2005/8/layout/vList6"/>
    <dgm:cxn modelId="{225F9CFF-6BD6-46AD-8D20-6514AC322405}" type="presParOf" srcId="{97E4EF8A-2F94-4D05-AC25-52A9475088F4}" destId="{ACA65E42-E1F1-4A5C-8516-807423BA4F2E}" srcOrd="11" destOrd="0" presId="urn:microsoft.com/office/officeart/2005/8/layout/vList6"/>
    <dgm:cxn modelId="{955D8DF1-7C0B-4C90-9A9D-32F1769C15C4}" type="presParOf" srcId="{97E4EF8A-2F94-4D05-AC25-52A9475088F4}" destId="{52E4A801-CA93-4B03-9684-C08DD701ED31}" srcOrd="12" destOrd="0" presId="urn:microsoft.com/office/officeart/2005/8/layout/vList6"/>
    <dgm:cxn modelId="{F2F27BFC-0D47-4F9A-8532-F0C22E05428F}" type="presParOf" srcId="{52E4A801-CA93-4B03-9684-C08DD701ED31}" destId="{E6C96AE0-4299-48CC-928F-BC96BDA29D48}" srcOrd="0" destOrd="0" presId="urn:microsoft.com/office/officeart/2005/8/layout/vList6"/>
    <dgm:cxn modelId="{F2F50634-4DD4-4A4F-AD7A-DF267DC9C99E}" type="presParOf" srcId="{52E4A801-CA93-4B03-9684-C08DD701ED31}" destId="{477E8821-B764-406C-87B1-0BC2BBAD70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55B16-3D18-41B6-9A7A-E84F721F88A2}" type="doc">
      <dgm:prSet loTypeId="urn:microsoft.com/office/officeart/2005/8/layout/pyramid2" loCatId="pyramid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E33828-B7B6-48E7-BEE3-113A986C0D75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Создание атмосферы заинтересованности каждого ученика в работе класса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B4135B8-E9A1-461C-A589-736FD8698CFC}" type="parTrans" cxnId="{D9C64E4C-C75B-495F-8C7D-5A50203F2A9C}">
      <dgm:prSet/>
      <dgm:spPr/>
      <dgm:t>
        <a:bodyPr/>
        <a:lstStyle/>
        <a:p>
          <a:endParaRPr lang="ru-RU"/>
        </a:p>
      </dgm:t>
    </dgm:pt>
    <dgm:pt modelId="{4EA8444E-AB3A-4537-8AA6-474629102846}" type="sibTrans" cxnId="{D9C64E4C-C75B-495F-8C7D-5A50203F2A9C}">
      <dgm:prSet/>
      <dgm:spPr/>
      <dgm:t>
        <a:bodyPr/>
        <a:lstStyle/>
        <a:p>
          <a:endParaRPr lang="ru-RU"/>
        </a:p>
      </dgm:t>
    </dgm:pt>
    <dgm:pt modelId="{D8C4755D-53DB-4077-838C-247CD86CAF60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Стимулирование учащихся к высказываниям, использованию различных способов выполнения заданий без боязни ошибиться, получить неправильный ответ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937F8AD-6A08-4AD5-9822-0F50A5D05B58}" type="parTrans" cxnId="{E194260B-16A4-4D37-BFE8-7115901BA1E4}">
      <dgm:prSet/>
      <dgm:spPr/>
      <dgm:t>
        <a:bodyPr/>
        <a:lstStyle/>
        <a:p>
          <a:endParaRPr lang="ru-RU"/>
        </a:p>
      </dgm:t>
    </dgm:pt>
    <dgm:pt modelId="{72290485-9123-4454-895D-E3DBCF7B9928}" type="sibTrans" cxnId="{E194260B-16A4-4D37-BFE8-7115901BA1E4}">
      <dgm:prSet/>
      <dgm:spPr/>
      <dgm:t>
        <a:bodyPr/>
        <a:lstStyle/>
        <a:p>
          <a:endParaRPr lang="ru-RU"/>
        </a:p>
      </dgm:t>
    </dgm:pt>
    <dgm:pt modelId="{09D0547F-02D9-4970-8C63-97A0A3154114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работы; создание обстановки для естественного самовыражения ученика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508A4C3-F6D0-4B19-A29E-38B7755023CF}" type="parTrans" cxnId="{EF1BA3EF-F45A-460C-89D7-E99F078B262B}">
      <dgm:prSet/>
      <dgm:spPr/>
      <dgm:t>
        <a:bodyPr/>
        <a:lstStyle/>
        <a:p>
          <a:endParaRPr lang="ru-RU"/>
        </a:p>
      </dgm:t>
    </dgm:pt>
    <dgm:pt modelId="{99DB5A39-F2D2-4FD7-B1CB-D76846DB8E48}" type="sibTrans" cxnId="{EF1BA3EF-F45A-460C-89D7-E99F078B262B}">
      <dgm:prSet/>
      <dgm:spPr/>
      <dgm:t>
        <a:bodyPr/>
        <a:lstStyle/>
        <a:p>
          <a:endParaRPr lang="ru-RU"/>
        </a:p>
      </dgm:t>
    </dgm:pt>
    <dgm:pt modelId="{B9D5E5E7-141C-4F49-A465-12EC8C0B16AA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Поощрение стремления ученика находить свой способ работы (решения задачи), анализировать способы работы других учеников в ходе урока, выбирать и осваивать наиболее рациональные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84CE28C-6749-40BA-BACC-6C291CA2FC61}" type="parTrans" cxnId="{39742A40-FCAA-48A9-9320-CCE0355EE9EC}">
      <dgm:prSet/>
      <dgm:spPr/>
      <dgm:t>
        <a:bodyPr/>
        <a:lstStyle/>
        <a:p>
          <a:endParaRPr lang="ru-RU"/>
        </a:p>
      </dgm:t>
    </dgm:pt>
    <dgm:pt modelId="{189C0AB7-2899-4099-A31A-B9A6C5099556}" type="sibTrans" cxnId="{39742A40-FCAA-48A9-9320-CCE0355EE9EC}">
      <dgm:prSet/>
      <dgm:spPr/>
      <dgm:t>
        <a:bodyPr/>
        <a:lstStyle/>
        <a:p>
          <a:endParaRPr lang="ru-RU"/>
        </a:p>
      </dgm:t>
    </dgm:pt>
    <dgm:pt modelId="{D659FFDF-7714-4195-B391-55FF0AB06B48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Оценка деятельности ученика не только по конечному результату (правильно-неправильно), но и по процессу его достижения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C52C0F-2FE6-44BF-BE33-5F0AD4962712}" type="parTrans" cxnId="{75F8BF0D-7F19-4543-8E45-A911F4ED3508}">
      <dgm:prSet/>
      <dgm:spPr/>
      <dgm:t>
        <a:bodyPr/>
        <a:lstStyle/>
        <a:p>
          <a:endParaRPr lang="ru-RU"/>
        </a:p>
      </dgm:t>
    </dgm:pt>
    <dgm:pt modelId="{7107B226-0663-43EE-B997-97595DE60AC9}" type="sibTrans" cxnId="{75F8BF0D-7F19-4543-8E45-A911F4ED3508}">
      <dgm:prSet/>
      <dgm:spPr/>
      <dgm:t>
        <a:bodyPr/>
        <a:lstStyle/>
        <a:p>
          <a:endParaRPr lang="ru-RU"/>
        </a:p>
      </dgm:t>
    </dgm:pt>
    <dgm:pt modelId="{3835E099-653B-4F4A-A66D-64530B2A39BF}">
      <dgm:prSet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Использование в ходе урока дидактического материала, позволяющего ученику выбирать наиболее значимые для него вид и форму учебного содержания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2246080-EDEF-4235-AEAD-27C67808D0B7}" type="parTrans" cxnId="{5EBEC0E6-B688-48C6-80C2-3F1486BF0DD8}">
      <dgm:prSet/>
      <dgm:spPr/>
      <dgm:t>
        <a:bodyPr/>
        <a:lstStyle/>
        <a:p>
          <a:endParaRPr lang="ru-RU"/>
        </a:p>
      </dgm:t>
    </dgm:pt>
    <dgm:pt modelId="{82318C37-30E3-4FC6-9AC8-50E733891951}" type="sibTrans" cxnId="{5EBEC0E6-B688-48C6-80C2-3F1486BF0DD8}">
      <dgm:prSet/>
      <dgm:spPr/>
      <dgm:t>
        <a:bodyPr/>
        <a:lstStyle/>
        <a:p>
          <a:endParaRPr lang="ru-RU"/>
        </a:p>
      </dgm:t>
    </dgm:pt>
    <dgm:pt modelId="{E0B12772-041D-4F68-8E52-86616445AFE8}" type="pres">
      <dgm:prSet presAssocID="{8E455B16-3D18-41B6-9A7A-E84F721F88A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87727A9-3AC9-43BE-9BB6-ECCB8EAB4F96}" type="pres">
      <dgm:prSet presAssocID="{8E455B16-3D18-41B6-9A7A-E84F721F88A2}" presName="pyramid" presStyleLbl="node1" presStyleIdx="0" presStyleCnt="1" custFlipVert="0" custFlipHor="1" custScaleX="70786" custScaleY="70531" custLinFactNeighborX="23685" custLinFactNeighborY="746"/>
      <dgm:spPr/>
      <dgm:t>
        <a:bodyPr/>
        <a:lstStyle/>
        <a:p>
          <a:endParaRPr lang="ru-RU"/>
        </a:p>
      </dgm:t>
    </dgm:pt>
    <dgm:pt modelId="{6BCFBA75-A064-4C6C-A2DB-31F0602BCB4C}" type="pres">
      <dgm:prSet presAssocID="{8E455B16-3D18-41B6-9A7A-E84F721F88A2}" presName="theList" presStyleCnt="0"/>
      <dgm:spPr/>
      <dgm:t>
        <a:bodyPr/>
        <a:lstStyle/>
        <a:p>
          <a:endParaRPr lang="ru-RU"/>
        </a:p>
      </dgm:t>
    </dgm:pt>
    <dgm:pt modelId="{0E8F60D8-5C2B-439F-A30C-A1FCD11A4860}" type="pres">
      <dgm:prSet presAssocID="{83E33828-B7B6-48E7-BEE3-113A986C0D75}" presName="aNode" presStyleLbl="fgAcc1" presStyleIdx="0" presStyleCnt="6" custScaleX="142548" custScaleY="392499" custLinFactY="31730" custLinFactNeighborX="-97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B7D86-A916-4EF1-B861-B803B92D6EF4}" type="pres">
      <dgm:prSet presAssocID="{83E33828-B7B6-48E7-BEE3-113A986C0D75}" presName="aSpace" presStyleCnt="0"/>
      <dgm:spPr/>
      <dgm:t>
        <a:bodyPr/>
        <a:lstStyle/>
        <a:p>
          <a:endParaRPr lang="ru-RU"/>
        </a:p>
      </dgm:t>
    </dgm:pt>
    <dgm:pt modelId="{711E60FD-695D-40D4-AE6A-AA264E8B1EE5}" type="pres">
      <dgm:prSet presAssocID="{D8C4755D-53DB-4077-838C-247CD86CAF60}" presName="aNode" presStyleLbl="fgAcc1" presStyleIdx="1" presStyleCnt="6" custScaleX="169135" custScaleY="394511" custLinFactY="42832" custLinFactNeighborX="-47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99E1A-02CB-4103-88E3-884FA4A091EA}" type="pres">
      <dgm:prSet presAssocID="{D8C4755D-53DB-4077-838C-247CD86CAF60}" presName="aSpace" presStyleCnt="0"/>
      <dgm:spPr/>
      <dgm:t>
        <a:bodyPr/>
        <a:lstStyle/>
        <a:p>
          <a:endParaRPr lang="ru-RU"/>
        </a:p>
      </dgm:t>
    </dgm:pt>
    <dgm:pt modelId="{F1685AA6-5E7A-4D77-A9B5-F51B453EB477}" type="pres">
      <dgm:prSet presAssocID="{3835E099-653B-4F4A-A66D-64530B2A39BF}" presName="aNode" presStyleLbl="fgAcc1" presStyleIdx="2" presStyleCnt="6" custScaleX="177748" custScaleY="428520" custLinFactY="56668" custLinFactNeighborX="-69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B12F-9407-4131-8D84-DE5F51C0E132}" type="pres">
      <dgm:prSet presAssocID="{3835E099-653B-4F4A-A66D-64530B2A39BF}" presName="aSpace" presStyleCnt="0"/>
      <dgm:spPr/>
      <dgm:t>
        <a:bodyPr/>
        <a:lstStyle/>
        <a:p>
          <a:endParaRPr lang="ru-RU"/>
        </a:p>
      </dgm:t>
    </dgm:pt>
    <dgm:pt modelId="{49CB1066-80EB-421E-A746-89EB101143F2}" type="pres">
      <dgm:prSet presAssocID="{D659FFDF-7714-4195-B391-55FF0AB06B48}" presName="aNode" presStyleLbl="fgAcc1" presStyleIdx="3" presStyleCnt="6" custScaleX="186362" custScaleY="314499" custLinFactY="65832" custLinFactNeighborX="-48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F167A-FFF6-4EC8-909C-EF2859F46D53}" type="pres">
      <dgm:prSet presAssocID="{D659FFDF-7714-4195-B391-55FF0AB06B48}" presName="aSpace" presStyleCnt="0"/>
      <dgm:spPr/>
      <dgm:t>
        <a:bodyPr/>
        <a:lstStyle/>
        <a:p>
          <a:endParaRPr lang="ru-RU"/>
        </a:p>
      </dgm:t>
    </dgm:pt>
    <dgm:pt modelId="{6E5AB499-C83A-4B6E-945B-777C6B2438F1}" type="pres">
      <dgm:prSet presAssocID="{B9D5E5E7-141C-4F49-A465-12EC8C0B16AA}" presName="aNode" presStyleLbl="fgAcc1" presStyleIdx="4" presStyleCnt="6" custScaleX="196695" custScaleY="374310" custLinFactY="72948" custLinFactNeighborX="-83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38239-AA79-48BA-9118-B8C057A1F440}" type="pres">
      <dgm:prSet presAssocID="{B9D5E5E7-141C-4F49-A465-12EC8C0B16AA}" presName="aSpace" presStyleCnt="0"/>
      <dgm:spPr/>
      <dgm:t>
        <a:bodyPr/>
        <a:lstStyle/>
        <a:p>
          <a:endParaRPr lang="ru-RU"/>
        </a:p>
      </dgm:t>
    </dgm:pt>
    <dgm:pt modelId="{70B99719-165A-4981-960A-DF51F38E302C}" type="pres">
      <dgm:prSet presAssocID="{09D0547F-02D9-4970-8C63-97A0A3154114}" presName="aNode" presStyleLbl="fgAcc1" presStyleIdx="5" presStyleCnt="6" custScaleX="204162" custScaleY="391305" custLinFactY="71794" custLinFactNeighborX="-68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54387-63E3-4840-86E1-EE19DF6104DD}" type="pres">
      <dgm:prSet presAssocID="{09D0547F-02D9-4970-8C63-97A0A3154114}" presName="aSpace" presStyleCnt="0"/>
      <dgm:spPr/>
      <dgm:t>
        <a:bodyPr/>
        <a:lstStyle/>
        <a:p>
          <a:endParaRPr lang="ru-RU"/>
        </a:p>
      </dgm:t>
    </dgm:pt>
  </dgm:ptLst>
  <dgm:cxnLst>
    <dgm:cxn modelId="{EF1BA3EF-F45A-460C-89D7-E99F078B262B}" srcId="{8E455B16-3D18-41B6-9A7A-E84F721F88A2}" destId="{09D0547F-02D9-4970-8C63-97A0A3154114}" srcOrd="5" destOrd="0" parTransId="{7508A4C3-F6D0-4B19-A29E-38B7755023CF}" sibTransId="{99DB5A39-F2D2-4FD7-B1CB-D76846DB8E48}"/>
    <dgm:cxn modelId="{CCA98EFC-5553-46B2-9CBF-2B99927373FE}" type="presOf" srcId="{D8C4755D-53DB-4077-838C-247CD86CAF60}" destId="{711E60FD-695D-40D4-AE6A-AA264E8B1EE5}" srcOrd="0" destOrd="0" presId="urn:microsoft.com/office/officeart/2005/8/layout/pyramid2"/>
    <dgm:cxn modelId="{1C5327BD-9C2F-4A5D-852A-7FABA38E8FDD}" type="presOf" srcId="{B9D5E5E7-141C-4F49-A465-12EC8C0B16AA}" destId="{6E5AB499-C83A-4B6E-945B-777C6B2438F1}" srcOrd="0" destOrd="0" presId="urn:microsoft.com/office/officeart/2005/8/layout/pyramid2"/>
    <dgm:cxn modelId="{D9C64E4C-C75B-495F-8C7D-5A50203F2A9C}" srcId="{8E455B16-3D18-41B6-9A7A-E84F721F88A2}" destId="{83E33828-B7B6-48E7-BEE3-113A986C0D75}" srcOrd="0" destOrd="0" parTransId="{7B4135B8-E9A1-461C-A589-736FD8698CFC}" sibTransId="{4EA8444E-AB3A-4537-8AA6-474629102846}"/>
    <dgm:cxn modelId="{521D0354-DCAC-4FE8-8D7D-316FA30BA985}" type="presOf" srcId="{83E33828-B7B6-48E7-BEE3-113A986C0D75}" destId="{0E8F60D8-5C2B-439F-A30C-A1FCD11A4860}" srcOrd="0" destOrd="0" presId="urn:microsoft.com/office/officeart/2005/8/layout/pyramid2"/>
    <dgm:cxn modelId="{0B45CCEC-5045-4C2C-A8FB-075F8C4701C7}" type="presOf" srcId="{8E455B16-3D18-41B6-9A7A-E84F721F88A2}" destId="{E0B12772-041D-4F68-8E52-86616445AFE8}" srcOrd="0" destOrd="0" presId="urn:microsoft.com/office/officeart/2005/8/layout/pyramid2"/>
    <dgm:cxn modelId="{E194260B-16A4-4D37-BFE8-7115901BA1E4}" srcId="{8E455B16-3D18-41B6-9A7A-E84F721F88A2}" destId="{D8C4755D-53DB-4077-838C-247CD86CAF60}" srcOrd="1" destOrd="0" parTransId="{C937F8AD-6A08-4AD5-9822-0F50A5D05B58}" sibTransId="{72290485-9123-4454-895D-E3DBCF7B9928}"/>
    <dgm:cxn modelId="{77CA30B1-C2CB-4C3C-8B5F-BCDEB7B23035}" type="presOf" srcId="{09D0547F-02D9-4970-8C63-97A0A3154114}" destId="{70B99719-165A-4981-960A-DF51F38E302C}" srcOrd="0" destOrd="0" presId="urn:microsoft.com/office/officeart/2005/8/layout/pyramid2"/>
    <dgm:cxn modelId="{FB3D9B4E-4127-4450-B5C5-495BED333FA0}" type="presOf" srcId="{3835E099-653B-4F4A-A66D-64530B2A39BF}" destId="{F1685AA6-5E7A-4D77-A9B5-F51B453EB477}" srcOrd="0" destOrd="0" presId="urn:microsoft.com/office/officeart/2005/8/layout/pyramid2"/>
    <dgm:cxn modelId="{5D73E3F7-26CE-4927-BB72-9647C1F53DED}" type="presOf" srcId="{D659FFDF-7714-4195-B391-55FF0AB06B48}" destId="{49CB1066-80EB-421E-A746-89EB101143F2}" srcOrd="0" destOrd="0" presId="urn:microsoft.com/office/officeart/2005/8/layout/pyramid2"/>
    <dgm:cxn modelId="{5EBEC0E6-B688-48C6-80C2-3F1486BF0DD8}" srcId="{8E455B16-3D18-41B6-9A7A-E84F721F88A2}" destId="{3835E099-653B-4F4A-A66D-64530B2A39BF}" srcOrd="2" destOrd="0" parTransId="{72246080-EDEF-4235-AEAD-27C67808D0B7}" sibTransId="{82318C37-30E3-4FC6-9AC8-50E733891951}"/>
    <dgm:cxn modelId="{75F8BF0D-7F19-4543-8E45-A911F4ED3508}" srcId="{8E455B16-3D18-41B6-9A7A-E84F721F88A2}" destId="{D659FFDF-7714-4195-B391-55FF0AB06B48}" srcOrd="3" destOrd="0" parTransId="{96C52C0F-2FE6-44BF-BE33-5F0AD4962712}" sibTransId="{7107B226-0663-43EE-B997-97595DE60AC9}"/>
    <dgm:cxn modelId="{39742A40-FCAA-48A9-9320-CCE0355EE9EC}" srcId="{8E455B16-3D18-41B6-9A7A-E84F721F88A2}" destId="{B9D5E5E7-141C-4F49-A465-12EC8C0B16AA}" srcOrd="4" destOrd="0" parTransId="{984CE28C-6749-40BA-BACC-6C291CA2FC61}" sibTransId="{189C0AB7-2899-4099-A31A-B9A6C5099556}"/>
    <dgm:cxn modelId="{821AA775-0091-441C-B67E-72193614B2EC}" type="presParOf" srcId="{E0B12772-041D-4F68-8E52-86616445AFE8}" destId="{187727A9-3AC9-43BE-9BB6-ECCB8EAB4F96}" srcOrd="0" destOrd="0" presId="urn:microsoft.com/office/officeart/2005/8/layout/pyramid2"/>
    <dgm:cxn modelId="{249CDD9C-59A6-487A-B991-6D8EE8BEA4FE}" type="presParOf" srcId="{E0B12772-041D-4F68-8E52-86616445AFE8}" destId="{6BCFBA75-A064-4C6C-A2DB-31F0602BCB4C}" srcOrd="1" destOrd="0" presId="urn:microsoft.com/office/officeart/2005/8/layout/pyramid2"/>
    <dgm:cxn modelId="{F7604019-3CC0-458F-92A2-A49F4767FA00}" type="presParOf" srcId="{6BCFBA75-A064-4C6C-A2DB-31F0602BCB4C}" destId="{0E8F60D8-5C2B-439F-A30C-A1FCD11A4860}" srcOrd="0" destOrd="0" presId="urn:microsoft.com/office/officeart/2005/8/layout/pyramid2"/>
    <dgm:cxn modelId="{4EEE0DD5-22EA-49D2-9412-F7154DD8745F}" type="presParOf" srcId="{6BCFBA75-A064-4C6C-A2DB-31F0602BCB4C}" destId="{316B7D86-A916-4EF1-B861-B803B92D6EF4}" srcOrd="1" destOrd="0" presId="urn:microsoft.com/office/officeart/2005/8/layout/pyramid2"/>
    <dgm:cxn modelId="{AB5765D1-B781-4B75-B45D-C22595B02A9B}" type="presParOf" srcId="{6BCFBA75-A064-4C6C-A2DB-31F0602BCB4C}" destId="{711E60FD-695D-40D4-AE6A-AA264E8B1EE5}" srcOrd="2" destOrd="0" presId="urn:microsoft.com/office/officeart/2005/8/layout/pyramid2"/>
    <dgm:cxn modelId="{BA0BBFC3-2C98-4D6D-9A82-08BE2F55A834}" type="presParOf" srcId="{6BCFBA75-A064-4C6C-A2DB-31F0602BCB4C}" destId="{74C99E1A-02CB-4103-88E3-884FA4A091EA}" srcOrd="3" destOrd="0" presId="urn:microsoft.com/office/officeart/2005/8/layout/pyramid2"/>
    <dgm:cxn modelId="{5A8CBB53-C472-4FF7-8ED1-167CB4A47CE2}" type="presParOf" srcId="{6BCFBA75-A064-4C6C-A2DB-31F0602BCB4C}" destId="{F1685AA6-5E7A-4D77-A9B5-F51B453EB477}" srcOrd="4" destOrd="0" presId="urn:microsoft.com/office/officeart/2005/8/layout/pyramid2"/>
    <dgm:cxn modelId="{1365A651-FFA7-4D39-BDB9-ECBEADC1183D}" type="presParOf" srcId="{6BCFBA75-A064-4C6C-A2DB-31F0602BCB4C}" destId="{FD70B12F-9407-4131-8D84-DE5F51C0E132}" srcOrd="5" destOrd="0" presId="urn:microsoft.com/office/officeart/2005/8/layout/pyramid2"/>
    <dgm:cxn modelId="{A93E3034-DC2F-40D1-8392-49207CFF0C21}" type="presParOf" srcId="{6BCFBA75-A064-4C6C-A2DB-31F0602BCB4C}" destId="{49CB1066-80EB-421E-A746-89EB101143F2}" srcOrd="6" destOrd="0" presId="urn:microsoft.com/office/officeart/2005/8/layout/pyramid2"/>
    <dgm:cxn modelId="{FA6A73F2-3D9E-44C9-92E7-602A1D9FFF5A}" type="presParOf" srcId="{6BCFBA75-A064-4C6C-A2DB-31F0602BCB4C}" destId="{A0BF167A-FFF6-4EC8-909C-EF2859F46D53}" srcOrd="7" destOrd="0" presId="urn:microsoft.com/office/officeart/2005/8/layout/pyramid2"/>
    <dgm:cxn modelId="{EB50AB8C-FB8D-4EE9-BD45-4A8FD1229B07}" type="presParOf" srcId="{6BCFBA75-A064-4C6C-A2DB-31F0602BCB4C}" destId="{6E5AB499-C83A-4B6E-945B-777C6B2438F1}" srcOrd="8" destOrd="0" presId="urn:microsoft.com/office/officeart/2005/8/layout/pyramid2"/>
    <dgm:cxn modelId="{7A052217-0F6A-4C32-B127-9C3D63C6FCE2}" type="presParOf" srcId="{6BCFBA75-A064-4C6C-A2DB-31F0602BCB4C}" destId="{45538239-AA79-48BA-9118-B8C057A1F440}" srcOrd="9" destOrd="0" presId="urn:microsoft.com/office/officeart/2005/8/layout/pyramid2"/>
    <dgm:cxn modelId="{F202FBE9-820F-42A5-96A3-2A610FDBE50E}" type="presParOf" srcId="{6BCFBA75-A064-4C6C-A2DB-31F0602BCB4C}" destId="{70B99719-165A-4981-960A-DF51F38E302C}" srcOrd="10" destOrd="0" presId="urn:microsoft.com/office/officeart/2005/8/layout/pyramid2"/>
    <dgm:cxn modelId="{EEF682B2-1B28-47C4-A41B-43131806FDC4}" type="presParOf" srcId="{6BCFBA75-A064-4C6C-A2DB-31F0602BCB4C}" destId="{0DB54387-63E3-4840-86E1-EE19DF6104D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C1AF-33EE-45DE-A1D6-119ACB675E2B}">
      <dsp:nvSpPr>
        <dsp:cNvPr id="0" name=""/>
        <dsp:cNvSpPr/>
      </dsp:nvSpPr>
      <dsp:spPr>
        <a:xfrm>
          <a:off x="1885936" y="4092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Целостное формирование и развитие личности школьника на основе развивающего и воспитывающего обучения</a:t>
          </a:r>
        </a:p>
      </dsp:txBody>
      <dsp:txXfrm>
        <a:off x="1885936" y="80537"/>
        <a:ext cx="6743001" cy="458667"/>
      </dsp:txXfrm>
    </dsp:sp>
    <dsp:sp modelId="{C15EF9E6-467E-47C5-9F58-79E06A19D443}">
      <dsp:nvSpPr>
        <dsp:cNvPr id="0" name=""/>
        <dsp:cNvSpPr/>
      </dsp:nvSpPr>
      <dsp:spPr>
        <a:xfrm>
          <a:off x="8" y="71583"/>
          <a:ext cx="1885927" cy="4765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ЛИЧНОСТЬ</a:t>
          </a:r>
        </a:p>
      </dsp:txBody>
      <dsp:txXfrm>
        <a:off x="23272" y="94847"/>
        <a:ext cx="1839399" cy="430045"/>
      </dsp:txXfrm>
    </dsp:sp>
    <dsp:sp modelId="{B5C1F471-F5F6-4917-A594-07291397ED59}">
      <dsp:nvSpPr>
        <dsp:cNvPr id="0" name=""/>
        <dsp:cNvSpPr/>
      </dsp:nvSpPr>
      <dsp:spPr>
        <a:xfrm>
          <a:off x="1885936" y="676803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запоминания и воспроизведения изученного материала ученика</a:t>
          </a:r>
        </a:p>
      </dsp:txBody>
      <dsp:txXfrm>
        <a:off x="1885936" y="753248"/>
        <a:ext cx="6743001" cy="458667"/>
      </dsp:txXfrm>
    </dsp:sp>
    <dsp:sp modelId="{6CDA1969-647D-4CC8-AB0B-51560492395F}">
      <dsp:nvSpPr>
        <dsp:cNvPr id="0" name=""/>
        <dsp:cNvSpPr/>
      </dsp:nvSpPr>
      <dsp:spPr>
        <a:xfrm>
          <a:off x="8" y="765626"/>
          <a:ext cx="1885927" cy="4339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ЗНАНИЕ</a:t>
          </a:r>
        </a:p>
      </dsp:txBody>
      <dsp:txXfrm>
        <a:off x="21190" y="786808"/>
        <a:ext cx="1843563" cy="391547"/>
      </dsp:txXfrm>
    </dsp:sp>
    <dsp:sp modelId="{086912EC-E7E2-4775-9294-DDCD0D41B5E2}">
      <dsp:nvSpPr>
        <dsp:cNvPr id="0" name=""/>
        <dsp:cNvSpPr/>
      </dsp:nvSpPr>
      <dsp:spPr>
        <a:xfrm>
          <a:off x="1885936" y="1349515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Формировать у ученика способности преобразования материала из одной формы выражения в другую, “перевод” его с одного “языка” на другой</a:t>
          </a:r>
        </a:p>
      </dsp:txBody>
      <dsp:txXfrm>
        <a:off x="1885936" y="1425960"/>
        <a:ext cx="6743001" cy="458667"/>
      </dsp:txXfrm>
    </dsp:sp>
    <dsp:sp modelId="{0F582724-33B4-4797-952A-E5DDB9C04854}">
      <dsp:nvSpPr>
        <dsp:cNvPr id="0" name=""/>
        <dsp:cNvSpPr/>
      </dsp:nvSpPr>
      <dsp:spPr>
        <a:xfrm>
          <a:off x="8" y="1462977"/>
          <a:ext cx="1885927" cy="3846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ПОНИМАНИЕ</a:t>
          </a:r>
        </a:p>
      </dsp:txBody>
      <dsp:txXfrm>
        <a:off x="18784" y="1481753"/>
        <a:ext cx="1848375" cy="347080"/>
      </dsp:txXfrm>
    </dsp:sp>
    <dsp:sp modelId="{571F5279-A08A-42D1-8C2C-43F49BB0A190}">
      <dsp:nvSpPr>
        <dsp:cNvPr id="0" name=""/>
        <dsp:cNvSpPr/>
      </dsp:nvSpPr>
      <dsp:spPr>
        <a:xfrm>
          <a:off x="1885936" y="2022226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умения использовать изученный материал в конкретных условиях и новых ситуациях</a:t>
          </a:r>
        </a:p>
      </dsp:txBody>
      <dsp:txXfrm>
        <a:off x="1885936" y="2098671"/>
        <a:ext cx="6743001" cy="458667"/>
      </dsp:txXfrm>
    </dsp:sp>
    <dsp:sp modelId="{68966BAF-E645-43B0-951E-9FCA2BDD68A2}">
      <dsp:nvSpPr>
        <dsp:cNvPr id="0" name=""/>
        <dsp:cNvSpPr/>
      </dsp:nvSpPr>
      <dsp:spPr>
        <a:xfrm>
          <a:off x="8" y="2160328"/>
          <a:ext cx="1885927" cy="3353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ПРИМЕНЕНИЕ</a:t>
          </a:r>
        </a:p>
      </dsp:txBody>
      <dsp:txXfrm>
        <a:off x="16379" y="2176699"/>
        <a:ext cx="1853185" cy="302610"/>
      </dsp:txXfrm>
    </dsp:sp>
    <dsp:sp modelId="{3BD243D5-BC40-4ADC-A458-AD68FEF8B0DC}">
      <dsp:nvSpPr>
        <dsp:cNvPr id="0" name=""/>
        <dsp:cNvSpPr/>
      </dsp:nvSpPr>
      <dsp:spPr>
        <a:xfrm>
          <a:off x="1885936" y="2694938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Прививать умения разбирать материал на составляющие так, чтобы легко выступала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его структура</a:t>
          </a:r>
          <a:endParaRPr lang="ru-RU" sz="16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85936" y="2771383"/>
        <a:ext cx="6743001" cy="458667"/>
      </dsp:txXfrm>
    </dsp:sp>
    <dsp:sp modelId="{B6539458-4888-43EE-A1BB-1CDA81DBC1B2}">
      <dsp:nvSpPr>
        <dsp:cNvPr id="0" name=""/>
        <dsp:cNvSpPr/>
      </dsp:nvSpPr>
      <dsp:spPr>
        <a:xfrm>
          <a:off x="8" y="2785672"/>
          <a:ext cx="1885927" cy="4300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АНАЛИЗ</a:t>
          </a:r>
          <a:endParaRPr lang="ru-RU" sz="1600" kern="1200" cap="all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003" y="2806667"/>
        <a:ext cx="1843937" cy="388098"/>
      </dsp:txXfrm>
    </dsp:sp>
    <dsp:sp modelId="{18BB0275-F1B3-46E3-BFB2-F168CC41D875}">
      <dsp:nvSpPr>
        <dsp:cNvPr id="0" name=""/>
        <dsp:cNvSpPr/>
      </dsp:nvSpPr>
      <dsp:spPr>
        <a:xfrm>
          <a:off x="1885936" y="3367650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уметь признавать свои ошибки  и исправлять их</a:t>
          </a:r>
        </a:p>
      </dsp:txBody>
      <dsp:txXfrm>
        <a:off x="1885936" y="3444095"/>
        <a:ext cx="6743001" cy="458667"/>
      </dsp:txXfrm>
    </dsp:sp>
    <dsp:sp modelId="{E5A31050-D8B8-4B2E-8B42-96F27C06B171}">
      <dsp:nvSpPr>
        <dsp:cNvPr id="0" name=""/>
        <dsp:cNvSpPr/>
      </dsp:nvSpPr>
      <dsp:spPr>
        <a:xfrm>
          <a:off x="8" y="3465700"/>
          <a:ext cx="1885927" cy="4154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Ошибки</a:t>
          </a:r>
        </a:p>
      </dsp:txBody>
      <dsp:txXfrm>
        <a:off x="20289" y="3485981"/>
        <a:ext cx="1845365" cy="374892"/>
      </dsp:txXfrm>
    </dsp:sp>
    <dsp:sp modelId="{477E8821-B764-406C-87B1-0BC2BBAD7069}">
      <dsp:nvSpPr>
        <dsp:cNvPr id="0" name=""/>
        <dsp:cNvSpPr/>
      </dsp:nvSpPr>
      <dsp:spPr>
        <a:xfrm>
          <a:off x="1885936" y="4040361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не останавливаться перед трудностями, а преодолевать их</a:t>
          </a:r>
        </a:p>
      </dsp:txBody>
      <dsp:txXfrm>
        <a:off x="1885936" y="4116806"/>
        <a:ext cx="6743001" cy="458667"/>
      </dsp:txXfrm>
    </dsp:sp>
    <dsp:sp modelId="{E6C96AE0-4299-48CC-928F-BC96BDA29D48}">
      <dsp:nvSpPr>
        <dsp:cNvPr id="0" name=""/>
        <dsp:cNvSpPr/>
      </dsp:nvSpPr>
      <dsp:spPr>
        <a:xfrm>
          <a:off x="8" y="4108366"/>
          <a:ext cx="1885927" cy="4755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ТРУДНОСТИ</a:t>
          </a:r>
        </a:p>
      </dsp:txBody>
      <dsp:txXfrm>
        <a:off x="23222" y="4131580"/>
        <a:ext cx="1839499" cy="429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7A9-3AC9-43BE-9BB6-ECCB8EAB4F96}">
      <dsp:nvSpPr>
        <dsp:cNvPr id="0" name=""/>
        <dsp:cNvSpPr/>
      </dsp:nvSpPr>
      <dsp:spPr>
        <a:xfrm flipH="1">
          <a:off x="1863252" y="863525"/>
          <a:ext cx="3948550" cy="3934326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60D8-5C2B-439F-A30C-A1FCD11A4860}">
      <dsp:nvSpPr>
        <dsp:cNvPr id="0" name=""/>
        <dsp:cNvSpPr/>
      </dsp:nvSpPr>
      <dsp:spPr>
        <a:xfrm>
          <a:off x="1390241" y="641447"/>
          <a:ext cx="5168503" cy="73871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Создание атмосферы заинтересованности каждого ученика в работе класса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6302" y="677508"/>
        <a:ext cx="5096381" cy="666593"/>
      </dsp:txXfrm>
    </dsp:sp>
    <dsp:sp modelId="{711E60FD-695D-40D4-AE6A-AA264E8B1EE5}">
      <dsp:nvSpPr>
        <dsp:cNvPr id="0" name=""/>
        <dsp:cNvSpPr/>
      </dsp:nvSpPr>
      <dsp:spPr>
        <a:xfrm>
          <a:off x="1090659" y="1424583"/>
          <a:ext cx="6132494" cy="74250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Стимулирование учащихся к высказываниям, использованию различных способов выполнения заданий без боязни ошибиться, получить неправильный ответ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6905" y="1460829"/>
        <a:ext cx="6060002" cy="670009"/>
      </dsp:txXfrm>
    </dsp:sp>
    <dsp:sp modelId="{F1685AA6-5E7A-4D77-A9B5-F51B453EB477}">
      <dsp:nvSpPr>
        <dsp:cNvPr id="0" name=""/>
        <dsp:cNvSpPr/>
      </dsp:nvSpPr>
      <dsp:spPr>
        <a:xfrm>
          <a:off x="854094" y="2216652"/>
          <a:ext cx="6444784" cy="80650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Использование в ходе урока дидактического материала, позволяющего ученику выбирать наиболее значимые для него вид и форму учебного содержания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3465" y="2256023"/>
        <a:ext cx="6366042" cy="727767"/>
      </dsp:txXfrm>
    </dsp:sp>
    <dsp:sp modelId="{49CB1066-80EB-421E-A746-89EB101143F2}">
      <dsp:nvSpPr>
        <dsp:cNvPr id="0" name=""/>
        <dsp:cNvSpPr/>
      </dsp:nvSpPr>
      <dsp:spPr>
        <a:xfrm>
          <a:off x="775233" y="3063935"/>
          <a:ext cx="6757111" cy="5919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Оценка деятельности ученика не только по конечному результату (правильно-неправильно), но и по процессу его достижения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4128" y="3092830"/>
        <a:ext cx="6699321" cy="534122"/>
      </dsp:txXfrm>
    </dsp:sp>
    <dsp:sp modelId="{6E5AB499-C83A-4B6E-945B-777C6B2438F1}">
      <dsp:nvSpPr>
        <dsp:cNvPr id="0" name=""/>
        <dsp:cNvSpPr/>
      </dsp:nvSpPr>
      <dsp:spPr>
        <a:xfrm>
          <a:off x="459807" y="3692766"/>
          <a:ext cx="7131764" cy="70448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Поощрение стремления ученика находить свой способ работы (решения задачи), анализировать способы работы других учеников в ходе урока, выбирать и осваивать наиболее рациональные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4197" y="3727156"/>
        <a:ext cx="7062984" cy="635701"/>
      </dsp:txXfrm>
    </dsp:sp>
    <dsp:sp modelId="{70B99719-165A-4981-960A-DF51F38E302C}">
      <dsp:nvSpPr>
        <dsp:cNvPr id="0" name=""/>
        <dsp:cNvSpPr/>
      </dsp:nvSpPr>
      <dsp:spPr>
        <a:xfrm>
          <a:off x="380964" y="4418602"/>
          <a:ext cx="7402503" cy="73646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работы; создание обстановки для естественного самовыражения ученика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915" y="4454553"/>
        <a:ext cx="7330601" cy="66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82D7-5E7D-4C74-A3B7-FB81816EAD27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26B8-87CF-4D03-AB8B-3482AC7EF93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B2B7-CAA1-4C1B-BC91-E5A161D2228A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56D1-CE8D-4B8B-8BC9-BA005FFDE40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6E54-02DB-45CA-9BEF-8B939D39F390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6B2F-6F36-4748-963E-0567A738183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6E76-E117-4877-8E88-AFA6CB8E863B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18D6-1DC1-4763-882F-196B57E1A9C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CB40B-48C5-49C0-90B0-84D32FF8CA60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83FDE-4EAB-4EC6-A5B7-256BBA93D40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9A30-069C-4F5D-8FE9-FFF93BB368BE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D47C-79FA-4949-8418-EF119547573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28EC-11AF-48D9-8B5B-7D913AAB1320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3E439-5F7D-4F0A-A061-227310A6BC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15B3-356B-4AD8-8DF8-C7FA985647A5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8179-95F2-4CB0-9156-9754E9B04F0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227F9-1D97-4B25-9BCB-1A2293BE3409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A2F4-7F2B-4668-81CD-A1162E7B30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5060-CD69-4690-878F-90F870C19DE1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5A55-1E91-497F-907E-FA0C5CDB650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C4B4-14E5-4C37-B298-E4C5BFC86AEB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B583-4477-435E-BF63-6D4E6752A1E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7D28A48B-9945-4D10-AA3F-8E40A2916BE0}" type="datetime1">
              <a:rPr lang="ru-RU"/>
              <a:pPr>
                <a:defRPr/>
              </a:pPr>
              <a:t>22.11.2019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5B066AEF-E690-4BB3-9B3A-AA4F2134483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ru-RU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ru-RU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ru-RU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ru-RU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ru-RU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v.ru/Attachment.aspx?Id=3199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hool-russia.prosv.ru/umk/spotlight/info.aspx?ob_no=10721" TargetMode="External"/><Relationship Id="rId5" Type="http://schemas.openxmlformats.org/officeDocument/2006/relationships/hyperlink" Target="http://www.school-russia.prosv.ru/umk/spotlight/info.aspx?ob_no=10720" TargetMode="External"/><Relationship Id="rId4" Type="http://schemas.openxmlformats.org/officeDocument/2006/relationships/hyperlink" Target="http://www.school-russia.prosv.ru/umk/spotlight/info.aspx?ob_no=107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3132138" y="1268413"/>
            <a:ext cx="6011862" cy="4248150"/>
          </a:xfrm>
        </p:spPr>
        <p:txBody>
          <a:bodyPr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Georgia" pitchFamily="18"/>
              </a:rPr>
              <a:t>П</a:t>
            </a:r>
            <a:r>
              <a:rPr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ОРТФОЛИО</a:t>
            </a:r>
            <a:br>
              <a:rPr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sz="16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профессиональных достижений педагогического работника</a:t>
            </a:r>
            <a:r>
              <a:rPr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/>
            </a:r>
            <a:br>
              <a:rPr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Московченко</a:t>
            </a:r>
            <a:br>
              <a:rPr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 Валентины Николаевны</a:t>
            </a:r>
            <a:br>
              <a:rPr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учителя английского языка </a:t>
            </a:r>
            <a:b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МБОУ Киселевская СОШ имени </a:t>
            </a:r>
            <a:r>
              <a:rPr sz="1800" dirty="0" err="1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Н.В.Попова</a:t>
            </a:r>
            <a: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,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/>
            </a:r>
            <a:br>
              <a:rPr lang="en-US"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Заветин</a:t>
            </a:r>
            <a:r>
              <a:rPr sz="1800" dirty="0" err="1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ского</a:t>
            </a:r>
            <a: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 р-на,</a:t>
            </a:r>
            <a:b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ул.Школьная,34</a:t>
            </a:r>
            <a:b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>т.8637828358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/>
            </a:r>
            <a:br>
              <a:rPr lang="en-US" sz="18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  <a:t/>
            </a:r>
            <a:br>
              <a:rPr lang="uk-UA" sz="2400" dirty="0" smtClean="0">
                <a:solidFill>
                  <a:schemeClr val="tx2">
                    <a:lumMod val="50000"/>
                  </a:schemeClr>
                </a:solidFill>
                <a:effectLst>
                  <a:outerShdw dist="38096" dir="2700000">
                    <a:srgbClr val="C0C0C0"/>
                  </a:outerShdw>
                </a:effectLst>
                <a:latin typeface="Arial"/>
              </a:rPr>
            </a:br>
            <a:endParaRPr sz="2400" dirty="0" smtClean="0">
              <a:solidFill>
                <a:schemeClr val="tx2">
                  <a:lumMod val="50000"/>
                </a:schemeClr>
              </a:solidFill>
              <a:effectLst>
                <a:outerShdw dist="38096" dir="2700000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79388" y="0"/>
            <a:ext cx="8569325" cy="90805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800080"/>
              </a:solidFill>
              <a:effectLst>
                <a:outerShdw dist="38096" dir="2700000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"/>
            <a:ext cx="8496944" cy="6926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Муниципальное </a:t>
            </a:r>
            <a:r>
              <a:rPr lang="ru-RU" b="1" dirty="0" smtClean="0">
                <a:solidFill>
                  <a:srgbClr val="7030A0"/>
                </a:solidFill>
              </a:rPr>
              <a:t>бюджетное общеобразовательное </a:t>
            </a:r>
            <a:r>
              <a:rPr lang="ru-RU" b="1" dirty="0">
                <a:solidFill>
                  <a:srgbClr val="7030A0"/>
                </a:solidFill>
              </a:rPr>
              <a:t>учреждение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71550" y="5589588"/>
            <a:ext cx="2232025" cy="719137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800080"/>
              </a:solidFill>
              <a:effectLst>
                <a:outerShdw dist="38096" dir="2700000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52561"/>
            <a:ext cx="2808039" cy="383104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Скругленный прямоугольник 3"/>
          <p:cNvSpPr>
            <a:spLocks noChangeArrowheads="1"/>
          </p:cNvSpPr>
          <p:nvPr/>
        </p:nvSpPr>
        <p:spPr bwMode="auto">
          <a:xfrm>
            <a:off x="1476375" y="1053724"/>
            <a:ext cx="6738938" cy="503067"/>
          </a:xfrm>
          <a:custGeom>
            <a:avLst/>
            <a:gdLst>
              <a:gd name="T0" fmla="*/ 3369469 w 6739660"/>
              <a:gd name="T1" fmla="*/ 0 h 364013"/>
              <a:gd name="T2" fmla="*/ 6738938 w 6739660"/>
              <a:gd name="T3" fmla="*/ 181769 h 364013"/>
              <a:gd name="T4" fmla="*/ 3369469 w 6739660"/>
              <a:gd name="T5" fmla="*/ 363538 h 364013"/>
              <a:gd name="T6" fmla="*/ 0 w 6739660"/>
              <a:gd name="T7" fmla="*/ 181769 h 36401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7770 w 6739660"/>
              <a:gd name="T13" fmla="*/ 17770 h 364013"/>
              <a:gd name="T14" fmla="*/ 6721888 w 6739660"/>
              <a:gd name="T15" fmla="*/ 346243 h 3640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39660" h="364013">
                <a:moveTo>
                  <a:pt x="60669" y="0"/>
                </a:moveTo>
                <a:lnTo>
                  <a:pt x="60668" y="0"/>
                </a:lnTo>
                <a:cubicBezTo>
                  <a:pt x="27162" y="0"/>
                  <a:pt x="0" y="27162"/>
                  <a:pt x="0" y="60668"/>
                </a:cubicBezTo>
                <a:lnTo>
                  <a:pt x="0" y="303344"/>
                </a:lnTo>
                <a:cubicBezTo>
                  <a:pt x="0" y="336850"/>
                  <a:pt x="27162" y="364012"/>
                  <a:pt x="60668" y="364013"/>
                </a:cubicBezTo>
                <a:lnTo>
                  <a:pt x="6678991" y="364013"/>
                </a:lnTo>
                <a:cubicBezTo>
                  <a:pt x="6712497" y="364012"/>
                  <a:pt x="6739660" y="336850"/>
                  <a:pt x="6739660" y="303344"/>
                </a:cubicBezTo>
                <a:lnTo>
                  <a:pt x="6739660" y="60669"/>
                </a:lnTo>
                <a:cubicBezTo>
                  <a:pt x="6739660" y="27162"/>
                  <a:pt x="6712497" y="0"/>
                  <a:pt x="6678991" y="0"/>
                </a:cubicBezTo>
                <a:close/>
              </a:path>
            </a:pathLst>
          </a:custGeom>
          <a:solidFill>
            <a:srgbClr val="FDEADA"/>
          </a:solidFill>
          <a:ln w="25402">
            <a:solidFill>
              <a:srgbClr val="C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Garamond" pitchFamily="18" charset="0"/>
              </a:rPr>
              <a:t>Тема </a:t>
            </a:r>
            <a:r>
              <a:rPr lang="uk-UA" sz="2800" b="1" dirty="0" err="1">
                <a:solidFill>
                  <a:srgbClr val="7030A0"/>
                </a:solidFill>
                <a:latin typeface="Garamond" pitchFamily="18" charset="0"/>
              </a:rPr>
              <a:t>моей</a:t>
            </a:r>
            <a:r>
              <a:rPr lang="uk-UA" sz="2800" b="1" dirty="0">
                <a:solidFill>
                  <a:srgbClr val="7030A0"/>
                </a:solidFill>
                <a:latin typeface="Garamond" pitchFamily="18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latin typeface="Garamond" pitchFamily="18" charset="0"/>
              </a:rPr>
              <a:t>работы</a:t>
            </a:r>
            <a:r>
              <a:rPr lang="uk-UA" sz="2800" b="1" dirty="0">
                <a:solidFill>
                  <a:srgbClr val="7030A0"/>
                </a:solidFill>
                <a:latin typeface="Garamond" pitchFamily="18" charset="0"/>
              </a:rPr>
              <a:t> по </a:t>
            </a:r>
            <a:r>
              <a:rPr lang="uk-UA" sz="2800" b="1" dirty="0" err="1">
                <a:solidFill>
                  <a:srgbClr val="7030A0"/>
                </a:solidFill>
                <a:latin typeface="Garamond" pitchFamily="18" charset="0"/>
              </a:rPr>
              <a:t>самообразованию</a:t>
            </a:r>
            <a:endParaRPr lang="ru-RU" sz="28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" name="Oval 7"/>
          <p:cNvSpPr/>
          <p:nvPr/>
        </p:nvSpPr>
        <p:spPr>
          <a:xfrm>
            <a:off x="971550" y="2133325"/>
            <a:ext cx="7416800" cy="38879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9528">
            <a:solidFill>
              <a:srgbClr val="00000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kern="0" dirty="0" smtClean="0">
                <a:solidFill>
                  <a:srgbClr val="008000"/>
                </a:solidFill>
                <a:latin typeface="Arial"/>
              </a:rPr>
              <a:t>2016-2017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kern="0" dirty="0" smtClean="0">
                <a:solidFill>
                  <a:srgbClr val="008000"/>
                </a:solidFill>
                <a:latin typeface="Arial"/>
              </a:rPr>
              <a:t>«Проектная деятельность на уроках  </a:t>
            </a:r>
            <a:r>
              <a:rPr lang="ru-RU" sz="2000" b="1" i="1" kern="0" dirty="0">
                <a:solidFill>
                  <a:srgbClr val="008000"/>
                </a:solidFill>
                <a:latin typeface="Arial"/>
              </a:rPr>
              <a:t>английского </a:t>
            </a:r>
            <a:r>
              <a:rPr lang="ru-RU" sz="2000" b="1" i="1" kern="0" dirty="0" smtClean="0">
                <a:solidFill>
                  <a:srgbClr val="008000"/>
                </a:solidFill>
                <a:latin typeface="Arial"/>
              </a:rPr>
              <a:t>языка в рамках реализации ФГОС 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1" i="1" kern="0" dirty="0">
              <a:solidFill>
                <a:srgbClr val="00800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1" i="1" kern="0" dirty="0">
              <a:solidFill>
                <a:srgbClr val="00800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kern="0" dirty="0" smtClean="0">
                <a:solidFill>
                  <a:srgbClr val="008000"/>
                </a:solidFill>
                <a:latin typeface="Arial"/>
              </a:rPr>
              <a:t>2018-2019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1" kern="0" dirty="0" smtClean="0">
                <a:solidFill>
                  <a:srgbClr val="008000"/>
                </a:solidFill>
                <a:latin typeface="Arial"/>
              </a:rPr>
              <a:t>  «Использование инновационных методов работы  </a:t>
            </a:r>
            <a:r>
              <a:rPr lang="ru-RU" sz="2000" b="1" i="1" kern="0" dirty="0">
                <a:solidFill>
                  <a:srgbClr val="008000"/>
                </a:solidFill>
                <a:latin typeface="Arial"/>
              </a:rPr>
              <a:t>на уроках английского языка».</a:t>
            </a:r>
            <a:endParaRPr lang="ru-RU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8496944" cy="5765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Педагогическая деятельность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0488" y="-68263"/>
            <a:ext cx="9234488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5"/>
          <p:cNvSpPr/>
          <p:nvPr/>
        </p:nvSpPr>
        <p:spPr>
          <a:xfrm>
            <a:off x="1331913" y="1133104"/>
            <a:ext cx="6238875" cy="13240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DEADA"/>
          </a:solidFill>
          <a:ln w="25402">
            <a:solidFill>
              <a:srgbClr val="31859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kern="0" dirty="0">
                <a:solidFill>
                  <a:srgbClr val="0070C0"/>
                </a:solidFill>
                <a:effectLst>
                  <a:outerShdw dist="38096" dir="2700000">
                    <a:srgbClr val="000000"/>
                  </a:outerShdw>
                </a:effectLst>
                <a:latin typeface="Garamond" pitchFamily="18"/>
              </a:rPr>
              <a:t>ПУТИ РАСПРОСТРАНЕНИЯ ОПЫТА</a:t>
            </a:r>
            <a:endParaRPr lang="ru-RU" sz="2800" kern="0" dirty="0">
              <a:solidFill>
                <a:srgbClr val="0070C0"/>
              </a:solidFill>
              <a:latin typeface="Garamond" pitchFamily="18"/>
            </a:endParaRP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194590" y="2672657"/>
            <a:ext cx="2376487" cy="1036535"/>
          </a:xfrm>
          <a:prstGeom prst="rect">
            <a:avLst/>
          </a:prstGeom>
          <a:solidFill>
            <a:srgbClr val="FF99CC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Открытые уроки</a:t>
            </a:r>
            <a:endParaRPr lang="ru-RU" sz="2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6103750" y="2672657"/>
            <a:ext cx="2520950" cy="1036536"/>
          </a:xfrm>
          <a:prstGeom prst="rect">
            <a:avLst/>
          </a:prstGeom>
          <a:solidFill>
            <a:srgbClr val="CCFFFF"/>
          </a:solidFill>
          <a:ln w="9528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kern="0" dirty="0">
                <a:solidFill>
                  <a:srgbClr val="0000FF"/>
                </a:solidFill>
                <a:latin typeface="Monotype Corsiva" pitchFamily="66" charset="0"/>
              </a:rPr>
              <a:t>Внеклассное </a:t>
            </a:r>
            <a:r>
              <a:rPr lang="ru-RU" sz="2400" b="1" i="1" kern="0" dirty="0" smtClean="0">
                <a:solidFill>
                  <a:srgbClr val="0000FF"/>
                </a:solidFill>
                <a:latin typeface="Monotype Corsiva" pitchFamily="66" charset="0"/>
              </a:rPr>
              <a:t>мероприятие</a:t>
            </a:r>
            <a:endParaRPr lang="ru-RU" sz="2400" b="1" i="1" kern="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3348038" y="3068961"/>
            <a:ext cx="2339975" cy="1872207"/>
          </a:xfrm>
          <a:prstGeom prst="rect">
            <a:avLst/>
          </a:prstGeom>
          <a:solidFill>
            <a:srgbClr val="CC99FF"/>
          </a:solidFill>
          <a:ln w="9528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 smtClean="0">
                <a:solidFill>
                  <a:srgbClr val="0000FF"/>
                </a:solidFill>
                <a:latin typeface="Monotype Corsiva" pitchFamily="66" charset="0"/>
              </a:rPr>
              <a:t>Практикумы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2400" b="1" kern="0" dirty="0">
                <a:solidFill>
                  <a:srgbClr val="0000FF"/>
                </a:solidFill>
                <a:latin typeface="Monotype Corsiva" pitchFamily="66" charset="0"/>
              </a:rPr>
              <a:t>по </a:t>
            </a:r>
            <a:r>
              <a:rPr lang="ru-RU" sz="2400" b="1" kern="0" dirty="0" smtClean="0">
                <a:solidFill>
                  <a:srgbClr val="0000FF"/>
                </a:solidFill>
                <a:latin typeface="Monotype Corsiva" pitchFamily="66" charset="0"/>
              </a:rPr>
              <a:t>темам</a:t>
            </a:r>
            <a:endParaRPr lang="ru-RU" sz="2400" b="1" kern="0" dirty="0">
              <a:solidFill>
                <a:srgbClr val="0000FF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 smtClean="0">
                <a:solidFill>
                  <a:srgbClr val="0000FF"/>
                </a:solidFill>
                <a:latin typeface="Monotype Corsiva" pitchFamily="66" charset="0"/>
              </a:rPr>
              <a:t>МО  учителей гуманитарного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kern="0" dirty="0" smtClean="0">
                <a:solidFill>
                  <a:srgbClr val="0000FF"/>
                </a:solidFill>
                <a:latin typeface="Monotype Corsiva" pitchFamily="66" charset="0"/>
              </a:rPr>
              <a:t>цикла</a:t>
            </a:r>
            <a:endParaRPr lang="ru-RU" sz="24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88639"/>
            <a:ext cx="8496944" cy="720081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Педагогическая деятельность</a:t>
            </a:r>
          </a:p>
        </p:txBody>
      </p:sp>
      <p:sp>
        <p:nvSpPr>
          <p:cNvPr id="12" name="Rectangle 10"/>
          <p:cNvSpPr/>
          <p:nvPr/>
        </p:nvSpPr>
        <p:spPr>
          <a:xfrm>
            <a:off x="395288" y="4221089"/>
            <a:ext cx="2520950" cy="1584175"/>
          </a:xfrm>
          <a:prstGeom prst="rect">
            <a:avLst/>
          </a:prstGeom>
          <a:solidFill>
            <a:srgbClr val="CCFFFF"/>
          </a:solidFill>
          <a:ln w="9528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kern="0" dirty="0" err="1">
                <a:solidFill>
                  <a:srgbClr val="0000FF"/>
                </a:solidFill>
                <a:latin typeface="Monotype Corsiva" pitchFamily="66" charset="0"/>
              </a:rPr>
              <a:t>Выступлениея</a:t>
            </a:r>
            <a:r>
              <a:rPr lang="ru-RU" sz="2400" b="1" i="1" kern="0" dirty="0">
                <a:solidFill>
                  <a:srgbClr val="0000FF"/>
                </a:solidFill>
                <a:latin typeface="Monotype Corsiva" pitchFamily="66" charset="0"/>
              </a:rPr>
              <a:t> на школьном </a:t>
            </a:r>
            <a:endParaRPr lang="ru-RU" sz="2400" b="1" i="1" kern="0" dirty="0" smtClean="0">
              <a:solidFill>
                <a:srgbClr val="0000FF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kern="0" dirty="0" smtClean="0">
                <a:solidFill>
                  <a:srgbClr val="0000FF"/>
                </a:solidFill>
                <a:latin typeface="Monotype Corsiva" pitchFamily="66" charset="0"/>
              </a:rPr>
              <a:t>МО  ГЦ</a:t>
            </a:r>
            <a:endParaRPr lang="ru-RU" sz="2400" b="1" i="1" kern="0" dirty="0">
              <a:solidFill>
                <a:srgbClr val="0000FF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1" kern="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6105338" y="4365625"/>
            <a:ext cx="2519362" cy="1511648"/>
          </a:xfrm>
          <a:prstGeom prst="rect">
            <a:avLst/>
          </a:prstGeom>
          <a:solidFill>
            <a:srgbClr val="EC82AA"/>
          </a:solidFill>
          <a:ln w="9528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kern="0" dirty="0">
                <a:solidFill>
                  <a:srgbClr val="0000FF"/>
                </a:solidFill>
                <a:latin typeface="Monotype Corsiva" pitchFamily="66" charset="0"/>
              </a:rPr>
              <a:t>Выступления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kern="0" dirty="0">
                <a:solidFill>
                  <a:srgbClr val="0000FF"/>
                </a:solidFill>
                <a:latin typeface="Monotype Corsiva" pitchFamily="66" charset="0"/>
              </a:rPr>
              <a:t> на педсовете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1338" y="-171450"/>
            <a:ext cx="9866313" cy="71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11"/>
          <p:cNvSpPr/>
          <p:nvPr/>
        </p:nvSpPr>
        <p:spPr>
          <a:xfrm>
            <a:off x="1500188" y="142875"/>
            <a:ext cx="6456362" cy="76517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2DCDB"/>
          </a:solidFill>
          <a:ln w="25402">
            <a:solidFill>
              <a:srgbClr val="385D8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400" b="1" kern="0" dirty="0">
              <a:solidFill>
                <a:srgbClr val="7030A0"/>
              </a:solidFill>
              <a:effectLst>
                <a:outerShdw dist="38096" dir="2700000">
                  <a:srgbClr val="000000"/>
                </a:outerShdw>
              </a:effectLst>
              <a:latin typeface="Garamond" pitchFamily="18"/>
              <a:cs typeface="Times New Roman" pitchFamily="18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kern="0" dirty="0" err="1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Garamond" pitchFamily="18"/>
                <a:cs typeface="Times New Roman" pitchFamily="18"/>
              </a:rPr>
              <a:t>Внеклассная</a:t>
            </a:r>
            <a:r>
              <a:rPr lang="uk-UA" sz="2800" b="1" kern="0" dirty="0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Garamond" pitchFamily="18"/>
                <a:cs typeface="Times New Roman" pitchFamily="18"/>
              </a:rPr>
              <a:t> </a:t>
            </a:r>
            <a:r>
              <a:rPr lang="uk-UA" sz="2800" b="1" kern="0" dirty="0" err="1">
                <a:solidFill>
                  <a:srgbClr val="7030A0"/>
                </a:solidFill>
                <a:effectLst>
                  <a:outerShdw dist="38096" dir="2700000">
                    <a:srgbClr val="000000"/>
                  </a:outerShdw>
                </a:effectLst>
                <a:latin typeface="Garamond" pitchFamily="18"/>
                <a:cs typeface="Times New Roman" pitchFamily="18"/>
              </a:rPr>
              <a:t>деятельность</a:t>
            </a:r>
            <a:endParaRPr lang="ru-RU" sz="2800" b="1" kern="0" dirty="0">
              <a:solidFill>
                <a:srgbClr val="000000"/>
              </a:solidFill>
              <a:effectLst>
                <a:outerShdw dist="38096" dir="2700000">
                  <a:srgbClr val="FFFFFF"/>
                </a:outerShdw>
              </a:effectLst>
              <a:latin typeface="Garamond" pitchFamily="18"/>
            </a:endParaRP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00000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87"/>
          <p:cNvSpPr/>
          <p:nvPr/>
        </p:nvSpPr>
        <p:spPr>
          <a:xfrm>
            <a:off x="179388" y="2780928"/>
            <a:ext cx="2952452" cy="1008112"/>
          </a:xfrm>
          <a:prstGeom prst="rect">
            <a:avLst/>
          </a:prstGeom>
          <a:solidFill>
            <a:srgbClr val="FF99CC"/>
          </a:solidFill>
          <a:ln w="9528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 smtClean="0">
                <a:solidFill>
                  <a:srgbClr val="0000FF"/>
                </a:solidFill>
                <a:latin typeface="Arial"/>
              </a:rPr>
              <a:t>Праздник  английского алфавита</a:t>
            </a:r>
            <a:endParaRPr lang="ru-RU" b="1" kern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5" name="Rectangle 88"/>
          <p:cNvSpPr/>
          <p:nvPr/>
        </p:nvSpPr>
        <p:spPr>
          <a:xfrm>
            <a:off x="3059113" y="1222375"/>
            <a:ext cx="2743200" cy="1397839"/>
          </a:xfrm>
          <a:prstGeom prst="rect">
            <a:avLst/>
          </a:prstGeom>
          <a:solidFill>
            <a:srgbClr val="CCFFFF"/>
          </a:solidFill>
          <a:ln w="9528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0000FF"/>
                </a:solidFill>
                <a:latin typeface="Arial"/>
              </a:rPr>
              <a:t>Конференция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 smtClean="0">
                <a:solidFill>
                  <a:srgbClr val="0000FF"/>
                </a:solidFill>
                <a:latin typeface="Arial"/>
              </a:rPr>
              <a:t>« День науки и творчества. Английский вокруг нас»</a:t>
            </a:r>
            <a:endParaRPr lang="ru-RU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89"/>
          <p:cNvSpPr/>
          <p:nvPr/>
        </p:nvSpPr>
        <p:spPr>
          <a:xfrm>
            <a:off x="5868145" y="2780928"/>
            <a:ext cx="2888506" cy="1008112"/>
          </a:xfrm>
          <a:prstGeom prst="rect">
            <a:avLst/>
          </a:prstGeom>
          <a:solidFill>
            <a:srgbClr val="CC99FF"/>
          </a:solidFill>
          <a:ln w="9528">
            <a:solidFill>
              <a:srgbClr val="000000"/>
            </a:solidFill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 dirty="0">
              <a:solidFill>
                <a:srgbClr val="0000FF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 smtClean="0">
                <a:solidFill>
                  <a:srgbClr val="0000FF"/>
                </a:solidFill>
                <a:latin typeface="Arial"/>
              </a:rPr>
              <a:t>Осенний бал</a:t>
            </a:r>
            <a:endParaRPr lang="ru-RU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077072"/>
            <a:ext cx="3817758" cy="2376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4067634"/>
            <a:ext cx="3816425" cy="238575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1338" y="-171450"/>
            <a:ext cx="9866313" cy="71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496944" cy="3600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Результаты педагогической деятельности</a:t>
            </a:r>
          </a:p>
        </p:txBody>
      </p:sp>
      <p:sp>
        <p:nvSpPr>
          <p:cNvPr id="4" name="Овал 3"/>
          <p:cNvSpPr/>
          <p:nvPr/>
        </p:nvSpPr>
        <p:spPr>
          <a:xfrm>
            <a:off x="0" y="908770"/>
            <a:ext cx="9144000" cy="576059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Общественно-педагогическая деятельность</a:t>
            </a:r>
            <a:r>
              <a:rPr lang="ru-RU" sz="2000" b="1" dirty="0">
                <a:solidFill>
                  <a:schemeClr val="tx1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Руководитель школьного МО учителей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гуманитарного цикла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член </a:t>
            </a:r>
            <a:r>
              <a:rPr lang="ru-RU" sz="2000" dirty="0">
                <a:solidFill>
                  <a:schemeClr val="tx1"/>
                </a:solidFill>
              </a:rPr>
              <a:t>профсоюзного комитета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МБОУ Киселевской СОШ </a:t>
            </a:r>
            <a:r>
              <a:rPr lang="ru-RU" sz="2000" dirty="0" err="1" smtClean="0">
                <a:solidFill>
                  <a:schemeClr val="tx1"/>
                </a:solidFill>
              </a:rPr>
              <a:t>им.Н.В.Попова</a:t>
            </a: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Входила </a:t>
            </a:r>
            <a:r>
              <a:rPr lang="ru-RU" sz="2000" dirty="0">
                <a:solidFill>
                  <a:schemeClr val="tx1"/>
                </a:solidFill>
              </a:rPr>
              <a:t>в состав жюри при проведении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муниципального </a:t>
            </a:r>
            <a:r>
              <a:rPr lang="ru-RU" sz="2000" dirty="0">
                <a:solidFill>
                  <a:schemeClr val="tx1"/>
                </a:solidFill>
              </a:rPr>
              <a:t>этапа  всероссийских олимпиад школьников 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971600" y="2460055"/>
            <a:ext cx="1296938" cy="392707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11561" y="3356993"/>
            <a:ext cx="1440159" cy="399205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83567" y="4253760"/>
            <a:ext cx="1368153" cy="399375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3223558"/>
            <a:ext cx="273630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ГЭК  (ОГЭ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2018г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382721" y="5053168"/>
            <a:ext cx="1368153" cy="399375"/>
          </a:xfrm>
          <a:prstGeom prst="righ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smtClean="0">
                <a:latin typeface="Calibri" pitchFamily="34" charset="0"/>
              </a:rPr>
              <a:t>Использование ИКТ</a:t>
            </a:r>
          </a:p>
        </p:txBody>
      </p:sp>
      <p:sp>
        <p:nvSpPr>
          <p:cNvPr id="44036" name="Содержимое 2"/>
          <p:cNvSpPr txBox="1">
            <a:spLocks noGrp="1"/>
          </p:cNvSpPr>
          <p:nvPr>
            <p:ph idx="1"/>
          </p:nvPr>
        </p:nvSpPr>
        <p:spPr>
          <a:xfrm>
            <a:off x="-252413" y="1628775"/>
            <a:ext cx="4968876" cy="4670425"/>
          </a:xfrm>
        </p:spPr>
        <p:txBody>
          <a:bodyPr/>
          <a:lstStyle/>
          <a:p>
            <a:pPr eaLnBrk="1">
              <a:buFont typeface="Arial" charset="0"/>
              <a:buNone/>
            </a:pPr>
            <a:r>
              <a:rPr sz="2000" smtClean="0">
                <a:latin typeface="Calibri" pitchFamily="34" charset="0"/>
              </a:rPr>
              <a:t>     Используемые в учебном процессе средства ИКТ: </a:t>
            </a:r>
            <a:br>
              <a:rPr sz="20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>• электронные учебники и пособия, демонстрируемые с помощью компьютера, </a:t>
            </a:r>
            <a:br>
              <a:rPr sz="20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>• электронные энциклопедии и справочники, </a:t>
            </a:r>
            <a:br>
              <a:rPr sz="20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>• тренажеры и программы тестирования, </a:t>
            </a:r>
            <a:br>
              <a:rPr sz="20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>• образовательные ресурсы Интернета, </a:t>
            </a:r>
            <a:br>
              <a:rPr sz="20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>• DVD и CD диски с картинами и иллюстрациями, </a:t>
            </a:r>
            <a:br>
              <a:rPr sz="2000" smtClean="0">
                <a:latin typeface="Calibri" pitchFamily="34" charset="0"/>
              </a:rPr>
            </a:br>
            <a:r>
              <a:rPr sz="2000" smtClean="0">
                <a:latin typeface="Calibri" pitchFamily="34" charset="0"/>
              </a:rPr>
              <a:t>•  аудиотехника.</a:t>
            </a:r>
            <a:br>
              <a:rPr sz="2000" smtClean="0">
                <a:latin typeface="Calibri" pitchFamily="34" charset="0"/>
              </a:rPr>
            </a:br>
            <a:r>
              <a:rPr smtClean="0">
                <a:latin typeface="Calibri" pitchFamily="34" charset="0"/>
              </a:rPr>
              <a:t/>
            </a:r>
            <a:br>
              <a:rPr smtClean="0">
                <a:latin typeface="Calibri" pitchFamily="34" charset="0"/>
              </a:rPr>
            </a:br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0528" y="11588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smtClean="0">
                <a:latin typeface="Calibri" pitchFamily="34" charset="0"/>
              </a:rPr>
              <a:t/>
            </a:r>
            <a:br>
              <a:rPr smtClean="0">
                <a:latin typeface="Calibri" pitchFamily="34" charset="0"/>
              </a:rPr>
            </a:br>
            <a:endParaRPr smtClean="0">
              <a:latin typeface="Comic Sans MS" pitchFamily="66" charset="0"/>
            </a:endParaRPr>
          </a:p>
        </p:txBody>
      </p:sp>
      <p:sp>
        <p:nvSpPr>
          <p:cNvPr id="10" name="AutoShape 62"/>
          <p:cNvSpPr>
            <a:spLocks noChangeArrowheads="1"/>
          </p:cNvSpPr>
          <p:nvPr/>
        </p:nvSpPr>
        <p:spPr bwMode="gray">
          <a:xfrm>
            <a:off x="827088" y="115888"/>
            <a:ext cx="6626225" cy="8782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Кабинет английского языка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80767"/>
            <a:ext cx="4176464" cy="323443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5" y="2636912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496944" cy="7920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Оценка профессиональной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844865"/>
            <a:ext cx="33845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996377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68" y="1169368"/>
            <a:ext cx="3260898" cy="4347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76" y="1135490"/>
            <a:ext cx="1981423" cy="2725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40340"/>
            <a:ext cx="1824438" cy="2640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15" y="1264791"/>
            <a:ext cx="1880411" cy="2800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243" y="2863682"/>
            <a:ext cx="2889754" cy="4066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95" y="5213817"/>
            <a:ext cx="1322229" cy="1871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6" y="4772420"/>
            <a:ext cx="1570458" cy="21576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34" y="4869160"/>
            <a:ext cx="1407155" cy="1988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5421" y="4238146"/>
            <a:ext cx="1639966" cy="23166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9"/>
          <p:cNvSpPr/>
          <p:nvPr/>
        </p:nvSpPr>
        <p:spPr>
          <a:xfrm>
            <a:off x="467544" y="764704"/>
            <a:ext cx="7776864" cy="54726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9528">
            <a:solidFill>
              <a:srgbClr val="F6924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>
                <a:solidFill>
                  <a:srgbClr val="002060"/>
                </a:solidFill>
                <a:latin typeface="Monotype Corsiva" pitchFamily="66"/>
              </a:rPr>
              <a:t>Завтра не наступает. Оно уже наступило. И диктует </a:t>
            </a:r>
            <a:r>
              <a:rPr lang="ru-RU" sz="3600" b="1" kern="0" dirty="0" smtClean="0">
                <a:solidFill>
                  <a:srgbClr val="002060"/>
                </a:solidFill>
                <a:latin typeface="Monotype Corsiva" pitchFamily="66"/>
              </a:rPr>
              <a:t>нам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 smtClean="0">
                <a:solidFill>
                  <a:srgbClr val="002060"/>
                </a:solidFill>
                <a:latin typeface="Monotype Corsiva" pitchFamily="66"/>
              </a:rPr>
              <a:t> </a:t>
            </a:r>
            <a:r>
              <a:rPr lang="ru-RU" sz="3600" b="1" kern="0" dirty="0">
                <a:solidFill>
                  <a:srgbClr val="002060"/>
                </a:solidFill>
                <a:latin typeface="Monotype Corsiva" pitchFamily="66"/>
              </a:rPr>
              <a:t>перспективы молодое поколение, подрастающее сегодня в школе. Это они хотят нового, инновационного. Они уже </a:t>
            </a:r>
            <a:endParaRPr lang="ru-RU" sz="3600" b="1" kern="0" dirty="0" smtClean="0">
              <a:solidFill>
                <a:srgbClr val="002060"/>
              </a:solidFill>
              <a:latin typeface="Monotype Corsiva" pitchFamily="66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kern="0" dirty="0" smtClean="0">
                <a:solidFill>
                  <a:srgbClr val="002060"/>
                </a:solidFill>
                <a:latin typeface="Monotype Corsiva" pitchFamily="66"/>
              </a:rPr>
              <a:t>требуют</a:t>
            </a:r>
            <a:r>
              <a:rPr lang="ru-RU" sz="3600" b="1" kern="0" dirty="0">
                <a:solidFill>
                  <a:srgbClr val="002060"/>
                </a:solidFill>
                <a:latin typeface="Monotype Corsiva" pitchFamily="66"/>
              </a:rPr>
              <a:t>, а мы не должны  отстать, должны опередить время, чтобы быть Учителями …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79512" y="188640"/>
            <a:ext cx="8712968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СОДЕРЖАНИЕ</a:t>
            </a:r>
          </a:p>
        </p:txBody>
      </p:sp>
      <p:sp>
        <p:nvSpPr>
          <p:cNvPr id="28" name="AutoShape 52"/>
          <p:cNvSpPr>
            <a:spLocks noChangeArrowheads="1"/>
          </p:cNvSpPr>
          <p:nvPr/>
        </p:nvSpPr>
        <p:spPr bwMode="gray">
          <a:xfrm>
            <a:off x="1577975" y="1008063"/>
            <a:ext cx="3467100" cy="352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Общие сведения</a:t>
            </a:r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gray">
          <a:xfrm>
            <a:off x="1547813" y="1557338"/>
            <a:ext cx="4703762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gray">
          <a:xfrm>
            <a:off x="1550988" y="1603375"/>
            <a:ext cx="515620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Педагогическая деятельность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1" name="AutoShape 57"/>
          <p:cNvSpPr>
            <a:spLocks noChangeArrowheads="1"/>
          </p:cNvSpPr>
          <p:nvPr/>
        </p:nvSpPr>
        <p:spPr bwMode="gray">
          <a:xfrm>
            <a:off x="1620838" y="2349500"/>
            <a:ext cx="6024562" cy="449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Внеурочная деятельность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2" name="AutoShape 57"/>
          <p:cNvSpPr>
            <a:spLocks noChangeArrowheads="1"/>
          </p:cNvSpPr>
          <p:nvPr/>
        </p:nvSpPr>
        <p:spPr bwMode="gray">
          <a:xfrm>
            <a:off x="1619250" y="3068638"/>
            <a:ext cx="6408738" cy="449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Результаты педагогической деятельности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3" name="AutoShape 62"/>
          <p:cNvSpPr>
            <a:spLocks noChangeArrowheads="1"/>
          </p:cNvSpPr>
          <p:nvPr/>
        </p:nvSpPr>
        <p:spPr bwMode="gray">
          <a:xfrm>
            <a:off x="1763713" y="3789363"/>
            <a:ext cx="6626225" cy="441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Учебно-материальная база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4" name="AutoShape 62"/>
          <p:cNvSpPr>
            <a:spLocks noChangeArrowheads="1"/>
          </p:cNvSpPr>
          <p:nvPr/>
        </p:nvSpPr>
        <p:spPr bwMode="gray">
          <a:xfrm>
            <a:off x="1763713" y="4508500"/>
            <a:ext cx="6911975" cy="436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Оценка профессиональной деятельности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883957" y="820677"/>
            <a:ext cx="685800" cy="685800"/>
            <a:chOff x="1302" y="1824"/>
            <a:chExt cx="432" cy="43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grpSpPr>
        <p:sp>
          <p:nvSpPr>
            <p:cNvPr id="36" name="AutoShape 48"/>
            <p:cNvSpPr>
              <a:spLocks noChangeArrowheads="1"/>
            </p:cNvSpPr>
            <p:nvPr/>
          </p:nvSpPr>
          <p:spPr bwMode="gray">
            <a:xfrm>
              <a:off x="1302" y="1824"/>
              <a:ext cx="432" cy="432"/>
            </a:xfrm>
            <a:prstGeom prst="diamond">
              <a:avLst/>
            </a:prstGeom>
            <a:solidFill>
              <a:schemeClr val="accent5">
                <a:lumMod val="9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55576" y="1496176"/>
            <a:ext cx="792088" cy="708688"/>
            <a:chOff x="1302" y="1824"/>
            <a:chExt cx="432" cy="43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grpSpPr>
        <p:sp>
          <p:nvSpPr>
            <p:cNvPr id="39" name="AutoShape 48"/>
            <p:cNvSpPr>
              <a:spLocks noChangeArrowheads="1"/>
            </p:cNvSpPr>
            <p:nvPr/>
          </p:nvSpPr>
          <p:spPr bwMode="gray">
            <a:xfrm>
              <a:off x="1302" y="1824"/>
              <a:ext cx="432" cy="432"/>
            </a:xfrm>
            <a:prstGeom prst="diamond">
              <a:avLst/>
            </a:prstGeom>
            <a:solidFill>
              <a:schemeClr val="accent1">
                <a:lumMod val="9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en-US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375" name="Group 56"/>
          <p:cNvGrpSpPr>
            <a:grpSpLocks/>
          </p:cNvGrpSpPr>
          <p:nvPr/>
        </p:nvGrpSpPr>
        <p:grpSpPr bwMode="auto">
          <a:xfrm>
            <a:off x="827088" y="2205038"/>
            <a:ext cx="7200900" cy="1312862"/>
            <a:chOff x="1296" y="1824"/>
            <a:chExt cx="4536" cy="827"/>
          </a:xfrm>
        </p:grpSpPr>
        <p:sp>
          <p:nvSpPr>
            <p:cNvPr id="42" name="AutoShape 57"/>
            <p:cNvSpPr>
              <a:spLocks noChangeArrowheads="1"/>
            </p:cNvSpPr>
            <p:nvPr/>
          </p:nvSpPr>
          <p:spPr bwMode="gray">
            <a:xfrm>
              <a:off x="1795" y="2368"/>
              <a:ext cx="4037" cy="2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0" scaled="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Результаты педагогической деятельности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43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1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45" name="AutoShape 58"/>
          <p:cNvSpPr>
            <a:spLocks noChangeArrowheads="1"/>
          </p:cNvSpPr>
          <p:nvPr/>
        </p:nvSpPr>
        <p:spPr bwMode="gray">
          <a:xfrm>
            <a:off x="827088" y="2924175"/>
            <a:ext cx="711200" cy="720725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6" name="AutoShape 63"/>
          <p:cNvSpPr>
            <a:spLocks noChangeArrowheads="1"/>
          </p:cNvSpPr>
          <p:nvPr/>
        </p:nvSpPr>
        <p:spPr bwMode="gray">
          <a:xfrm>
            <a:off x="827088" y="3644900"/>
            <a:ext cx="6858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7" name="AutoShape 63"/>
          <p:cNvSpPr>
            <a:spLocks noChangeArrowheads="1"/>
          </p:cNvSpPr>
          <p:nvPr/>
        </p:nvSpPr>
        <p:spPr bwMode="gray">
          <a:xfrm>
            <a:off x="827088" y="4365625"/>
            <a:ext cx="706437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-315416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79512" y="188640"/>
            <a:ext cx="8712968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Общие сведения</a:t>
            </a:r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gray">
          <a:xfrm>
            <a:off x="1547813" y="1557338"/>
            <a:ext cx="4703762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4" name="Текст 3"/>
          <p:cNvSpPr txBox="1"/>
          <p:nvPr/>
        </p:nvSpPr>
        <p:spPr>
          <a:xfrm>
            <a:off x="107950" y="1988840"/>
            <a:ext cx="1439863" cy="1728192"/>
          </a:xfrm>
          <a:prstGeom prst="rect">
            <a:avLst/>
          </a:prstGeom>
          <a:gradFill>
            <a:gsLst>
              <a:gs pos="0">
                <a:srgbClr val="DAFDA7"/>
              </a:gs>
              <a:gs pos="100000">
                <a:srgbClr val="E4FDC2"/>
              </a:gs>
            </a:gsLst>
            <a:lin ang="16200000"/>
          </a:gradFill>
          <a:ln w="9528">
            <a:solidFill>
              <a:srgbClr val="98B954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b="1" i="1" kern="0" dirty="0" err="1">
                <a:solidFill>
                  <a:srgbClr val="00B050"/>
                </a:solidFill>
                <a:latin typeface="Monotype Corsiva" pitchFamily="66"/>
              </a:rPr>
              <a:t>Образование</a:t>
            </a:r>
            <a:endParaRPr lang="uk-UA" sz="24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b="1" i="1" kern="0" dirty="0">
                <a:solidFill>
                  <a:srgbClr val="00B050"/>
                </a:solidFill>
                <a:latin typeface="Monotype Corsiva" pitchFamily="66"/>
              </a:rPr>
              <a:t>По </a:t>
            </a:r>
            <a:r>
              <a:rPr lang="uk-UA" sz="2400" b="1" i="1" kern="0" dirty="0" err="1">
                <a:solidFill>
                  <a:srgbClr val="00B050"/>
                </a:solidFill>
                <a:latin typeface="Monotype Corsiva" pitchFamily="66"/>
              </a:rPr>
              <a:t>специальности</a:t>
            </a:r>
            <a:endParaRPr lang="uk-UA" sz="24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b="1" i="1" kern="0" dirty="0">
                <a:solidFill>
                  <a:srgbClr val="00B050"/>
                </a:solidFill>
                <a:latin typeface="Monotype Corsiva" pitchFamily="66"/>
              </a:rPr>
              <a:t>Стаж </a:t>
            </a:r>
            <a:r>
              <a:rPr lang="uk-UA" sz="2400" b="1" i="1" kern="0" dirty="0" err="1">
                <a:solidFill>
                  <a:srgbClr val="00B050"/>
                </a:solidFill>
                <a:latin typeface="Monotype Corsiva" pitchFamily="66"/>
              </a:rPr>
              <a:t>работы</a:t>
            </a:r>
            <a:endParaRPr lang="uk-UA" sz="24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i="1" kern="0" dirty="0">
              <a:solidFill>
                <a:srgbClr val="00B05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400" b="1" i="1" kern="0" dirty="0">
              <a:solidFill>
                <a:srgbClr val="00B050"/>
              </a:solidFill>
              <a:latin typeface="Monotype Corsiva" pitchFamily="66"/>
            </a:endParaRPr>
          </a:p>
        </p:txBody>
      </p:sp>
      <p:sp>
        <p:nvSpPr>
          <p:cNvPr id="26" name="Содержимое 2"/>
          <p:cNvSpPr txBox="1"/>
          <p:nvPr/>
        </p:nvSpPr>
        <p:spPr>
          <a:xfrm>
            <a:off x="107950" y="908050"/>
            <a:ext cx="8568506" cy="5949950"/>
          </a:xfrm>
          <a:prstGeom prst="rect">
            <a:avLst/>
          </a:prstGeom>
          <a:gradFill>
            <a:gsLst>
              <a:gs pos="0">
                <a:srgbClr val="C9B5E8"/>
              </a:gs>
              <a:gs pos="100000">
                <a:srgbClr val="D9CBEE"/>
              </a:gs>
            </a:gsLst>
            <a:lin ang="16200000"/>
          </a:gradFill>
          <a:ln w="9528">
            <a:solidFill>
              <a:srgbClr val="000000"/>
            </a:solidFill>
            <a:custDash>
              <a:ds d="100000" sp="100000"/>
            </a:custDash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Образование</a:t>
            </a: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:   </a:t>
            </a: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высшее</a:t>
            </a:r>
            <a:endParaRPr lang="uk-UA" sz="2800" b="1" i="1" kern="0" dirty="0">
              <a:solidFill>
                <a:srgbClr val="00206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Учебное</a:t>
            </a: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 </a:t>
            </a: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заведение</a:t>
            </a: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:  </a:t>
            </a: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  </a:t>
            </a: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Ростовский</a:t>
            </a: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 –на-Дону  </a:t>
            </a: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Государственный</a:t>
            </a: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  </a:t>
            </a: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Педагогический</a:t>
            </a: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 </a:t>
            </a: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Институт</a:t>
            </a: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 ,1987г.</a:t>
            </a: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Факультет:    </a:t>
            </a: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Иностранные</a:t>
            </a:r>
            <a:r>
              <a:rPr lang="uk-UA" sz="2800" b="1" i="1" kern="0" dirty="0" smtClean="0">
                <a:solidFill>
                  <a:srgbClr val="002060"/>
                </a:solidFill>
                <a:latin typeface="Monotype Corsiva" pitchFamily="66"/>
              </a:rPr>
              <a:t> </a:t>
            </a:r>
            <a:r>
              <a:rPr lang="uk-UA" sz="2800" b="1" i="1" kern="0" dirty="0" err="1" smtClean="0">
                <a:solidFill>
                  <a:srgbClr val="002060"/>
                </a:solidFill>
                <a:latin typeface="Monotype Corsiva" pitchFamily="66"/>
              </a:rPr>
              <a:t>языки</a:t>
            </a:r>
            <a:endParaRPr lang="uk-UA" sz="2800" b="1" i="1" kern="0" dirty="0">
              <a:solidFill>
                <a:srgbClr val="00206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kern="0" dirty="0" err="1" smtClean="0">
                <a:solidFill>
                  <a:srgbClr val="002060"/>
                </a:solidFill>
                <a:latin typeface="Monotype Corsiva" pitchFamily="66"/>
              </a:rPr>
              <a:t>Специальность</a:t>
            </a:r>
            <a:r>
              <a:rPr lang="uk-UA" sz="2800" b="1" kern="0" dirty="0" smtClean="0">
                <a:solidFill>
                  <a:srgbClr val="002060"/>
                </a:solidFill>
                <a:latin typeface="Monotype Corsiva" pitchFamily="66"/>
              </a:rPr>
              <a:t>:    </a:t>
            </a: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kern="0" dirty="0" smtClean="0">
                <a:solidFill>
                  <a:srgbClr val="002060"/>
                </a:solidFill>
                <a:latin typeface="Monotype Corsiva" pitchFamily="66"/>
              </a:rPr>
              <a:t>Учитель </a:t>
            </a:r>
            <a:r>
              <a:rPr lang="uk-UA" sz="2800" b="1" kern="0" dirty="0" err="1">
                <a:solidFill>
                  <a:srgbClr val="002060"/>
                </a:solidFill>
                <a:latin typeface="Monotype Corsiva" pitchFamily="66"/>
              </a:rPr>
              <a:t>английского</a:t>
            </a:r>
            <a:r>
              <a:rPr lang="uk-UA" sz="2800" b="1" kern="0" dirty="0">
                <a:solidFill>
                  <a:srgbClr val="002060"/>
                </a:solidFill>
                <a:latin typeface="Monotype Corsiva" pitchFamily="66"/>
              </a:rPr>
              <a:t> </a:t>
            </a:r>
            <a:r>
              <a:rPr lang="uk-UA" sz="2800" b="1" kern="0" dirty="0" err="1">
                <a:solidFill>
                  <a:srgbClr val="002060"/>
                </a:solidFill>
                <a:latin typeface="Monotype Corsiva" pitchFamily="66"/>
              </a:rPr>
              <a:t>языка</a:t>
            </a:r>
            <a:endParaRPr lang="uk-UA" sz="2800" b="1" kern="0" dirty="0">
              <a:solidFill>
                <a:srgbClr val="00206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kern="0" dirty="0" smtClean="0">
                <a:solidFill>
                  <a:srgbClr val="002060"/>
                </a:solidFill>
                <a:latin typeface="Monotype Corsiva" pitchFamily="66"/>
              </a:rPr>
              <a:t>Стаж </a:t>
            </a:r>
            <a:r>
              <a:rPr lang="uk-UA" sz="2800" b="1" kern="0" dirty="0" err="1" smtClean="0">
                <a:solidFill>
                  <a:srgbClr val="002060"/>
                </a:solidFill>
                <a:latin typeface="Monotype Corsiva" pitchFamily="66"/>
              </a:rPr>
              <a:t>работы</a:t>
            </a:r>
            <a:r>
              <a:rPr lang="uk-UA" sz="2800" b="1" kern="0" dirty="0" smtClean="0">
                <a:solidFill>
                  <a:srgbClr val="002060"/>
                </a:solidFill>
                <a:latin typeface="Monotype Corsiva" pitchFamily="66"/>
              </a:rPr>
              <a:t> </a:t>
            </a:r>
            <a:r>
              <a:rPr lang="uk-UA" sz="2800" b="1" kern="0" dirty="0">
                <a:solidFill>
                  <a:srgbClr val="002060"/>
                </a:solidFill>
                <a:latin typeface="Monotype Corsiva" pitchFamily="66"/>
              </a:rPr>
              <a:t>в </a:t>
            </a:r>
            <a:r>
              <a:rPr lang="uk-UA" sz="2800" b="1" kern="0" dirty="0" err="1">
                <a:solidFill>
                  <a:srgbClr val="002060"/>
                </a:solidFill>
                <a:latin typeface="Monotype Corsiva" pitchFamily="66"/>
              </a:rPr>
              <a:t>должности</a:t>
            </a:r>
            <a:r>
              <a:rPr lang="uk-UA" sz="2800" b="1" kern="0" dirty="0">
                <a:solidFill>
                  <a:srgbClr val="002060"/>
                </a:solidFill>
                <a:latin typeface="Monotype Corsiva" pitchFamily="66"/>
              </a:rPr>
              <a:t> учителя </a:t>
            </a:r>
            <a:r>
              <a:rPr lang="uk-UA" sz="2800" b="1" kern="0" dirty="0" err="1">
                <a:solidFill>
                  <a:srgbClr val="002060"/>
                </a:solidFill>
                <a:latin typeface="Monotype Corsiva" pitchFamily="66"/>
              </a:rPr>
              <a:t>английского</a:t>
            </a:r>
            <a:r>
              <a:rPr lang="uk-UA" sz="2800" b="1" kern="0" dirty="0">
                <a:solidFill>
                  <a:srgbClr val="002060"/>
                </a:solidFill>
                <a:latin typeface="Monotype Corsiva" pitchFamily="66"/>
              </a:rPr>
              <a:t> </a:t>
            </a:r>
            <a:r>
              <a:rPr lang="uk-UA" sz="2800" b="1" kern="0" dirty="0" err="1">
                <a:solidFill>
                  <a:srgbClr val="002060"/>
                </a:solidFill>
                <a:latin typeface="Monotype Corsiva" pitchFamily="66"/>
              </a:rPr>
              <a:t>языка</a:t>
            </a:r>
            <a:r>
              <a:rPr lang="uk-UA" sz="2800" b="1" kern="0" dirty="0">
                <a:solidFill>
                  <a:srgbClr val="002060"/>
                </a:solidFill>
                <a:latin typeface="Monotype Corsiva" pitchFamily="66"/>
              </a:rPr>
              <a:t> </a:t>
            </a:r>
            <a:r>
              <a:rPr lang="uk-UA" sz="2800" b="1" kern="0" dirty="0" smtClean="0">
                <a:solidFill>
                  <a:srgbClr val="002060"/>
                </a:solidFill>
                <a:latin typeface="Monotype Corsiva" pitchFamily="66"/>
              </a:rPr>
              <a:t>:</a:t>
            </a:r>
          </a:p>
          <a:p>
            <a:pPr fontAlgn="auto" hangingPunct="0">
              <a:spcBef>
                <a:spcPts val="6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800" b="1" kern="0" dirty="0" smtClean="0">
                <a:solidFill>
                  <a:srgbClr val="002060"/>
                </a:solidFill>
                <a:latin typeface="Monotype Corsiva" pitchFamily="66"/>
              </a:rPr>
              <a:t>     36 лет.</a:t>
            </a: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</a:rPr>
              <a:t>Профессиональная компетенция:</a:t>
            </a:r>
          </a:p>
          <a:p>
            <a:pPr fontAlgn="auto" hangingPunct="0">
              <a:spcBef>
                <a:spcPts val="60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kern="0" dirty="0">
                <a:solidFill>
                  <a:srgbClr val="002060"/>
                </a:solidFill>
                <a:latin typeface="Monotype Corsiva" pitchFamily="66" charset="0"/>
              </a:rPr>
              <a:t>    высшая</a:t>
            </a:r>
            <a:r>
              <a:rPr lang="uk-UA" sz="2800" b="1" kern="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800" b="1" kern="0" dirty="0" err="1">
                <a:solidFill>
                  <a:srgbClr val="002060"/>
                </a:solidFill>
                <a:latin typeface="Monotype Corsiva" pitchFamily="66" charset="0"/>
              </a:rPr>
              <a:t>квалификационная</a:t>
            </a:r>
            <a:r>
              <a:rPr lang="uk-UA" sz="2800" b="1" kern="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800" b="1" kern="0" dirty="0" smtClean="0">
                <a:solidFill>
                  <a:srgbClr val="002060"/>
                </a:solidFill>
                <a:latin typeface="Monotype Corsiva" pitchFamily="66" charset="0"/>
              </a:rPr>
              <a:t>категория,2018г.</a:t>
            </a:r>
            <a:endParaRPr lang="uk-UA" sz="2800" b="1" kern="0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400" b="1" kern="0" dirty="0">
              <a:solidFill>
                <a:srgbClr val="00206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kern="0" dirty="0">
              <a:solidFill>
                <a:srgbClr val="7030A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kern="0" dirty="0">
              <a:solidFill>
                <a:srgbClr val="7030A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kern="0" dirty="0">
              <a:solidFill>
                <a:srgbClr val="7030A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2000" b="1" kern="0" dirty="0">
              <a:solidFill>
                <a:srgbClr val="7030A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5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000" b="1" kern="0" dirty="0">
                <a:solidFill>
                  <a:srgbClr val="7030A0"/>
                </a:solidFill>
                <a:latin typeface="Monotype Corsiva" pitchFamily="66"/>
              </a:rPr>
              <a:t> </a:t>
            </a:r>
            <a:endParaRPr lang="ru-RU" sz="2000" b="1" kern="0" dirty="0">
              <a:solidFill>
                <a:srgbClr val="7030A0"/>
              </a:solidFill>
              <a:latin typeface="Monotype Corsiva" pitchFamily="66"/>
            </a:endParaRPr>
          </a:p>
          <a:p>
            <a:pPr marL="342900" indent="-342900" fontAlgn="auto" hangingPunct="0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kern="0" dirty="0">
              <a:solidFill>
                <a:srgbClr val="7030A0"/>
              </a:solidFill>
              <a:latin typeface="Monotype Corsiva" pitchFamily="66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11"/>
          <p:cNvSpPr/>
          <p:nvPr/>
        </p:nvSpPr>
        <p:spPr>
          <a:xfrm>
            <a:off x="1187450" y="476250"/>
            <a:ext cx="6572250" cy="9144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ln w="25402">
            <a:solidFill>
              <a:srgbClr val="385D8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kern="0" dirty="0">
                <a:solidFill>
                  <a:srgbClr val="31859C"/>
                </a:solidFill>
                <a:effectLst>
                  <a:outerShdw dist="38096" dir="2700000">
                    <a:srgbClr val="000000"/>
                  </a:outerShdw>
                </a:effectLst>
                <a:latin typeface="Garamond" pitchFamily="18"/>
              </a:rPr>
              <a:t>Образование, повышение квалификации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5" y="2564904"/>
            <a:ext cx="4896544" cy="3949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66900"/>
            <a:ext cx="3245821" cy="23541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3061957" cy="263691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12968" cy="5760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Педагогическая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908050"/>
            <a:ext cx="72723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Цели педагогической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8538" y="1341438"/>
            <a:ext cx="6767512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latin typeface="+mn-lt"/>
              </a:rPr>
              <a:t/>
            </a:r>
            <a:br>
              <a:rPr lang="ru-RU" sz="1400" u="sng" dirty="0">
                <a:latin typeface="+mn-lt"/>
              </a:rPr>
            </a:br>
            <a:endParaRPr lang="ru-RU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/>
            </a:r>
            <a:br>
              <a:rPr lang="ru-RU" sz="1400" dirty="0">
                <a:latin typeface="+mn-lt"/>
              </a:rPr>
            </a:b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916832"/>
          <a:ext cx="8858280" cy="46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188913"/>
            <a:ext cx="82804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Задачи педагогической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620713"/>
            <a:ext cx="7885113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                                                                                                           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7059006"/>
              </p:ext>
            </p:extLst>
          </p:nvPr>
        </p:nvGraphicFramePr>
        <p:xfrm>
          <a:off x="395536" y="1091208"/>
          <a:ext cx="8572560" cy="557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8496944" cy="3600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Педагогическая деятельность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850" y="260350"/>
            <a:ext cx="84963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«Цель обучения ребёнка состоит в том, чтобы сделать его способным развиваться дальше без помощи учителя» 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Элберт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Хаббарт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921073"/>
              </p:ext>
            </p:extLst>
          </p:nvPr>
        </p:nvGraphicFramePr>
        <p:xfrm>
          <a:off x="457200" y="1340769"/>
          <a:ext cx="8291264" cy="51125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3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в системе образования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27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4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педагогические 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Ролевая, деловая игра, исследовательская работа, самостоятельная работа, практическая работа, обучение в сотрудничестве (парная и групповая работа).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73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педагогические технологии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обучение, групповые технологии, коллективное творческое дело, педагогика сотрудничества, здоровьесберегающие технологии,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ИКТ технологии, проектные технология, системно-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подход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4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современного урока в рамках реализации ФГОС.</a:t>
                      </a:r>
                    </a:p>
                    <a:p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381000" y="839788"/>
            <a:ext cx="1905000" cy="114300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Личностно-ориентированное обучение</a:t>
            </a:r>
          </a:p>
        </p:txBody>
      </p:sp>
      <p:sp>
        <p:nvSpPr>
          <p:cNvPr id="23556" name="AutoShape 21"/>
          <p:cNvSpPr>
            <a:spLocks noChangeArrowheads="1"/>
          </p:cNvSpPr>
          <p:nvPr/>
        </p:nvSpPr>
        <p:spPr bwMode="white">
          <a:xfrm>
            <a:off x="2286000" y="1155700"/>
            <a:ext cx="715963" cy="493713"/>
          </a:xfrm>
          <a:prstGeom prst="rightArrow">
            <a:avLst>
              <a:gd name="adj1" fmla="val 50000"/>
              <a:gd name="adj2" fmla="val 58275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294" name="AutoShape 12"/>
          <p:cNvSpPr>
            <a:spLocks noChangeArrowheads="1"/>
          </p:cNvSpPr>
          <p:nvPr/>
        </p:nvSpPr>
        <p:spPr bwMode="gray">
          <a:xfrm>
            <a:off x="3001963" y="873125"/>
            <a:ext cx="535781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ситуации выбора и успеха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учебного сотрудничества учащихся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52463" y="2122488"/>
            <a:ext cx="2057400" cy="1143000"/>
          </a:xfrm>
          <a:prstGeom prst="round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Учебно-исследовательская деятельность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AutoShape 17"/>
          <p:cNvSpPr>
            <a:spLocks noChangeArrowheads="1"/>
          </p:cNvSpPr>
          <p:nvPr/>
        </p:nvSpPr>
        <p:spPr bwMode="gray">
          <a:xfrm>
            <a:off x="3416300" y="2116138"/>
            <a:ext cx="5486400" cy="914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 субъектного опыта учащихся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Использование рефлексивных методов и приёмов             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AutoShape 21"/>
          <p:cNvSpPr>
            <a:spLocks noChangeArrowheads="1"/>
          </p:cNvSpPr>
          <p:nvPr/>
        </p:nvSpPr>
        <p:spPr bwMode="white">
          <a:xfrm>
            <a:off x="2779713" y="2393950"/>
            <a:ext cx="609600" cy="460375"/>
          </a:xfrm>
          <a:prstGeom prst="rightArrow">
            <a:avLst>
              <a:gd name="adj1" fmla="val 50000"/>
              <a:gd name="adj2" fmla="val 58464"/>
            </a:avLst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Скругленный прямоугольник 23"/>
          <p:cNvSpPr>
            <a:spLocks noChangeArrowheads="1"/>
          </p:cNvSpPr>
          <p:nvPr/>
        </p:nvSpPr>
        <p:spPr bwMode="auto">
          <a:xfrm>
            <a:off x="1219200" y="3375025"/>
            <a:ext cx="1981200" cy="1219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Проектные методы обучения</a:t>
            </a:r>
            <a:endParaRPr lang="en-US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Скругленный прямоугольник 25"/>
          <p:cNvSpPr>
            <a:spLocks noChangeArrowheads="1"/>
          </p:cNvSpPr>
          <p:nvPr/>
        </p:nvSpPr>
        <p:spPr bwMode="auto">
          <a:xfrm>
            <a:off x="1789113" y="4756150"/>
            <a:ext cx="1981200" cy="104933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-технологии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AutoShape 17"/>
          <p:cNvSpPr>
            <a:spLocks noChangeArrowheads="1"/>
          </p:cNvSpPr>
          <p:nvPr/>
        </p:nvSpPr>
        <p:spPr bwMode="gray">
          <a:xfrm>
            <a:off x="3810000" y="3429000"/>
            <a:ext cx="5181600" cy="914400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6350" algn="ctr">
            <a:noFill/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проектных форм работы 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Включение детей и родителей в проектную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деятельность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AutoShape 17"/>
          <p:cNvSpPr>
            <a:spLocks noChangeArrowheads="1"/>
          </p:cNvSpPr>
          <p:nvPr/>
        </p:nvSpPr>
        <p:spPr bwMode="gray">
          <a:xfrm>
            <a:off x="4383088" y="4756150"/>
            <a:ext cx="4419600" cy="1093788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6350" algn="ctr">
            <a:noFill/>
            <a:prstDash val="sysDot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Электронные презентации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Дидактические материалы, тесты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Поиск информации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AutoShape 21"/>
          <p:cNvSpPr>
            <a:spLocks noChangeArrowheads="1"/>
          </p:cNvSpPr>
          <p:nvPr/>
        </p:nvSpPr>
        <p:spPr bwMode="white">
          <a:xfrm>
            <a:off x="3200400" y="3789363"/>
            <a:ext cx="609600" cy="396875"/>
          </a:xfrm>
          <a:prstGeom prst="rightArrow">
            <a:avLst>
              <a:gd name="adj1" fmla="val 50000"/>
              <a:gd name="adj2" fmla="val 58325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6" name="AutoShape 21"/>
          <p:cNvSpPr>
            <a:spLocks noChangeArrowheads="1"/>
          </p:cNvSpPr>
          <p:nvPr/>
        </p:nvSpPr>
        <p:spPr bwMode="white">
          <a:xfrm>
            <a:off x="3825875" y="51752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67" name="Прямоугольник 2"/>
          <p:cNvSpPr>
            <a:spLocks noChangeArrowheads="1"/>
          </p:cNvSpPr>
          <p:nvPr/>
        </p:nvSpPr>
        <p:spPr bwMode="auto">
          <a:xfrm>
            <a:off x="1219200" y="85725"/>
            <a:ext cx="768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800" b="1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188640"/>
            <a:ext cx="8496944" cy="3600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Педагогическая деятельность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My Pictures\фоны\f_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496944" cy="3600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</a:rPr>
              <a:t>Педагогическая деятельность</a:t>
            </a:r>
          </a:p>
        </p:txBody>
      </p:sp>
      <p:sp>
        <p:nvSpPr>
          <p:cNvPr id="5" name="Волна 4"/>
          <p:cNvSpPr/>
          <p:nvPr/>
        </p:nvSpPr>
        <p:spPr>
          <a:xfrm>
            <a:off x="611188" y="620713"/>
            <a:ext cx="8137525" cy="792162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Выбор образовательных  программ и УМК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1484313"/>
            <a:ext cx="8424862" cy="489701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Свою педагогическую деятельность я осуществляю по УМК «Английский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язык». </a:t>
            </a: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Вся линейка УМК включена в </a:t>
            </a: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  <a:hlinkClick r:id="rId3"/>
              </a:rPr>
              <a:t>Федеральный перечень Министерства образования и науки РФ.</a:t>
            </a:r>
            <a:endParaRPr lang="ru-RU" sz="2000" dirty="0">
              <a:solidFill>
                <a:schemeClr val="tx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УМК отвечает требованиям Федерального государственного образовательного стандарта общего образования и соответствует общеевропейским компетенциям владения иностранным языком 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Авторы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  <a:hlinkClick r:id="rId4" tooltip="Начальная школа"/>
              </a:rPr>
              <a:t>Английский язык для начальной школы общеобразовательных учреждений (2-4 классы) </a:t>
            </a: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В.П.Кузовлев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Н.М.Лапа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И.П.Костина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др..</a:t>
            </a:r>
            <a:endParaRPr lang="ru-RU" sz="2000" dirty="0">
              <a:solidFill>
                <a:schemeClr val="tx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  <a:hlinkClick r:id="rId5" tooltip="Основная школа"/>
              </a:rPr>
              <a:t>Английский язык для основной школы общеобразовательных учреждений (5-9 классы) 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–.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В.П.Кузовлев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Н.М.Лапа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И.П.Костина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др.</a:t>
            </a:r>
            <a:endParaRPr lang="ru-RU" sz="2000" dirty="0">
              <a:solidFill>
                <a:schemeClr val="tx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  <a:hlinkClick r:id="rId6" tooltip="Старшая школа"/>
              </a:rPr>
              <a:t>Английский язык для старшей школы общеобразовательных учреждений (10-11 классы) </a:t>
            </a:r>
            <a:r>
              <a:rPr lang="ru-RU" sz="2000" dirty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М.З.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Биболетова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Е.Е.бабушис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Н.Д.Снежко</a:t>
            </a:r>
            <a:endParaRPr lang="ru-RU" sz="2000" dirty="0">
              <a:solidFill>
                <a:schemeClr val="tx1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647</Words>
  <Application>Microsoft Office PowerPoint</Application>
  <PresentationFormat>Экран (4:3)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Comic Sans MS</vt:lpstr>
      <vt:lpstr>Garamond</vt:lpstr>
      <vt:lpstr>Georgia</vt:lpstr>
      <vt:lpstr>Monotype Corsiva</vt:lpstr>
      <vt:lpstr>Times New Roman</vt:lpstr>
      <vt:lpstr>Тема Office</vt:lpstr>
      <vt:lpstr>ПОРТФОЛИО профессиональных достижений педагогического работника Московченко  Валентины Николаевны учителя английского языка  МБОУ Киселевская СОШ имени Н.В.Попова, Заветинского р-на, ул.Школьная,34 т.8637828358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ИКТ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Московченко</dc:creator>
  <cp:lastModifiedBy>User</cp:lastModifiedBy>
  <cp:revision>224</cp:revision>
  <dcterms:created xsi:type="dcterms:W3CDTF">2009-11-21T11:41:09Z</dcterms:created>
  <dcterms:modified xsi:type="dcterms:W3CDTF">2019-11-22T07:20:31Z</dcterms:modified>
</cp:coreProperties>
</file>