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EF172-E58A-45AF-8FF5-BC8644AAB7F9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54C766A-D604-4982-9B79-E938195F04A0}">
      <dgm:prSet phldrT="[Текст]"/>
      <dgm:spPr/>
      <dgm:t>
        <a:bodyPr/>
        <a:lstStyle/>
        <a:p>
          <a:r>
            <a:rPr lang="ru-RU" dirty="0" smtClean="0"/>
            <a:t>Гражданин, поступающий на обучение по образовательной программе среднего профессионального или высшего профессионального образования(выпускник школы)</a:t>
          </a:r>
          <a:endParaRPr lang="ru-RU" dirty="0"/>
        </a:p>
      </dgm:t>
    </dgm:pt>
    <dgm:pt modelId="{88C75438-10FB-483A-BD4E-F240F2239D19}" type="parTrans" cxnId="{C39CB542-ACE7-407C-8E70-BC4CA2B1A28E}">
      <dgm:prSet/>
      <dgm:spPr/>
      <dgm:t>
        <a:bodyPr/>
        <a:lstStyle/>
        <a:p>
          <a:endParaRPr lang="ru-RU"/>
        </a:p>
      </dgm:t>
    </dgm:pt>
    <dgm:pt modelId="{C09B2CE4-760A-4233-A838-E56CF3D72962}" type="sibTrans" cxnId="{C39CB542-ACE7-407C-8E70-BC4CA2B1A28E}">
      <dgm:prSet/>
      <dgm:spPr/>
      <dgm:t>
        <a:bodyPr/>
        <a:lstStyle/>
        <a:p>
          <a:endParaRPr lang="ru-RU"/>
        </a:p>
      </dgm:t>
    </dgm:pt>
    <dgm:pt modelId="{E61ABCAB-4E5B-41F8-8BD5-0984461A8B23}">
      <dgm:prSet phldrT="[Текст]"/>
      <dgm:spPr/>
      <dgm:t>
        <a:bodyPr/>
        <a:lstStyle/>
        <a:p>
          <a:r>
            <a:rPr lang="ru-RU" dirty="0" smtClean="0"/>
            <a:t>Гражданин, получающий образование по образовательной программе среднего профессионального или высшего профессионального образования (студент)</a:t>
          </a:r>
          <a:endParaRPr lang="ru-RU" dirty="0"/>
        </a:p>
      </dgm:t>
    </dgm:pt>
    <dgm:pt modelId="{27ADC6BF-B763-4DAB-B7B3-E7ACE5D423D0}" type="parTrans" cxnId="{5D1D28CB-AC87-4EB8-8762-C26885E2CD9D}">
      <dgm:prSet/>
      <dgm:spPr/>
      <dgm:t>
        <a:bodyPr/>
        <a:lstStyle/>
        <a:p>
          <a:endParaRPr lang="ru-RU"/>
        </a:p>
      </dgm:t>
    </dgm:pt>
    <dgm:pt modelId="{0183A8C4-D499-4175-9BCA-75C6BF668DED}" type="sibTrans" cxnId="{5D1D28CB-AC87-4EB8-8762-C26885E2CD9D}">
      <dgm:prSet/>
      <dgm:spPr/>
      <dgm:t>
        <a:bodyPr/>
        <a:lstStyle/>
        <a:p>
          <a:endParaRPr lang="ru-RU"/>
        </a:p>
      </dgm:t>
    </dgm:pt>
    <dgm:pt modelId="{24FEA4FE-9078-4E07-83FB-CCC280925B69}" type="pres">
      <dgm:prSet presAssocID="{043EF172-E58A-45AF-8FF5-BC8644AAB7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AB9617-1C5A-4F22-BCD5-9CB862536F98}" type="pres">
      <dgm:prSet presAssocID="{854C766A-D604-4982-9B79-E938195F04A0}" presName="composite" presStyleCnt="0"/>
      <dgm:spPr/>
    </dgm:pt>
    <dgm:pt modelId="{01A43DDA-6E0E-47D3-A6EA-14DF846DBF97}" type="pres">
      <dgm:prSet presAssocID="{854C766A-D604-4982-9B79-E938195F04A0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1E3B9-CD97-4697-BBF3-6C1085984DFD}" type="pres">
      <dgm:prSet presAssocID="{854C766A-D604-4982-9B79-E938195F04A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93EBB-963C-439E-A818-27689BCFB56E}" type="pres">
      <dgm:prSet presAssocID="{C09B2CE4-760A-4233-A838-E56CF3D72962}" presName="spacing" presStyleCnt="0"/>
      <dgm:spPr/>
    </dgm:pt>
    <dgm:pt modelId="{59A6ECE6-B887-471D-90FC-B3C8E0F428F3}" type="pres">
      <dgm:prSet presAssocID="{E61ABCAB-4E5B-41F8-8BD5-0984461A8B23}" presName="composite" presStyleCnt="0"/>
      <dgm:spPr/>
    </dgm:pt>
    <dgm:pt modelId="{94F28EC5-68CD-413C-A64F-7DC1D75610F5}" type="pres">
      <dgm:prSet presAssocID="{E61ABCAB-4E5B-41F8-8BD5-0984461A8B23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AE860A-8442-4A5C-8057-21D20A1C30F9}" type="pres">
      <dgm:prSet presAssocID="{E61ABCAB-4E5B-41F8-8BD5-0984461A8B2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CB542-ACE7-407C-8E70-BC4CA2B1A28E}" srcId="{043EF172-E58A-45AF-8FF5-BC8644AAB7F9}" destId="{854C766A-D604-4982-9B79-E938195F04A0}" srcOrd="0" destOrd="0" parTransId="{88C75438-10FB-483A-BD4E-F240F2239D19}" sibTransId="{C09B2CE4-760A-4233-A838-E56CF3D72962}"/>
    <dgm:cxn modelId="{F7D22EE0-B900-4B6B-83FE-C1320250DCA8}" type="presOf" srcId="{E61ABCAB-4E5B-41F8-8BD5-0984461A8B23}" destId="{84AE860A-8442-4A5C-8057-21D20A1C30F9}" srcOrd="0" destOrd="0" presId="urn:microsoft.com/office/officeart/2005/8/layout/vList3"/>
    <dgm:cxn modelId="{5D1D28CB-AC87-4EB8-8762-C26885E2CD9D}" srcId="{043EF172-E58A-45AF-8FF5-BC8644AAB7F9}" destId="{E61ABCAB-4E5B-41F8-8BD5-0984461A8B23}" srcOrd="1" destOrd="0" parTransId="{27ADC6BF-B763-4DAB-B7B3-E7ACE5D423D0}" sibTransId="{0183A8C4-D499-4175-9BCA-75C6BF668DED}"/>
    <dgm:cxn modelId="{B7F7F376-59E1-4EDC-9BF8-10ABF5911795}" type="presOf" srcId="{854C766A-D604-4982-9B79-E938195F04A0}" destId="{E7F1E3B9-CD97-4697-BBF3-6C1085984DFD}" srcOrd="0" destOrd="0" presId="urn:microsoft.com/office/officeart/2005/8/layout/vList3"/>
    <dgm:cxn modelId="{E990E9EF-15DE-4E56-8724-FD06621B443C}" type="presOf" srcId="{043EF172-E58A-45AF-8FF5-BC8644AAB7F9}" destId="{24FEA4FE-9078-4E07-83FB-CCC280925B69}" srcOrd="0" destOrd="0" presId="urn:microsoft.com/office/officeart/2005/8/layout/vList3"/>
    <dgm:cxn modelId="{4791BC27-0767-4311-A9FD-BE815F1E4D65}" type="presParOf" srcId="{24FEA4FE-9078-4E07-83FB-CCC280925B69}" destId="{08AB9617-1C5A-4F22-BCD5-9CB862536F98}" srcOrd="0" destOrd="0" presId="urn:microsoft.com/office/officeart/2005/8/layout/vList3"/>
    <dgm:cxn modelId="{84360E58-54EF-440C-8BBF-467DEA2FC1B9}" type="presParOf" srcId="{08AB9617-1C5A-4F22-BCD5-9CB862536F98}" destId="{01A43DDA-6E0E-47D3-A6EA-14DF846DBF97}" srcOrd="0" destOrd="0" presId="urn:microsoft.com/office/officeart/2005/8/layout/vList3"/>
    <dgm:cxn modelId="{341FF20E-6233-4DD5-8261-71D47C9DB4C8}" type="presParOf" srcId="{08AB9617-1C5A-4F22-BCD5-9CB862536F98}" destId="{E7F1E3B9-CD97-4697-BBF3-6C1085984DFD}" srcOrd="1" destOrd="0" presId="urn:microsoft.com/office/officeart/2005/8/layout/vList3"/>
    <dgm:cxn modelId="{32B02C0C-9D2D-4267-B900-5C443CD72E37}" type="presParOf" srcId="{24FEA4FE-9078-4E07-83FB-CCC280925B69}" destId="{76393EBB-963C-439E-A818-27689BCFB56E}" srcOrd="1" destOrd="0" presId="urn:microsoft.com/office/officeart/2005/8/layout/vList3"/>
    <dgm:cxn modelId="{DCF74EF0-757F-43AB-93A8-3DC49E1B5A3A}" type="presParOf" srcId="{24FEA4FE-9078-4E07-83FB-CCC280925B69}" destId="{59A6ECE6-B887-471D-90FC-B3C8E0F428F3}" srcOrd="2" destOrd="0" presId="urn:microsoft.com/office/officeart/2005/8/layout/vList3"/>
    <dgm:cxn modelId="{EAF823F0-0ADD-4E8A-9BF2-109EAF1F13AA}" type="presParOf" srcId="{59A6ECE6-B887-471D-90FC-B3C8E0F428F3}" destId="{94F28EC5-68CD-413C-A64F-7DC1D75610F5}" srcOrd="0" destOrd="0" presId="urn:microsoft.com/office/officeart/2005/8/layout/vList3"/>
    <dgm:cxn modelId="{0203B925-1735-46B7-867A-1CA6028B540F}" type="presParOf" srcId="{59A6ECE6-B887-471D-90FC-B3C8E0F428F3}" destId="{84AE860A-8442-4A5C-8057-21D20A1C30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A8CB7-BC80-4080-B1BB-5DAA6CCAD5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DE9D39D-07E4-4E58-BF33-60E09E1E401C}">
      <dgm:prSet phldrT="[Текст]"/>
      <dgm:spPr/>
      <dgm:t>
        <a:bodyPr/>
        <a:lstStyle/>
        <a:p>
          <a:r>
            <a:rPr lang="ru-RU" dirty="0" smtClean="0"/>
            <a:t>До 10 апреля ежегодно Министерство цифрового развития, связи и массовых коммуникаций Российской Федерации направляет гражданам на портал </a:t>
          </a:r>
          <a:r>
            <a:rPr lang="ru-RU" dirty="0" err="1" smtClean="0"/>
            <a:t>Госуслуг</a:t>
          </a:r>
          <a:r>
            <a:rPr lang="ru-RU" dirty="0" smtClean="0"/>
            <a:t> уведомления</a:t>
          </a:r>
          <a:endParaRPr lang="ru-RU" dirty="0"/>
        </a:p>
      </dgm:t>
    </dgm:pt>
    <dgm:pt modelId="{B3F28850-E4C8-437E-AC35-0C0596D76166}" type="parTrans" cxnId="{A05ABC10-2E83-4BA6-B9DA-40C7462572D8}">
      <dgm:prSet/>
      <dgm:spPr/>
      <dgm:t>
        <a:bodyPr/>
        <a:lstStyle/>
        <a:p>
          <a:endParaRPr lang="ru-RU"/>
        </a:p>
      </dgm:t>
    </dgm:pt>
    <dgm:pt modelId="{DF63AB15-E0A4-4D3E-A41D-C4BC48D20D3A}" type="sibTrans" cxnId="{A05ABC10-2E83-4BA6-B9DA-40C7462572D8}">
      <dgm:prSet/>
      <dgm:spPr/>
      <dgm:t>
        <a:bodyPr/>
        <a:lstStyle/>
        <a:p>
          <a:endParaRPr lang="ru-RU"/>
        </a:p>
      </dgm:t>
    </dgm:pt>
    <dgm:pt modelId="{7613D8CE-4828-44C3-9CB0-BF001128272F}">
      <dgm:prSet phldrT="[Текст]"/>
      <dgm:spPr/>
      <dgm:t>
        <a:bodyPr/>
        <a:lstStyle/>
        <a:p>
          <a:r>
            <a:rPr lang="ru-RU" dirty="0" smtClean="0"/>
            <a:t>До 10 июня ежегодно Заказчики публикуют свои предложения о заключении договоров о целевом обучении на портале «Работа России»</a:t>
          </a:r>
          <a:endParaRPr lang="ru-RU" dirty="0"/>
        </a:p>
      </dgm:t>
    </dgm:pt>
    <dgm:pt modelId="{1AF4CEF7-B544-462A-AB8C-0CE93676E6BC}" type="parTrans" cxnId="{4DF88C23-692B-4AD7-BC2E-C54AA15FD53D}">
      <dgm:prSet/>
      <dgm:spPr/>
      <dgm:t>
        <a:bodyPr/>
        <a:lstStyle/>
        <a:p>
          <a:endParaRPr lang="ru-RU"/>
        </a:p>
      </dgm:t>
    </dgm:pt>
    <dgm:pt modelId="{DC5A9A3F-9A17-4EB7-BE19-7D652BDAB57A}" type="sibTrans" cxnId="{4DF88C23-692B-4AD7-BC2E-C54AA15FD53D}">
      <dgm:prSet/>
      <dgm:spPr/>
      <dgm:t>
        <a:bodyPr/>
        <a:lstStyle/>
        <a:p>
          <a:endParaRPr lang="ru-RU"/>
        </a:p>
      </dgm:t>
    </dgm:pt>
    <dgm:pt modelId="{1FE14A1D-D18A-463F-9A3F-B04EBFAF4276}" type="pres">
      <dgm:prSet presAssocID="{594A8CB7-BC80-4080-B1BB-5DAA6CCAD5C6}" presName="linearFlow" presStyleCnt="0">
        <dgm:presLayoutVars>
          <dgm:dir/>
          <dgm:resizeHandles val="exact"/>
        </dgm:presLayoutVars>
      </dgm:prSet>
      <dgm:spPr/>
    </dgm:pt>
    <dgm:pt modelId="{4147F6B8-788D-4501-AAF3-1AFAE9C0FB5F}" type="pres">
      <dgm:prSet presAssocID="{6DE9D39D-07E4-4E58-BF33-60E09E1E401C}" presName="composite" presStyleCnt="0"/>
      <dgm:spPr/>
    </dgm:pt>
    <dgm:pt modelId="{5204FA31-FE93-474E-A466-ECD055BCFFCA}" type="pres">
      <dgm:prSet presAssocID="{6DE9D39D-07E4-4E58-BF33-60E09E1E401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820141-DDD6-469F-A5DE-94BAD29B9E97}" type="pres">
      <dgm:prSet presAssocID="{6DE9D39D-07E4-4E58-BF33-60E09E1E401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C47BE-DDE9-4CC9-84D7-B1BBC35DEB0E}" type="pres">
      <dgm:prSet presAssocID="{DF63AB15-E0A4-4D3E-A41D-C4BC48D20D3A}" presName="spacing" presStyleCnt="0"/>
      <dgm:spPr/>
    </dgm:pt>
    <dgm:pt modelId="{F5E1C520-6A1B-4EA8-9C8E-99CAE1C8C8B7}" type="pres">
      <dgm:prSet presAssocID="{7613D8CE-4828-44C3-9CB0-BF001128272F}" presName="composite" presStyleCnt="0"/>
      <dgm:spPr/>
    </dgm:pt>
    <dgm:pt modelId="{70C4792F-1A3F-444A-A70F-BD0B9AA6A4B4}" type="pres">
      <dgm:prSet presAssocID="{7613D8CE-4828-44C3-9CB0-BF001128272F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22E66E-B527-44FC-9E8E-6F27D81B71DC}" type="pres">
      <dgm:prSet presAssocID="{7613D8CE-4828-44C3-9CB0-BF001128272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ABC10-2E83-4BA6-B9DA-40C7462572D8}" srcId="{594A8CB7-BC80-4080-B1BB-5DAA6CCAD5C6}" destId="{6DE9D39D-07E4-4E58-BF33-60E09E1E401C}" srcOrd="0" destOrd="0" parTransId="{B3F28850-E4C8-437E-AC35-0C0596D76166}" sibTransId="{DF63AB15-E0A4-4D3E-A41D-C4BC48D20D3A}"/>
    <dgm:cxn modelId="{8ADB6757-90F3-4E4E-AD33-DF8D45C1A27A}" type="presOf" srcId="{594A8CB7-BC80-4080-B1BB-5DAA6CCAD5C6}" destId="{1FE14A1D-D18A-463F-9A3F-B04EBFAF4276}" srcOrd="0" destOrd="0" presId="urn:microsoft.com/office/officeart/2005/8/layout/vList3"/>
    <dgm:cxn modelId="{DEF574FA-1650-4243-B47F-15163B86A4CC}" type="presOf" srcId="{6DE9D39D-07E4-4E58-BF33-60E09E1E401C}" destId="{FC820141-DDD6-469F-A5DE-94BAD29B9E97}" srcOrd="0" destOrd="0" presId="urn:microsoft.com/office/officeart/2005/8/layout/vList3"/>
    <dgm:cxn modelId="{0073195B-9E7E-49FE-B99A-47EC338B72E5}" type="presOf" srcId="{7613D8CE-4828-44C3-9CB0-BF001128272F}" destId="{C622E66E-B527-44FC-9E8E-6F27D81B71DC}" srcOrd="0" destOrd="0" presId="urn:microsoft.com/office/officeart/2005/8/layout/vList3"/>
    <dgm:cxn modelId="{4DF88C23-692B-4AD7-BC2E-C54AA15FD53D}" srcId="{594A8CB7-BC80-4080-B1BB-5DAA6CCAD5C6}" destId="{7613D8CE-4828-44C3-9CB0-BF001128272F}" srcOrd="1" destOrd="0" parTransId="{1AF4CEF7-B544-462A-AB8C-0CE93676E6BC}" sibTransId="{DC5A9A3F-9A17-4EB7-BE19-7D652BDAB57A}"/>
    <dgm:cxn modelId="{BFDC1DB5-4123-4A53-AE39-1EC5D153685B}" type="presParOf" srcId="{1FE14A1D-D18A-463F-9A3F-B04EBFAF4276}" destId="{4147F6B8-788D-4501-AAF3-1AFAE9C0FB5F}" srcOrd="0" destOrd="0" presId="urn:microsoft.com/office/officeart/2005/8/layout/vList3"/>
    <dgm:cxn modelId="{7CA16E58-A2C1-47F9-AD65-CF860282F7D6}" type="presParOf" srcId="{4147F6B8-788D-4501-AAF3-1AFAE9C0FB5F}" destId="{5204FA31-FE93-474E-A466-ECD055BCFFCA}" srcOrd="0" destOrd="0" presId="urn:microsoft.com/office/officeart/2005/8/layout/vList3"/>
    <dgm:cxn modelId="{98488FAA-98F6-4B75-AC13-01AEE0251136}" type="presParOf" srcId="{4147F6B8-788D-4501-AAF3-1AFAE9C0FB5F}" destId="{FC820141-DDD6-469F-A5DE-94BAD29B9E97}" srcOrd="1" destOrd="0" presId="urn:microsoft.com/office/officeart/2005/8/layout/vList3"/>
    <dgm:cxn modelId="{FB7E728E-4FED-4565-9C7E-78AA209E7379}" type="presParOf" srcId="{1FE14A1D-D18A-463F-9A3F-B04EBFAF4276}" destId="{A14C47BE-DDE9-4CC9-84D7-B1BBC35DEB0E}" srcOrd="1" destOrd="0" presId="urn:microsoft.com/office/officeart/2005/8/layout/vList3"/>
    <dgm:cxn modelId="{1D00183C-779D-4A3D-9774-956B243BFB2F}" type="presParOf" srcId="{1FE14A1D-D18A-463F-9A3F-B04EBFAF4276}" destId="{F5E1C520-6A1B-4EA8-9C8E-99CAE1C8C8B7}" srcOrd="2" destOrd="0" presId="urn:microsoft.com/office/officeart/2005/8/layout/vList3"/>
    <dgm:cxn modelId="{FF60808D-756F-4E75-8048-54D1A8AB4861}" type="presParOf" srcId="{F5E1C520-6A1B-4EA8-9C8E-99CAE1C8C8B7}" destId="{70C4792F-1A3F-444A-A70F-BD0B9AA6A4B4}" srcOrd="0" destOrd="0" presId="urn:microsoft.com/office/officeart/2005/8/layout/vList3"/>
    <dgm:cxn modelId="{1CF16605-8A08-49F9-9DB8-C2869C37B544}" type="presParOf" srcId="{F5E1C520-6A1B-4EA8-9C8E-99CAE1C8C8B7}" destId="{C622E66E-B527-44FC-9E8E-6F27D81B71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60B7F-48AE-421F-960B-F0272516F666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58AC5C6-CEF1-4FF1-99A3-E838D36856E8}">
      <dgm:prSet phldrT="[Текст]"/>
      <dgm:spPr/>
      <dgm:t>
        <a:bodyPr/>
        <a:lstStyle/>
        <a:p>
          <a:r>
            <a:rPr lang="ru-RU" dirty="0" smtClean="0"/>
            <a:t>При поступлении в рамках целевой квоты</a:t>
          </a:r>
          <a:endParaRPr lang="ru-RU" dirty="0"/>
        </a:p>
      </dgm:t>
    </dgm:pt>
    <dgm:pt modelId="{4EC23DA5-B4EC-4CF7-8194-EC4890EE61C5}" type="parTrans" cxnId="{33C80F06-99E5-4C3B-A26D-0BEC798224D8}">
      <dgm:prSet/>
      <dgm:spPr/>
      <dgm:t>
        <a:bodyPr/>
        <a:lstStyle/>
        <a:p>
          <a:endParaRPr lang="ru-RU"/>
        </a:p>
      </dgm:t>
    </dgm:pt>
    <dgm:pt modelId="{DB30DA5C-59EC-4AF0-82CA-2F5DAC22A3CA}" type="sibTrans" cxnId="{33C80F06-99E5-4C3B-A26D-0BEC798224D8}">
      <dgm:prSet/>
      <dgm:spPr/>
      <dgm:t>
        <a:bodyPr/>
        <a:lstStyle/>
        <a:p>
          <a:endParaRPr lang="ru-RU"/>
        </a:p>
      </dgm:t>
    </dgm:pt>
    <dgm:pt modelId="{3B947888-2407-4E63-B53E-7AA09CE36333}">
      <dgm:prSet phldrT="[Текст]"/>
      <dgm:spPr/>
      <dgm:t>
        <a:bodyPr/>
        <a:lstStyle/>
        <a:p>
          <a:r>
            <a:rPr lang="ru-RU" dirty="0" smtClean="0"/>
            <a:t>Отбор граждан для заключения договора о целевом обучении проводит образовательная организация (ВУЗ)</a:t>
          </a:r>
          <a:endParaRPr lang="ru-RU" dirty="0"/>
        </a:p>
      </dgm:t>
    </dgm:pt>
    <dgm:pt modelId="{F3010BAE-83B5-4E6B-9379-23BE00DD7B37}" type="parTrans" cxnId="{910378A8-FD40-49B6-A01F-27537C9E094E}">
      <dgm:prSet/>
      <dgm:spPr/>
      <dgm:t>
        <a:bodyPr/>
        <a:lstStyle/>
        <a:p>
          <a:endParaRPr lang="ru-RU"/>
        </a:p>
      </dgm:t>
    </dgm:pt>
    <dgm:pt modelId="{B222E286-90CE-4CFA-A9C9-B6607E8CBF6E}" type="sibTrans" cxnId="{910378A8-FD40-49B6-A01F-27537C9E094E}">
      <dgm:prSet/>
      <dgm:spPr/>
      <dgm:t>
        <a:bodyPr/>
        <a:lstStyle/>
        <a:p>
          <a:endParaRPr lang="ru-RU"/>
        </a:p>
      </dgm:t>
    </dgm:pt>
    <dgm:pt modelId="{EE683F8D-F0B9-47C7-8663-D0318D0856E0}">
      <dgm:prSet phldrT="[Текст]"/>
      <dgm:spPr/>
      <dgm:t>
        <a:bodyPr/>
        <a:lstStyle/>
        <a:p>
          <a:r>
            <a:rPr lang="ru-RU" dirty="0" smtClean="0"/>
            <a:t>При поступлении на бюджетные или платные места</a:t>
          </a:r>
          <a:endParaRPr lang="ru-RU" dirty="0"/>
        </a:p>
      </dgm:t>
    </dgm:pt>
    <dgm:pt modelId="{694913EA-B2BD-47DA-A07C-4F1A7066019A}" type="parTrans" cxnId="{46136758-783D-4246-B954-DA863125A5F9}">
      <dgm:prSet/>
      <dgm:spPr/>
      <dgm:t>
        <a:bodyPr/>
        <a:lstStyle/>
        <a:p>
          <a:endParaRPr lang="ru-RU"/>
        </a:p>
      </dgm:t>
    </dgm:pt>
    <dgm:pt modelId="{65373725-C834-4584-BE4B-DF547EF7831A}" type="sibTrans" cxnId="{46136758-783D-4246-B954-DA863125A5F9}">
      <dgm:prSet/>
      <dgm:spPr/>
      <dgm:t>
        <a:bodyPr/>
        <a:lstStyle/>
        <a:p>
          <a:endParaRPr lang="ru-RU"/>
        </a:p>
      </dgm:t>
    </dgm:pt>
    <dgm:pt modelId="{893C9701-D4B7-4840-A400-A8656BCEF31D}">
      <dgm:prSet phldrT="[Текст]"/>
      <dgm:spPr/>
      <dgm:t>
        <a:bodyPr/>
        <a:lstStyle/>
        <a:p>
          <a:r>
            <a:rPr lang="ru-RU" dirty="0" smtClean="0"/>
            <a:t>Отбор граждан для заключения  договора о целевом обучении проводит заказчик в соответствии с установленным им порядком</a:t>
          </a:r>
          <a:endParaRPr lang="ru-RU" dirty="0"/>
        </a:p>
      </dgm:t>
    </dgm:pt>
    <dgm:pt modelId="{F9FFC02A-E99A-40D5-B43C-32D795D5256B}" type="parTrans" cxnId="{252E8967-EF27-43EB-83EE-5B8D7C855D50}">
      <dgm:prSet/>
      <dgm:spPr/>
      <dgm:t>
        <a:bodyPr/>
        <a:lstStyle/>
        <a:p>
          <a:endParaRPr lang="ru-RU"/>
        </a:p>
      </dgm:t>
    </dgm:pt>
    <dgm:pt modelId="{9CACBB53-D9AB-4F45-9942-1D1B4830EF6F}" type="sibTrans" cxnId="{252E8967-EF27-43EB-83EE-5B8D7C855D50}">
      <dgm:prSet/>
      <dgm:spPr/>
      <dgm:t>
        <a:bodyPr/>
        <a:lstStyle/>
        <a:p>
          <a:endParaRPr lang="ru-RU"/>
        </a:p>
      </dgm:t>
    </dgm:pt>
    <dgm:pt modelId="{603ABBD3-2128-49B5-B6CB-10D3D9BCDA59}" type="pres">
      <dgm:prSet presAssocID="{90660B7F-48AE-421F-960B-F0272516F6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3AB1E5-DDD0-4B49-A17E-3D26B862475F}" type="pres">
      <dgm:prSet presAssocID="{858AC5C6-CEF1-4FF1-99A3-E838D36856E8}" presName="composite" presStyleCnt="0"/>
      <dgm:spPr/>
    </dgm:pt>
    <dgm:pt modelId="{FD25C99F-DFA0-4245-959C-2956DD60038C}" type="pres">
      <dgm:prSet presAssocID="{858AC5C6-CEF1-4FF1-99A3-E838D36856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31420-5CBB-46C5-80CE-3EFD91BE04C5}" type="pres">
      <dgm:prSet presAssocID="{858AC5C6-CEF1-4FF1-99A3-E838D36856E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0E1D0-F350-4598-93F7-49106B17D5FC}" type="pres">
      <dgm:prSet presAssocID="{DB30DA5C-59EC-4AF0-82CA-2F5DAC22A3CA}" presName="space" presStyleCnt="0"/>
      <dgm:spPr/>
    </dgm:pt>
    <dgm:pt modelId="{81EFBE31-A35F-4CD0-BF74-F64957E6F5FE}" type="pres">
      <dgm:prSet presAssocID="{EE683F8D-F0B9-47C7-8663-D0318D0856E0}" presName="composite" presStyleCnt="0"/>
      <dgm:spPr/>
    </dgm:pt>
    <dgm:pt modelId="{427B1E67-4D2C-4FF0-AD85-B467E2F3A5F2}" type="pres">
      <dgm:prSet presAssocID="{EE683F8D-F0B9-47C7-8663-D0318D0856E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76CF7-17C2-4359-B214-8411B338C8D1}" type="pres">
      <dgm:prSet presAssocID="{EE683F8D-F0B9-47C7-8663-D0318D0856E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E8967-EF27-43EB-83EE-5B8D7C855D50}" srcId="{EE683F8D-F0B9-47C7-8663-D0318D0856E0}" destId="{893C9701-D4B7-4840-A400-A8656BCEF31D}" srcOrd="0" destOrd="0" parTransId="{F9FFC02A-E99A-40D5-B43C-32D795D5256B}" sibTransId="{9CACBB53-D9AB-4F45-9942-1D1B4830EF6F}"/>
    <dgm:cxn modelId="{C49CF963-E473-42A2-97D9-6621BCD69003}" type="presOf" srcId="{90660B7F-48AE-421F-960B-F0272516F666}" destId="{603ABBD3-2128-49B5-B6CB-10D3D9BCDA59}" srcOrd="0" destOrd="0" presId="urn:microsoft.com/office/officeart/2005/8/layout/hList1"/>
    <dgm:cxn modelId="{33C80F06-99E5-4C3B-A26D-0BEC798224D8}" srcId="{90660B7F-48AE-421F-960B-F0272516F666}" destId="{858AC5C6-CEF1-4FF1-99A3-E838D36856E8}" srcOrd="0" destOrd="0" parTransId="{4EC23DA5-B4EC-4CF7-8194-EC4890EE61C5}" sibTransId="{DB30DA5C-59EC-4AF0-82CA-2F5DAC22A3CA}"/>
    <dgm:cxn modelId="{8A30FF30-1DC8-4E86-B051-86C9B4392497}" type="presOf" srcId="{858AC5C6-CEF1-4FF1-99A3-E838D36856E8}" destId="{FD25C99F-DFA0-4245-959C-2956DD60038C}" srcOrd="0" destOrd="0" presId="urn:microsoft.com/office/officeart/2005/8/layout/hList1"/>
    <dgm:cxn modelId="{C2D788F9-00BB-447B-98E0-4CBABAB4B198}" type="presOf" srcId="{893C9701-D4B7-4840-A400-A8656BCEF31D}" destId="{4F876CF7-17C2-4359-B214-8411B338C8D1}" srcOrd="0" destOrd="0" presId="urn:microsoft.com/office/officeart/2005/8/layout/hList1"/>
    <dgm:cxn modelId="{1CD4A03D-2DAF-4D4F-8B14-A094A908CA88}" type="presOf" srcId="{EE683F8D-F0B9-47C7-8663-D0318D0856E0}" destId="{427B1E67-4D2C-4FF0-AD85-B467E2F3A5F2}" srcOrd="0" destOrd="0" presId="urn:microsoft.com/office/officeart/2005/8/layout/hList1"/>
    <dgm:cxn modelId="{910378A8-FD40-49B6-A01F-27537C9E094E}" srcId="{858AC5C6-CEF1-4FF1-99A3-E838D36856E8}" destId="{3B947888-2407-4E63-B53E-7AA09CE36333}" srcOrd="0" destOrd="0" parTransId="{F3010BAE-83B5-4E6B-9379-23BE00DD7B37}" sibTransId="{B222E286-90CE-4CFA-A9C9-B6607E8CBF6E}"/>
    <dgm:cxn modelId="{31D85DFF-A237-4DB6-BA8E-A3E5855DC07A}" type="presOf" srcId="{3B947888-2407-4E63-B53E-7AA09CE36333}" destId="{93C31420-5CBB-46C5-80CE-3EFD91BE04C5}" srcOrd="0" destOrd="0" presId="urn:microsoft.com/office/officeart/2005/8/layout/hList1"/>
    <dgm:cxn modelId="{46136758-783D-4246-B954-DA863125A5F9}" srcId="{90660B7F-48AE-421F-960B-F0272516F666}" destId="{EE683F8D-F0B9-47C7-8663-D0318D0856E0}" srcOrd="1" destOrd="0" parTransId="{694913EA-B2BD-47DA-A07C-4F1A7066019A}" sibTransId="{65373725-C834-4584-BE4B-DF547EF7831A}"/>
    <dgm:cxn modelId="{6AACB308-BB36-4831-AF05-1CB978DAE6A9}" type="presParOf" srcId="{603ABBD3-2128-49B5-B6CB-10D3D9BCDA59}" destId="{9D3AB1E5-DDD0-4B49-A17E-3D26B862475F}" srcOrd="0" destOrd="0" presId="urn:microsoft.com/office/officeart/2005/8/layout/hList1"/>
    <dgm:cxn modelId="{9D917CD3-E384-41E5-A6C0-F9F3624E20CF}" type="presParOf" srcId="{9D3AB1E5-DDD0-4B49-A17E-3D26B862475F}" destId="{FD25C99F-DFA0-4245-959C-2956DD60038C}" srcOrd="0" destOrd="0" presId="urn:microsoft.com/office/officeart/2005/8/layout/hList1"/>
    <dgm:cxn modelId="{F311412A-0A15-475F-A40E-3CDAD4BD2128}" type="presParOf" srcId="{9D3AB1E5-DDD0-4B49-A17E-3D26B862475F}" destId="{93C31420-5CBB-46C5-80CE-3EFD91BE04C5}" srcOrd="1" destOrd="0" presId="urn:microsoft.com/office/officeart/2005/8/layout/hList1"/>
    <dgm:cxn modelId="{BA77702B-2E4A-44DD-9E24-15E454FD8F98}" type="presParOf" srcId="{603ABBD3-2128-49B5-B6CB-10D3D9BCDA59}" destId="{FB60E1D0-F350-4598-93F7-49106B17D5FC}" srcOrd="1" destOrd="0" presId="urn:microsoft.com/office/officeart/2005/8/layout/hList1"/>
    <dgm:cxn modelId="{B5B9B46F-BD46-4370-BDBF-09D427824FEE}" type="presParOf" srcId="{603ABBD3-2128-49B5-B6CB-10D3D9BCDA59}" destId="{81EFBE31-A35F-4CD0-BF74-F64957E6F5FE}" srcOrd="2" destOrd="0" presId="urn:microsoft.com/office/officeart/2005/8/layout/hList1"/>
    <dgm:cxn modelId="{A031C455-604A-41B8-BD09-8AE04B91560B}" type="presParOf" srcId="{81EFBE31-A35F-4CD0-BF74-F64957E6F5FE}" destId="{427B1E67-4D2C-4FF0-AD85-B467E2F3A5F2}" srcOrd="0" destOrd="0" presId="urn:microsoft.com/office/officeart/2005/8/layout/hList1"/>
    <dgm:cxn modelId="{DA61DC42-275F-4CB4-A80D-0D218B0D6380}" type="presParOf" srcId="{81EFBE31-A35F-4CD0-BF74-F64957E6F5FE}" destId="{4F876CF7-17C2-4359-B214-8411B338C8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79C149-E6BA-4748-906A-DAA5CC1EFB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0B321D-6302-47D0-AB26-DDAE373B773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DB01CB6-0012-4E9D-899A-220B1D4663F9}" type="parTrans" cxnId="{A1F1877B-F3CC-447B-8028-6489DEEED6AE}">
      <dgm:prSet/>
      <dgm:spPr/>
      <dgm:t>
        <a:bodyPr/>
        <a:lstStyle/>
        <a:p>
          <a:endParaRPr lang="ru-RU"/>
        </a:p>
      </dgm:t>
    </dgm:pt>
    <dgm:pt modelId="{DAF6148F-91FB-4CEE-8065-26749D47D566}" type="sibTrans" cxnId="{A1F1877B-F3CC-447B-8028-6489DEEED6AE}">
      <dgm:prSet/>
      <dgm:spPr/>
      <dgm:t>
        <a:bodyPr/>
        <a:lstStyle/>
        <a:p>
          <a:endParaRPr lang="ru-RU"/>
        </a:p>
      </dgm:t>
    </dgm:pt>
    <dgm:pt modelId="{30160819-AC3D-4D28-B252-8561E0B7B4CE}">
      <dgm:prSet phldrT="[Текст]"/>
      <dgm:spPr/>
      <dgm:t>
        <a:bodyPr/>
        <a:lstStyle/>
        <a:p>
          <a:r>
            <a:rPr lang="ru-RU" dirty="0" smtClean="0"/>
            <a:t>Заказчик целевого обучения размещает свои предложения на портале «Работа России» о заключении договоров на целевое обучение в сроки, установленные им самостоятельно</a:t>
          </a:r>
          <a:endParaRPr lang="ru-RU" dirty="0"/>
        </a:p>
      </dgm:t>
    </dgm:pt>
    <dgm:pt modelId="{3205704F-CF51-4673-9347-A31B8A55FB21}" type="parTrans" cxnId="{0674FC4C-7ACA-474B-BE8D-EE388ED62F93}">
      <dgm:prSet/>
      <dgm:spPr/>
      <dgm:t>
        <a:bodyPr/>
        <a:lstStyle/>
        <a:p>
          <a:endParaRPr lang="ru-RU"/>
        </a:p>
      </dgm:t>
    </dgm:pt>
    <dgm:pt modelId="{63F500B5-92AC-49ED-B633-356AE424D186}" type="sibTrans" cxnId="{0674FC4C-7ACA-474B-BE8D-EE388ED62F93}">
      <dgm:prSet/>
      <dgm:spPr/>
      <dgm:t>
        <a:bodyPr/>
        <a:lstStyle/>
        <a:p>
          <a:endParaRPr lang="ru-RU"/>
        </a:p>
      </dgm:t>
    </dgm:pt>
    <dgm:pt modelId="{EF76D878-11A2-420F-B26D-2B6DADA73609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8108E1E-8A85-4CBA-ACC1-86EA3E05AD95}" type="parTrans" cxnId="{8960EF5F-323E-4704-9AC4-B97D11836800}">
      <dgm:prSet/>
      <dgm:spPr/>
      <dgm:t>
        <a:bodyPr/>
        <a:lstStyle/>
        <a:p>
          <a:endParaRPr lang="ru-RU"/>
        </a:p>
      </dgm:t>
    </dgm:pt>
    <dgm:pt modelId="{57329F37-AA00-4206-9D61-60C457F3A245}" type="sibTrans" cxnId="{8960EF5F-323E-4704-9AC4-B97D11836800}">
      <dgm:prSet/>
      <dgm:spPr/>
      <dgm:t>
        <a:bodyPr/>
        <a:lstStyle/>
        <a:p>
          <a:endParaRPr lang="ru-RU"/>
        </a:p>
      </dgm:t>
    </dgm:pt>
    <dgm:pt modelId="{8C2526A1-D378-4E52-BB66-14D2D00DEEC9}">
      <dgm:prSet phldrT="[Текст]"/>
      <dgm:spPr/>
      <dgm:t>
        <a:bodyPr/>
        <a:lstStyle/>
        <a:p>
          <a:r>
            <a:rPr lang="ru-RU" dirty="0" smtClean="0"/>
            <a:t>Студент изучает предложения, выбирает то, в соответствии с которым он планирует заключить договор о целевом обучении</a:t>
          </a:r>
          <a:endParaRPr lang="ru-RU" dirty="0"/>
        </a:p>
      </dgm:t>
    </dgm:pt>
    <dgm:pt modelId="{6EB9AC90-1EB4-4331-BD10-30D055335B9E}" type="parTrans" cxnId="{436008BC-CAD7-46F3-9AF7-284FF69A1218}">
      <dgm:prSet/>
      <dgm:spPr/>
      <dgm:t>
        <a:bodyPr/>
        <a:lstStyle/>
        <a:p>
          <a:endParaRPr lang="ru-RU"/>
        </a:p>
      </dgm:t>
    </dgm:pt>
    <dgm:pt modelId="{866A8E85-B1BE-40B7-AB02-3941D78D6AA2}" type="sibTrans" cxnId="{436008BC-CAD7-46F3-9AF7-284FF69A1218}">
      <dgm:prSet/>
      <dgm:spPr/>
      <dgm:t>
        <a:bodyPr/>
        <a:lstStyle/>
        <a:p>
          <a:endParaRPr lang="ru-RU"/>
        </a:p>
      </dgm:t>
    </dgm:pt>
    <dgm:pt modelId="{147960CC-07C2-4B33-8055-9E20C0A4375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A7CCBDF-6030-4EFA-85B3-D40F11B36662}" type="parTrans" cxnId="{2071025C-E5B7-445F-B6AF-F26A49B42A6A}">
      <dgm:prSet/>
      <dgm:spPr/>
      <dgm:t>
        <a:bodyPr/>
        <a:lstStyle/>
        <a:p>
          <a:endParaRPr lang="ru-RU"/>
        </a:p>
      </dgm:t>
    </dgm:pt>
    <dgm:pt modelId="{CF2B627E-3519-45D4-8E88-3779F0FB6C72}" type="sibTrans" cxnId="{2071025C-E5B7-445F-B6AF-F26A49B42A6A}">
      <dgm:prSet/>
      <dgm:spPr/>
      <dgm:t>
        <a:bodyPr/>
        <a:lstStyle/>
        <a:p>
          <a:endParaRPr lang="ru-RU"/>
        </a:p>
      </dgm:t>
    </dgm:pt>
    <dgm:pt modelId="{5AA7B892-543B-4F8E-A4FE-BA5DCB3BDBE7}">
      <dgm:prSet phldrT="[Текст]"/>
      <dgm:spPr/>
      <dgm:t>
        <a:bodyPr/>
        <a:lstStyle/>
        <a:p>
          <a:r>
            <a:rPr lang="ru-RU" dirty="0" smtClean="0"/>
            <a:t>Студент подает заявку заказчику на заключение договора о целевом обучении на бумажном носителе в соответствии с установленной формой </a:t>
          </a:r>
          <a:endParaRPr lang="ru-RU" dirty="0"/>
        </a:p>
      </dgm:t>
    </dgm:pt>
    <dgm:pt modelId="{D4496E79-DF7C-4F15-A194-C48582204A88}" type="parTrans" cxnId="{94F44281-0328-4381-9978-8230779EC977}">
      <dgm:prSet/>
      <dgm:spPr/>
      <dgm:t>
        <a:bodyPr/>
        <a:lstStyle/>
        <a:p>
          <a:endParaRPr lang="ru-RU"/>
        </a:p>
      </dgm:t>
    </dgm:pt>
    <dgm:pt modelId="{E77B6FBA-11D0-4EA7-ADE7-976D0B3956D0}" type="sibTrans" cxnId="{94F44281-0328-4381-9978-8230779EC977}">
      <dgm:prSet/>
      <dgm:spPr/>
      <dgm:t>
        <a:bodyPr/>
        <a:lstStyle/>
        <a:p>
          <a:endParaRPr lang="ru-RU"/>
        </a:p>
      </dgm:t>
    </dgm:pt>
    <dgm:pt modelId="{D151A426-7D44-4998-B52A-5A5DC500A3A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176A3AE-6D36-424D-9DE0-283D9F3485D2}" type="parTrans" cxnId="{5AA8B08E-5AA7-4FA6-AC29-CC215CFC32A5}">
      <dgm:prSet/>
      <dgm:spPr/>
      <dgm:t>
        <a:bodyPr/>
        <a:lstStyle/>
        <a:p>
          <a:endParaRPr lang="ru-RU"/>
        </a:p>
      </dgm:t>
    </dgm:pt>
    <dgm:pt modelId="{BE038921-0C5E-4392-B14A-C7366CE5EDFD}" type="sibTrans" cxnId="{5AA8B08E-5AA7-4FA6-AC29-CC215CFC32A5}">
      <dgm:prSet/>
      <dgm:spPr/>
      <dgm:t>
        <a:bodyPr/>
        <a:lstStyle/>
        <a:p>
          <a:endParaRPr lang="ru-RU"/>
        </a:p>
      </dgm:t>
    </dgm:pt>
    <dgm:pt modelId="{A26FCACA-7F75-4BC5-9089-C6E69B049C14}">
      <dgm:prSet phldrT="[Текст]"/>
      <dgm:spPr/>
      <dgm:t>
        <a:bodyPr/>
        <a:lstStyle/>
        <a:p>
          <a:r>
            <a:rPr lang="ru-RU" dirty="0" smtClean="0"/>
            <a:t>Заказчик оформляет договор и направляет его студенту для заключения</a:t>
          </a:r>
          <a:endParaRPr lang="ru-RU" dirty="0"/>
        </a:p>
      </dgm:t>
    </dgm:pt>
    <dgm:pt modelId="{DBEFC804-6215-4FDF-9F51-3B79DBC77470}" type="parTrans" cxnId="{6CA1B218-4ADD-4C58-AC0D-172FC83FF255}">
      <dgm:prSet/>
      <dgm:spPr/>
      <dgm:t>
        <a:bodyPr/>
        <a:lstStyle/>
        <a:p>
          <a:endParaRPr lang="ru-RU"/>
        </a:p>
      </dgm:t>
    </dgm:pt>
    <dgm:pt modelId="{41EC3693-1477-4936-89BD-2BF1CA4857E9}" type="sibTrans" cxnId="{6CA1B218-4ADD-4C58-AC0D-172FC83FF255}">
      <dgm:prSet/>
      <dgm:spPr/>
      <dgm:t>
        <a:bodyPr/>
        <a:lstStyle/>
        <a:p>
          <a:endParaRPr lang="ru-RU"/>
        </a:p>
      </dgm:t>
    </dgm:pt>
    <dgm:pt modelId="{F7EF48ED-6F0C-46F5-9618-276B6568B206}" type="pres">
      <dgm:prSet presAssocID="{FB79C149-E6BA-4748-906A-DAA5CC1EFB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A54B7-7F67-4F2E-BC96-F4B9FF6DA1C2}" type="pres">
      <dgm:prSet presAssocID="{FB0B321D-6302-47D0-AB26-DDAE373B773B}" presName="composite" presStyleCnt="0"/>
      <dgm:spPr/>
    </dgm:pt>
    <dgm:pt modelId="{8C608CF8-9015-4CA0-A152-487747CCE70A}" type="pres">
      <dgm:prSet presAssocID="{FB0B321D-6302-47D0-AB26-DDAE373B773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39A57-CE4F-4A92-BAA1-07AE93164BB6}" type="pres">
      <dgm:prSet presAssocID="{FB0B321D-6302-47D0-AB26-DDAE373B773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EB023-033F-4C48-8181-0240335E526B}" type="pres">
      <dgm:prSet presAssocID="{DAF6148F-91FB-4CEE-8065-26749D47D566}" presName="sp" presStyleCnt="0"/>
      <dgm:spPr/>
    </dgm:pt>
    <dgm:pt modelId="{1DA8BD6B-7DDF-444E-A18B-50BB16C010B1}" type="pres">
      <dgm:prSet presAssocID="{EF76D878-11A2-420F-B26D-2B6DADA73609}" presName="composite" presStyleCnt="0"/>
      <dgm:spPr/>
    </dgm:pt>
    <dgm:pt modelId="{61FE7395-FE74-4370-B629-56DBF16B374E}" type="pres">
      <dgm:prSet presAssocID="{EF76D878-11A2-420F-B26D-2B6DADA7360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4569D-9F5F-4FAB-8B1F-EB83D6287DF9}" type="pres">
      <dgm:prSet presAssocID="{EF76D878-11A2-420F-B26D-2B6DADA7360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5EA5B-6A73-4F40-A92B-11CCC3A68BC1}" type="pres">
      <dgm:prSet presAssocID="{57329F37-AA00-4206-9D61-60C457F3A245}" presName="sp" presStyleCnt="0"/>
      <dgm:spPr/>
    </dgm:pt>
    <dgm:pt modelId="{B044B7F4-7BAB-4218-B683-0CA1D9508641}" type="pres">
      <dgm:prSet presAssocID="{147960CC-07C2-4B33-8055-9E20C0A4375A}" presName="composite" presStyleCnt="0"/>
      <dgm:spPr/>
    </dgm:pt>
    <dgm:pt modelId="{5F70EC8F-4752-4F63-AE82-B4D3C24C3282}" type="pres">
      <dgm:prSet presAssocID="{147960CC-07C2-4B33-8055-9E20C0A4375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9E512-85C2-4527-BFDA-A5283CA8959F}" type="pres">
      <dgm:prSet presAssocID="{147960CC-07C2-4B33-8055-9E20C0A4375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CD013-3E5A-469D-99BC-E66038E58F88}" type="pres">
      <dgm:prSet presAssocID="{CF2B627E-3519-45D4-8E88-3779F0FB6C72}" presName="sp" presStyleCnt="0"/>
      <dgm:spPr/>
    </dgm:pt>
    <dgm:pt modelId="{35A54AC9-82FA-4658-B270-F85360D6673C}" type="pres">
      <dgm:prSet presAssocID="{D151A426-7D44-4998-B52A-5A5DC500A3A6}" presName="composite" presStyleCnt="0"/>
      <dgm:spPr/>
    </dgm:pt>
    <dgm:pt modelId="{3F5900AC-8C59-448D-9471-549A2F6CEC9A}" type="pres">
      <dgm:prSet presAssocID="{D151A426-7D44-4998-B52A-5A5DC500A3A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6A664-F799-4987-93CF-F077B5C5839A}" type="pres">
      <dgm:prSet presAssocID="{D151A426-7D44-4998-B52A-5A5DC500A3A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B3CC2-1585-48AD-921C-42523B3C23B1}" type="presOf" srcId="{8C2526A1-D378-4E52-BB66-14D2D00DEEC9}" destId="{D0E4569D-9F5F-4FAB-8B1F-EB83D6287DF9}" srcOrd="0" destOrd="0" presId="urn:microsoft.com/office/officeart/2005/8/layout/chevron2"/>
    <dgm:cxn modelId="{5AA8B08E-5AA7-4FA6-AC29-CC215CFC32A5}" srcId="{FB79C149-E6BA-4748-906A-DAA5CC1EFB94}" destId="{D151A426-7D44-4998-B52A-5A5DC500A3A6}" srcOrd="3" destOrd="0" parTransId="{1176A3AE-6D36-424D-9DE0-283D9F3485D2}" sibTransId="{BE038921-0C5E-4392-B14A-C7366CE5EDFD}"/>
    <dgm:cxn modelId="{2673B376-E16C-4E23-A91B-83F4B11DFEA2}" type="presOf" srcId="{EF76D878-11A2-420F-B26D-2B6DADA73609}" destId="{61FE7395-FE74-4370-B629-56DBF16B374E}" srcOrd="0" destOrd="0" presId="urn:microsoft.com/office/officeart/2005/8/layout/chevron2"/>
    <dgm:cxn modelId="{A1F1877B-F3CC-447B-8028-6489DEEED6AE}" srcId="{FB79C149-E6BA-4748-906A-DAA5CC1EFB94}" destId="{FB0B321D-6302-47D0-AB26-DDAE373B773B}" srcOrd="0" destOrd="0" parTransId="{EDB01CB6-0012-4E9D-899A-220B1D4663F9}" sibTransId="{DAF6148F-91FB-4CEE-8065-26749D47D566}"/>
    <dgm:cxn modelId="{94F44281-0328-4381-9978-8230779EC977}" srcId="{147960CC-07C2-4B33-8055-9E20C0A4375A}" destId="{5AA7B892-543B-4F8E-A4FE-BA5DCB3BDBE7}" srcOrd="0" destOrd="0" parTransId="{D4496E79-DF7C-4F15-A194-C48582204A88}" sibTransId="{E77B6FBA-11D0-4EA7-ADE7-976D0B3956D0}"/>
    <dgm:cxn modelId="{6CA1B218-4ADD-4C58-AC0D-172FC83FF255}" srcId="{D151A426-7D44-4998-B52A-5A5DC500A3A6}" destId="{A26FCACA-7F75-4BC5-9089-C6E69B049C14}" srcOrd="0" destOrd="0" parTransId="{DBEFC804-6215-4FDF-9F51-3B79DBC77470}" sibTransId="{41EC3693-1477-4936-89BD-2BF1CA4857E9}"/>
    <dgm:cxn modelId="{77EC8AD0-722A-404B-8644-EC753F865344}" type="presOf" srcId="{5AA7B892-543B-4F8E-A4FE-BA5DCB3BDBE7}" destId="{07E9E512-85C2-4527-BFDA-A5283CA8959F}" srcOrd="0" destOrd="0" presId="urn:microsoft.com/office/officeart/2005/8/layout/chevron2"/>
    <dgm:cxn modelId="{DECC6131-9808-49C9-AD86-DEE50BBC9E16}" type="presOf" srcId="{147960CC-07C2-4B33-8055-9E20C0A4375A}" destId="{5F70EC8F-4752-4F63-AE82-B4D3C24C3282}" srcOrd="0" destOrd="0" presId="urn:microsoft.com/office/officeart/2005/8/layout/chevron2"/>
    <dgm:cxn modelId="{92EF1811-F66C-42D2-BF86-707683B8BD89}" type="presOf" srcId="{D151A426-7D44-4998-B52A-5A5DC500A3A6}" destId="{3F5900AC-8C59-448D-9471-549A2F6CEC9A}" srcOrd="0" destOrd="0" presId="urn:microsoft.com/office/officeart/2005/8/layout/chevron2"/>
    <dgm:cxn modelId="{436008BC-CAD7-46F3-9AF7-284FF69A1218}" srcId="{EF76D878-11A2-420F-B26D-2B6DADA73609}" destId="{8C2526A1-D378-4E52-BB66-14D2D00DEEC9}" srcOrd="0" destOrd="0" parTransId="{6EB9AC90-1EB4-4331-BD10-30D055335B9E}" sibTransId="{866A8E85-B1BE-40B7-AB02-3941D78D6AA2}"/>
    <dgm:cxn modelId="{8960EF5F-323E-4704-9AC4-B97D11836800}" srcId="{FB79C149-E6BA-4748-906A-DAA5CC1EFB94}" destId="{EF76D878-11A2-420F-B26D-2B6DADA73609}" srcOrd="1" destOrd="0" parTransId="{88108E1E-8A85-4CBA-ACC1-86EA3E05AD95}" sibTransId="{57329F37-AA00-4206-9D61-60C457F3A245}"/>
    <dgm:cxn modelId="{9A3297C7-ED22-474D-BD69-7B4F3A8E8AF0}" type="presOf" srcId="{A26FCACA-7F75-4BC5-9089-C6E69B049C14}" destId="{1D96A664-F799-4987-93CF-F077B5C5839A}" srcOrd="0" destOrd="0" presId="urn:microsoft.com/office/officeart/2005/8/layout/chevron2"/>
    <dgm:cxn modelId="{2071025C-E5B7-445F-B6AF-F26A49B42A6A}" srcId="{FB79C149-E6BA-4748-906A-DAA5CC1EFB94}" destId="{147960CC-07C2-4B33-8055-9E20C0A4375A}" srcOrd="2" destOrd="0" parTransId="{9A7CCBDF-6030-4EFA-85B3-D40F11B36662}" sibTransId="{CF2B627E-3519-45D4-8E88-3779F0FB6C72}"/>
    <dgm:cxn modelId="{98128310-C02F-48A9-9313-1EB20D5C4253}" type="presOf" srcId="{30160819-AC3D-4D28-B252-8561E0B7B4CE}" destId="{34739A57-CE4F-4A92-BAA1-07AE93164BB6}" srcOrd="0" destOrd="0" presId="urn:microsoft.com/office/officeart/2005/8/layout/chevron2"/>
    <dgm:cxn modelId="{0674FC4C-7ACA-474B-BE8D-EE388ED62F93}" srcId="{FB0B321D-6302-47D0-AB26-DDAE373B773B}" destId="{30160819-AC3D-4D28-B252-8561E0B7B4CE}" srcOrd="0" destOrd="0" parTransId="{3205704F-CF51-4673-9347-A31B8A55FB21}" sibTransId="{63F500B5-92AC-49ED-B633-356AE424D186}"/>
    <dgm:cxn modelId="{8C88244E-931D-4E70-B417-F432871AC86B}" type="presOf" srcId="{FB79C149-E6BA-4748-906A-DAA5CC1EFB94}" destId="{F7EF48ED-6F0C-46F5-9618-276B6568B206}" srcOrd="0" destOrd="0" presId="urn:microsoft.com/office/officeart/2005/8/layout/chevron2"/>
    <dgm:cxn modelId="{26F61073-1E15-48BA-809D-5BA1423793A6}" type="presOf" srcId="{FB0B321D-6302-47D0-AB26-DDAE373B773B}" destId="{8C608CF8-9015-4CA0-A152-487747CCE70A}" srcOrd="0" destOrd="0" presId="urn:microsoft.com/office/officeart/2005/8/layout/chevron2"/>
    <dgm:cxn modelId="{0E3E2FB7-0351-49FA-AD32-A0BC35260C47}" type="presParOf" srcId="{F7EF48ED-6F0C-46F5-9618-276B6568B206}" destId="{D81A54B7-7F67-4F2E-BC96-F4B9FF6DA1C2}" srcOrd="0" destOrd="0" presId="urn:microsoft.com/office/officeart/2005/8/layout/chevron2"/>
    <dgm:cxn modelId="{9760703D-ABC2-4398-A2B9-51805777D933}" type="presParOf" srcId="{D81A54B7-7F67-4F2E-BC96-F4B9FF6DA1C2}" destId="{8C608CF8-9015-4CA0-A152-487747CCE70A}" srcOrd="0" destOrd="0" presId="urn:microsoft.com/office/officeart/2005/8/layout/chevron2"/>
    <dgm:cxn modelId="{D2D91AF7-9D87-4582-9AAD-B21ED64CFE3D}" type="presParOf" srcId="{D81A54B7-7F67-4F2E-BC96-F4B9FF6DA1C2}" destId="{34739A57-CE4F-4A92-BAA1-07AE93164BB6}" srcOrd="1" destOrd="0" presId="urn:microsoft.com/office/officeart/2005/8/layout/chevron2"/>
    <dgm:cxn modelId="{AC1C3A55-6744-470B-9EC8-CA81DB5DCEC6}" type="presParOf" srcId="{F7EF48ED-6F0C-46F5-9618-276B6568B206}" destId="{C8DEB023-033F-4C48-8181-0240335E526B}" srcOrd="1" destOrd="0" presId="urn:microsoft.com/office/officeart/2005/8/layout/chevron2"/>
    <dgm:cxn modelId="{E330A784-D350-4D39-AA11-6D61E805C803}" type="presParOf" srcId="{F7EF48ED-6F0C-46F5-9618-276B6568B206}" destId="{1DA8BD6B-7DDF-444E-A18B-50BB16C010B1}" srcOrd="2" destOrd="0" presId="urn:microsoft.com/office/officeart/2005/8/layout/chevron2"/>
    <dgm:cxn modelId="{A5D46DA5-9A4F-45FC-B888-7EC243FB9B55}" type="presParOf" srcId="{1DA8BD6B-7DDF-444E-A18B-50BB16C010B1}" destId="{61FE7395-FE74-4370-B629-56DBF16B374E}" srcOrd="0" destOrd="0" presId="urn:microsoft.com/office/officeart/2005/8/layout/chevron2"/>
    <dgm:cxn modelId="{AEA68090-DB33-433B-A720-5FF4ECA7B746}" type="presParOf" srcId="{1DA8BD6B-7DDF-444E-A18B-50BB16C010B1}" destId="{D0E4569D-9F5F-4FAB-8B1F-EB83D6287DF9}" srcOrd="1" destOrd="0" presId="urn:microsoft.com/office/officeart/2005/8/layout/chevron2"/>
    <dgm:cxn modelId="{B4A231C8-9C08-4021-9851-8802C79F9CDF}" type="presParOf" srcId="{F7EF48ED-6F0C-46F5-9618-276B6568B206}" destId="{EAC5EA5B-6A73-4F40-A92B-11CCC3A68BC1}" srcOrd="3" destOrd="0" presId="urn:microsoft.com/office/officeart/2005/8/layout/chevron2"/>
    <dgm:cxn modelId="{84B26729-9529-4847-91D1-5FEA03FA49CB}" type="presParOf" srcId="{F7EF48ED-6F0C-46F5-9618-276B6568B206}" destId="{B044B7F4-7BAB-4218-B683-0CA1D9508641}" srcOrd="4" destOrd="0" presId="urn:microsoft.com/office/officeart/2005/8/layout/chevron2"/>
    <dgm:cxn modelId="{E119E44E-144E-46BB-9034-C2FC31811740}" type="presParOf" srcId="{B044B7F4-7BAB-4218-B683-0CA1D9508641}" destId="{5F70EC8F-4752-4F63-AE82-B4D3C24C3282}" srcOrd="0" destOrd="0" presId="urn:microsoft.com/office/officeart/2005/8/layout/chevron2"/>
    <dgm:cxn modelId="{9A1B4B9B-4FFC-493B-BC51-9E6AE3411056}" type="presParOf" srcId="{B044B7F4-7BAB-4218-B683-0CA1D9508641}" destId="{07E9E512-85C2-4527-BFDA-A5283CA8959F}" srcOrd="1" destOrd="0" presId="urn:microsoft.com/office/officeart/2005/8/layout/chevron2"/>
    <dgm:cxn modelId="{BF50382B-4466-4D1A-8739-5F97538AC4EF}" type="presParOf" srcId="{F7EF48ED-6F0C-46F5-9618-276B6568B206}" destId="{9B5CD013-3E5A-469D-99BC-E66038E58F88}" srcOrd="5" destOrd="0" presId="urn:microsoft.com/office/officeart/2005/8/layout/chevron2"/>
    <dgm:cxn modelId="{692FD91E-110C-408F-9F4F-30F3F49A1EB4}" type="presParOf" srcId="{F7EF48ED-6F0C-46F5-9618-276B6568B206}" destId="{35A54AC9-82FA-4658-B270-F85360D6673C}" srcOrd="6" destOrd="0" presId="urn:microsoft.com/office/officeart/2005/8/layout/chevron2"/>
    <dgm:cxn modelId="{2A681EFA-296E-422B-AC8A-CB346BC7ED2D}" type="presParOf" srcId="{35A54AC9-82FA-4658-B270-F85360D6673C}" destId="{3F5900AC-8C59-448D-9471-549A2F6CEC9A}" srcOrd="0" destOrd="0" presId="urn:microsoft.com/office/officeart/2005/8/layout/chevron2"/>
    <dgm:cxn modelId="{9F36F134-087A-420E-A1D8-8AC0742C5883}" type="presParOf" srcId="{35A54AC9-82FA-4658-B270-F85360D6673C}" destId="{1D96A664-F799-4987-93CF-F077B5C58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4107B2-663C-4DC1-B722-C97A2283A92F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F72A0A-C565-48B8-8709-6932891EA539}">
      <dgm:prSet phldrT="[Текст]"/>
      <dgm:spPr/>
      <dgm:t>
        <a:bodyPr/>
        <a:lstStyle/>
        <a:p>
          <a:r>
            <a:rPr lang="ru-RU" dirty="0" smtClean="0"/>
            <a:t>Единовременная выплата по окончании семестра в размере 1 500 рублей.</a:t>
          </a:r>
          <a:endParaRPr lang="ru-RU" dirty="0"/>
        </a:p>
      </dgm:t>
    </dgm:pt>
    <dgm:pt modelId="{88FA5B4B-2038-42C8-B9B7-C329F2C3F19F}" type="parTrans" cxnId="{1D2DCFBF-7E55-46E9-ACF5-BDCF9EA9D847}">
      <dgm:prSet/>
      <dgm:spPr/>
      <dgm:t>
        <a:bodyPr/>
        <a:lstStyle/>
        <a:p>
          <a:endParaRPr lang="ru-RU"/>
        </a:p>
      </dgm:t>
    </dgm:pt>
    <dgm:pt modelId="{021C6D44-5B3D-4229-8EB2-8DB9C56DE33B}" type="sibTrans" cxnId="{1D2DCFBF-7E55-46E9-ACF5-BDCF9EA9D847}">
      <dgm:prSet/>
      <dgm:spPr/>
      <dgm:t>
        <a:bodyPr/>
        <a:lstStyle/>
        <a:p>
          <a:endParaRPr lang="ru-RU"/>
        </a:p>
      </dgm:t>
    </dgm:pt>
    <dgm:pt modelId="{99726F2B-D808-4064-AC94-7ACEDE60FC3C}">
      <dgm:prSet/>
      <dgm:spPr/>
      <dgm:t>
        <a:bodyPr/>
        <a:lstStyle/>
        <a:p>
          <a:r>
            <a:rPr lang="ru-RU" dirty="0" smtClean="0"/>
            <a:t>Единовременная выплата на частичную компенсацию оплаты проезда к месту прохождения практики на территории </a:t>
          </a:r>
          <a:r>
            <a:rPr lang="ru-RU" dirty="0" err="1" smtClean="0"/>
            <a:t>Балаковского</a:t>
          </a:r>
          <a:r>
            <a:rPr lang="ru-RU" dirty="0" smtClean="0"/>
            <a:t> муниципального района по окончании академического года в размере 500 рублей.</a:t>
          </a:r>
          <a:endParaRPr lang="ru-RU" dirty="0"/>
        </a:p>
      </dgm:t>
    </dgm:pt>
    <dgm:pt modelId="{FAEE303C-B5FE-4745-94E5-C4FB8864DA76}" type="parTrans" cxnId="{EE88F15F-7C1D-41C5-9316-42C0D2534BAE}">
      <dgm:prSet/>
      <dgm:spPr/>
      <dgm:t>
        <a:bodyPr/>
        <a:lstStyle/>
        <a:p>
          <a:endParaRPr lang="ru-RU"/>
        </a:p>
      </dgm:t>
    </dgm:pt>
    <dgm:pt modelId="{E477E03E-C25B-4B26-BA8F-249C8BB02EAA}" type="sibTrans" cxnId="{EE88F15F-7C1D-41C5-9316-42C0D2534BAE}">
      <dgm:prSet/>
      <dgm:spPr/>
      <dgm:t>
        <a:bodyPr/>
        <a:lstStyle/>
        <a:p>
          <a:endParaRPr lang="ru-RU"/>
        </a:p>
      </dgm:t>
    </dgm:pt>
    <dgm:pt modelId="{FE9E1771-56C9-41BE-80D7-9E3EF97E55EC}">
      <dgm:prSet/>
      <dgm:spPr/>
      <dgm:t>
        <a:bodyPr/>
        <a:lstStyle/>
        <a:p>
          <a:r>
            <a:rPr lang="ru-RU" dirty="0" smtClean="0"/>
            <a:t>Выплата, предоставляемая по окончании учебного семестра в размере, выплаченной гражданину в течение соответствующего учебного семестра государственной академической стипендии, установленной образовательной организацией, в которой гражданин получает образование в рамках целевого договора.</a:t>
          </a:r>
          <a:endParaRPr lang="ru-RU" dirty="0"/>
        </a:p>
      </dgm:t>
    </dgm:pt>
    <dgm:pt modelId="{C90EB9FD-2BC0-4E62-AB18-89ECC6B6D93F}" type="parTrans" cxnId="{F7B0765C-1926-466B-BACF-60B97B2ADE0C}">
      <dgm:prSet/>
      <dgm:spPr/>
      <dgm:t>
        <a:bodyPr/>
        <a:lstStyle/>
        <a:p>
          <a:endParaRPr lang="ru-RU"/>
        </a:p>
      </dgm:t>
    </dgm:pt>
    <dgm:pt modelId="{BED0C4C1-353B-4EA0-88EB-BFCFBF205935}" type="sibTrans" cxnId="{F7B0765C-1926-466B-BACF-60B97B2ADE0C}">
      <dgm:prSet/>
      <dgm:spPr/>
      <dgm:t>
        <a:bodyPr/>
        <a:lstStyle/>
        <a:p>
          <a:endParaRPr lang="ru-RU"/>
        </a:p>
      </dgm:t>
    </dgm:pt>
    <dgm:pt modelId="{5A67CC7A-BD09-4F09-9BBB-0B4DF6DADA63}" type="pres">
      <dgm:prSet presAssocID="{5E4107B2-663C-4DC1-B722-C97A2283A92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85901-12C7-4E1E-AAF8-F302F0BA1270}" type="pres">
      <dgm:prSet presAssocID="{FBF72A0A-C565-48B8-8709-6932891EA539}" presName="circle1" presStyleLbl="node1" presStyleIdx="0" presStyleCnt="3"/>
      <dgm:spPr/>
    </dgm:pt>
    <dgm:pt modelId="{98033C2B-7AFE-4802-8E1C-56BE540B04D9}" type="pres">
      <dgm:prSet presAssocID="{FBF72A0A-C565-48B8-8709-6932891EA539}" presName="space" presStyleCnt="0"/>
      <dgm:spPr/>
    </dgm:pt>
    <dgm:pt modelId="{2C75B71D-7561-407E-B098-CED7DEEA7C2D}" type="pres">
      <dgm:prSet presAssocID="{FBF72A0A-C565-48B8-8709-6932891EA539}" presName="rect1" presStyleLbl="alignAcc1" presStyleIdx="0" presStyleCnt="3"/>
      <dgm:spPr/>
      <dgm:t>
        <a:bodyPr/>
        <a:lstStyle/>
        <a:p>
          <a:endParaRPr lang="ru-RU"/>
        </a:p>
      </dgm:t>
    </dgm:pt>
    <dgm:pt modelId="{081DC5A7-8F2B-4538-B76B-1F7768A71693}" type="pres">
      <dgm:prSet presAssocID="{99726F2B-D808-4064-AC94-7ACEDE60FC3C}" presName="vertSpace2" presStyleLbl="node1" presStyleIdx="0" presStyleCnt="3"/>
      <dgm:spPr/>
    </dgm:pt>
    <dgm:pt modelId="{5A94D4A9-B3E6-4DF2-A6A6-2480C12CAE14}" type="pres">
      <dgm:prSet presAssocID="{99726F2B-D808-4064-AC94-7ACEDE60FC3C}" presName="circle2" presStyleLbl="node1" presStyleIdx="1" presStyleCnt="3"/>
      <dgm:spPr/>
    </dgm:pt>
    <dgm:pt modelId="{449F9C86-10D7-4A43-95C4-38AB910825D3}" type="pres">
      <dgm:prSet presAssocID="{99726F2B-D808-4064-AC94-7ACEDE60FC3C}" presName="rect2" presStyleLbl="alignAcc1" presStyleIdx="1" presStyleCnt="3"/>
      <dgm:spPr/>
      <dgm:t>
        <a:bodyPr/>
        <a:lstStyle/>
        <a:p>
          <a:endParaRPr lang="ru-RU"/>
        </a:p>
      </dgm:t>
    </dgm:pt>
    <dgm:pt modelId="{126BC9DE-C3E0-42C9-A7F4-CA52570FAFAB}" type="pres">
      <dgm:prSet presAssocID="{FE9E1771-56C9-41BE-80D7-9E3EF97E55EC}" presName="vertSpace3" presStyleLbl="node1" presStyleIdx="1" presStyleCnt="3"/>
      <dgm:spPr/>
    </dgm:pt>
    <dgm:pt modelId="{22403CB5-B07F-48FF-9147-4D86D393C20A}" type="pres">
      <dgm:prSet presAssocID="{FE9E1771-56C9-41BE-80D7-9E3EF97E55EC}" presName="circle3" presStyleLbl="node1" presStyleIdx="2" presStyleCnt="3"/>
      <dgm:spPr/>
    </dgm:pt>
    <dgm:pt modelId="{45BE25D3-01A3-4098-991B-DBA91449E92C}" type="pres">
      <dgm:prSet presAssocID="{FE9E1771-56C9-41BE-80D7-9E3EF97E55EC}" presName="rect3" presStyleLbl="alignAcc1" presStyleIdx="2" presStyleCnt="3"/>
      <dgm:spPr/>
      <dgm:t>
        <a:bodyPr/>
        <a:lstStyle/>
        <a:p>
          <a:endParaRPr lang="ru-RU"/>
        </a:p>
      </dgm:t>
    </dgm:pt>
    <dgm:pt modelId="{69213590-894F-4998-AFB2-E486BFECD92E}" type="pres">
      <dgm:prSet presAssocID="{FBF72A0A-C565-48B8-8709-6932891EA53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DBDB9-3F57-4E58-A81C-1D1B1D31046A}" type="pres">
      <dgm:prSet presAssocID="{99726F2B-D808-4064-AC94-7ACEDE60FC3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58902-D0AC-4E94-BDC9-30475A45DF29}" type="pres">
      <dgm:prSet presAssocID="{FE9E1771-56C9-41BE-80D7-9E3EF97E55E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0765C-1926-466B-BACF-60B97B2ADE0C}" srcId="{5E4107B2-663C-4DC1-B722-C97A2283A92F}" destId="{FE9E1771-56C9-41BE-80D7-9E3EF97E55EC}" srcOrd="2" destOrd="0" parTransId="{C90EB9FD-2BC0-4E62-AB18-89ECC6B6D93F}" sibTransId="{BED0C4C1-353B-4EA0-88EB-BFCFBF205935}"/>
    <dgm:cxn modelId="{EE88F15F-7C1D-41C5-9316-42C0D2534BAE}" srcId="{5E4107B2-663C-4DC1-B722-C97A2283A92F}" destId="{99726F2B-D808-4064-AC94-7ACEDE60FC3C}" srcOrd="1" destOrd="0" parTransId="{FAEE303C-B5FE-4745-94E5-C4FB8864DA76}" sibTransId="{E477E03E-C25B-4B26-BA8F-249C8BB02EAA}"/>
    <dgm:cxn modelId="{5A5EB4F7-335F-4292-B261-6DF2C678C575}" type="presOf" srcId="{99726F2B-D808-4064-AC94-7ACEDE60FC3C}" destId="{B35DBDB9-3F57-4E58-A81C-1D1B1D31046A}" srcOrd="1" destOrd="0" presId="urn:microsoft.com/office/officeart/2005/8/layout/target3"/>
    <dgm:cxn modelId="{60AE7747-6140-4C53-9F27-79FAF07FEF29}" type="presOf" srcId="{FBF72A0A-C565-48B8-8709-6932891EA539}" destId="{2C75B71D-7561-407E-B098-CED7DEEA7C2D}" srcOrd="0" destOrd="0" presId="urn:microsoft.com/office/officeart/2005/8/layout/target3"/>
    <dgm:cxn modelId="{F905C4BE-C552-4169-8313-54CB695B482A}" type="presOf" srcId="{FBF72A0A-C565-48B8-8709-6932891EA539}" destId="{69213590-894F-4998-AFB2-E486BFECD92E}" srcOrd="1" destOrd="0" presId="urn:microsoft.com/office/officeart/2005/8/layout/target3"/>
    <dgm:cxn modelId="{1D2DCFBF-7E55-46E9-ACF5-BDCF9EA9D847}" srcId="{5E4107B2-663C-4DC1-B722-C97A2283A92F}" destId="{FBF72A0A-C565-48B8-8709-6932891EA539}" srcOrd="0" destOrd="0" parTransId="{88FA5B4B-2038-42C8-B9B7-C329F2C3F19F}" sibTransId="{021C6D44-5B3D-4229-8EB2-8DB9C56DE33B}"/>
    <dgm:cxn modelId="{16868CA3-8436-437E-9140-23E4B2F9224B}" type="presOf" srcId="{FE9E1771-56C9-41BE-80D7-9E3EF97E55EC}" destId="{45BE25D3-01A3-4098-991B-DBA91449E92C}" srcOrd="0" destOrd="0" presId="urn:microsoft.com/office/officeart/2005/8/layout/target3"/>
    <dgm:cxn modelId="{78CAE77E-248E-45F8-ACF1-4326F48B3C9F}" type="presOf" srcId="{5E4107B2-663C-4DC1-B722-C97A2283A92F}" destId="{5A67CC7A-BD09-4F09-9BBB-0B4DF6DADA63}" srcOrd="0" destOrd="0" presId="urn:microsoft.com/office/officeart/2005/8/layout/target3"/>
    <dgm:cxn modelId="{F48B1431-1941-44CF-8606-3EB068EC85CF}" type="presOf" srcId="{FE9E1771-56C9-41BE-80D7-9E3EF97E55EC}" destId="{DE358902-D0AC-4E94-BDC9-30475A45DF29}" srcOrd="1" destOrd="0" presId="urn:microsoft.com/office/officeart/2005/8/layout/target3"/>
    <dgm:cxn modelId="{D47BB1B5-7CF0-4C84-A543-703BDD370838}" type="presOf" srcId="{99726F2B-D808-4064-AC94-7ACEDE60FC3C}" destId="{449F9C86-10D7-4A43-95C4-38AB910825D3}" srcOrd="0" destOrd="0" presId="urn:microsoft.com/office/officeart/2005/8/layout/target3"/>
    <dgm:cxn modelId="{C4066399-28C6-41BD-87CD-482F36DC1A42}" type="presParOf" srcId="{5A67CC7A-BD09-4F09-9BBB-0B4DF6DADA63}" destId="{B9385901-12C7-4E1E-AAF8-F302F0BA1270}" srcOrd="0" destOrd="0" presId="urn:microsoft.com/office/officeart/2005/8/layout/target3"/>
    <dgm:cxn modelId="{FD1057CE-D5E7-47D7-9A26-EEF448BF5079}" type="presParOf" srcId="{5A67CC7A-BD09-4F09-9BBB-0B4DF6DADA63}" destId="{98033C2B-7AFE-4802-8E1C-56BE540B04D9}" srcOrd="1" destOrd="0" presId="urn:microsoft.com/office/officeart/2005/8/layout/target3"/>
    <dgm:cxn modelId="{467A797F-19B5-431E-9584-BF8DC9A21A4F}" type="presParOf" srcId="{5A67CC7A-BD09-4F09-9BBB-0B4DF6DADA63}" destId="{2C75B71D-7561-407E-B098-CED7DEEA7C2D}" srcOrd="2" destOrd="0" presId="urn:microsoft.com/office/officeart/2005/8/layout/target3"/>
    <dgm:cxn modelId="{3EBB8367-CF07-4710-AE09-189FB0AC39A3}" type="presParOf" srcId="{5A67CC7A-BD09-4F09-9BBB-0B4DF6DADA63}" destId="{081DC5A7-8F2B-4538-B76B-1F7768A71693}" srcOrd="3" destOrd="0" presId="urn:microsoft.com/office/officeart/2005/8/layout/target3"/>
    <dgm:cxn modelId="{00FF7ABA-3A76-40E8-95E8-0A8C4D1186DE}" type="presParOf" srcId="{5A67CC7A-BD09-4F09-9BBB-0B4DF6DADA63}" destId="{5A94D4A9-B3E6-4DF2-A6A6-2480C12CAE14}" srcOrd="4" destOrd="0" presId="urn:microsoft.com/office/officeart/2005/8/layout/target3"/>
    <dgm:cxn modelId="{0D6326E3-B85E-4305-A107-187AE57FC9D0}" type="presParOf" srcId="{5A67CC7A-BD09-4F09-9BBB-0B4DF6DADA63}" destId="{449F9C86-10D7-4A43-95C4-38AB910825D3}" srcOrd="5" destOrd="0" presId="urn:microsoft.com/office/officeart/2005/8/layout/target3"/>
    <dgm:cxn modelId="{6DDECC8D-E7EC-48C0-BBAF-89680EF5B276}" type="presParOf" srcId="{5A67CC7A-BD09-4F09-9BBB-0B4DF6DADA63}" destId="{126BC9DE-C3E0-42C9-A7F4-CA52570FAFAB}" srcOrd="6" destOrd="0" presId="urn:microsoft.com/office/officeart/2005/8/layout/target3"/>
    <dgm:cxn modelId="{42FB6460-CEB0-43D4-936B-7667F63F76D7}" type="presParOf" srcId="{5A67CC7A-BD09-4F09-9BBB-0B4DF6DADA63}" destId="{22403CB5-B07F-48FF-9147-4D86D393C20A}" srcOrd="7" destOrd="0" presId="urn:microsoft.com/office/officeart/2005/8/layout/target3"/>
    <dgm:cxn modelId="{F044CA02-AC33-44CF-9205-3BD57A0D19A2}" type="presParOf" srcId="{5A67CC7A-BD09-4F09-9BBB-0B4DF6DADA63}" destId="{45BE25D3-01A3-4098-991B-DBA91449E92C}" srcOrd="8" destOrd="0" presId="urn:microsoft.com/office/officeart/2005/8/layout/target3"/>
    <dgm:cxn modelId="{96FD820E-0C09-4114-9B42-11DF16FD4AC1}" type="presParOf" srcId="{5A67CC7A-BD09-4F09-9BBB-0B4DF6DADA63}" destId="{69213590-894F-4998-AFB2-E486BFECD92E}" srcOrd="9" destOrd="0" presId="urn:microsoft.com/office/officeart/2005/8/layout/target3"/>
    <dgm:cxn modelId="{A12D1A08-0789-436C-B946-9703EE78AC3F}" type="presParOf" srcId="{5A67CC7A-BD09-4F09-9BBB-0B4DF6DADA63}" destId="{B35DBDB9-3F57-4E58-A81C-1D1B1D31046A}" srcOrd="10" destOrd="0" presId="urn:microsoft.com/office/officeart/2005/8/layout/target3"/>
    <dgm:cxn modelId="{1E81988D-42D7-4D0F-8341-58FC1F73184F}" type="presParOf" srcId="{5A67CC7A-BD09-4F09-9BBB-0B4DF6DADA63}" destId="{DE358902-D0AC-4E94-BDC9-30475A45DF2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1E3B9-CD97-4697-BBF3-6C1085984DFD}">
      <dsp:nvSpPr>
        <dsp:cNvPr id="0" name=""/>
        <dsp:cNvSpPr/>
      </dsp:nvSpPr>
      <dsp:spPr>
        <a:xfrm rot="10800000">
          <a:off x="1939041" y="1014"/>
          <a:ext cx="5518407" cy="2196268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49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Гражданин, поступающий на обучение по образовательной программе среднего профессионального или высшего профессионального образования(выпускник школы)</a:t>
          </a:r>
          <a:endParaRPr lang="ru-RU" sz="2100" kern="1200" dirty="0"/>
        </a:p>
      </dsp:txBody>
      <dsp:txXfrm rot="10800000">
        <a:off x="2488108" y="1014"/>
        <a:ext cx="4969340" cy="2196268"/>
      </dsp:txXfrm>
    </dsp:sp>
    <dsp:sp modelId="{01A43DDA-6E0E-47D3-A6EA-14DF846DBF97}">
      <dsp:nvSpPr>
        <dsp:cNvPr id="0" name=""/>
        <dsp:cNvSpPr/>
      </dsp:nvSpPr>
      <dsp:spPr>
        <a:xfrm>
          <a:off x="840907" y="1014"/>
          <a:ext cx="2196268" cy="21962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E860A-8442-4A5C-8057-21D20A1C30F9}">
      <dsp:nvSpPr>
        <dsp:cNvPr id="0" name=""/>
        <dsp:cNvSpPr/>
      </dsp:nvSpPr>
      <dsp:spPr>
        <a:xfrm rot="10800000">
          <a:off x="1939041" y="2852886"/>
          <a:ext cx="5518407" cy="2196268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49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Гражданин, получающий образование по образовательной программе среднего профессионального или высшего профессионального образования (студент)</a:t>
          </a:r>
          <a:endParaRPr lang="ru-RU" sz="2100" kern="1200" dirty="0"/>
        </a:p>
      </dsp:txBody>
      <dsp:txXfrm rot="10800000">
        <a:off x="2488108" y="2852886"/>
        <a:ext cx="4969340" cy="2196268"/>
      </dsp:txXfrm>
    </dsp:sp>
    <dsp:sp modelId="{94F28EC5-68CD-413C-A64F-7DC1D75610F5}">
      <dsp:nvSpPr>
        <dsp:cNvPr id="0" name=""/>
        <dsp:cNvSpPr/>
      </dsp:nvSpPr>
      <dsp:spPr>
        <a:xfrm>
          <a:off x="840907" y="2852886"/>
          <a:ext cx="2196268" cy="21962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20141-DDD6-469F-A5DE-94BAD29B9E97}">
      <dsp:nvSpPr>
        <dsp:cNvPr id="0" name=""/>
        <dsp:cNvSpPr/>
      </dsp:nvSpPr>
      <dsp:spPr>
        <a:xfrm rot="10800000">
          <a:off x="2150209" y="239"/>
          <a:ext cx="7670373" cy="872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 10 апреля ежегодно Министерство цифрового развития, связи и массовых коммуникаций Российской Федерации направляет гражданам на портал </a:t>
          </a:r>
          <a:r>
            <a:rPr lang="ru-RU" sz="1800" kern="1200" dirty="0" err="1" smtClean="0"/>
            <a:t>Госуслуг</a:t>
          </a:r>
          <a:r>
            <a:rPr lang="ru-RU" sz="1800" kern="1200" dirty="0" smtClean="0"/>
            <a:t> уведомления</a:t>
          </a:r>
          <a:endParaRPr lang="ru-RU" sz="1800" kern="1200" dirty="0"/>
        </a:p>
      </dsp:txBody>
      <dsp:txXfrm rot="10800000">
        <a:off x="2368407" y="239"/>
        <a:ext cx="7452175" cy="872793"/>
      </dsp:txXfrm>
    </dsp:sp>
    <dsp:sp modelId="{5204FA31-FE93-474E-A466-ECD055BCFFCA}">
      <dsp:nvSpPr>
        <dsp:cNvPr id="0" name=""/>
        <dsp:cNvSpPr/>
      </dsp:nvSpPr>
      <dsp:spPr>
        <a:xfrm>
          <a:off x="1713812" y="239"/>
          <a:ext cx="872793" cy="8727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2E66E-B527-44FC-9E8E-6F27D81B71DC}">
      <dsp:nvSpPr>
        <dsp:cNvPr id="0" name=""/>
        <dsp:cNvSpPr/>
      </dsp:nvSpPr>
      <dsp:spPr>
        <a:xfrm rot="10800000">
          <a:off x="2150209" y="1091232"/>
          <a:ext cx="7670373" cy="872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 10 июня ежегодно Заказчики публикуют свои предложения о заключении договоров о целевом обучении на портале «Работа России»</a:t>
          </a:r>
          <a:endParaRPr lang="ru-RU" sz="1800" kern="1200" dirty="0"/>
        </a:p>
      </dsp:txBody>
      <dsp:txXfrm rot="10800000">
        <a:off x="2368407" y="1091232"/>
        <a:ext cx="7452175" cy="872793"/>
      </dsp:txXfrm>
    </dsp:sp>
    <dsp:sp modelId="{70C4792F-1A3F-444A-A70F-BD0B9AA6A4B4}">
      <dsp:nvSpPr>
        <dsp:cNvPr id="0" name=""/>
        <dsp:cNvSpPr/>
      </dsp:nvSpPr>
      <dsp:spPr>
        <a:xfrm>
          <a:off x="1713812" y="1091232"/>
          <a:ext cx="872793" cy="8727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5C99F-DFA0-4245-959C-2956DD60038C}">
      <dsp:nvSpPr>
        <dsp:cNvPr id="0" name=""/>
        <dsp:cNvSpPr/>
      </dsp:nvSpPr>
      <dsp:spPr>
        <a:xfrm>
          <a:off x="30" y="99322"/>
          <a:ext cx="2873397" cy="4964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поступлении в рамках целевой квоты</a:t>
          </a:r>
          <a:endParaRPr lang="ru-RU" sz="1400" kern="1200" dirty="0"/>
        </a:p>
      </dsp:txBody>
      <dsp:txXfrm>
        <a:off x="30" y="99322"/>
        <a:ext cx="2873397" cy="496469"/>
      </dsp:txXfrm>
    </dsp:sp>
    <dsp:sp modelId="{93C31420-5CBB-46C5-80CE-3EFD91BE04C5}">
      <dsp:nvSpPr>
        <dsp:cNvPr id="0" name=""/>
        <dsp:cNvSpPr/>
      </dsp:nvSpPr>
      <dsp:spPr>
        <a:xfrm>
          <a:off x="30" y="595792"/>
          <a:ext cx="2873397" cy="11336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Отбор граждан для заключения договора о целевом обучении проводит образовательная организация (ВУЗ)</a:t>
          </a:r>
          <a:endParaRPr lang="ru-RU" sz="1400" kern="1200" dirty="0"/>
        </a:p>
      </dsp:txBody>
      <dsp:txXfrm>
        <a:off x="30" y="595792"/>
        <a:ext cx="2873397" cy="1133685"/>
      </dsp:txXfrm>
    </dsp:sp>
    <dsp:sp modelId="{427B1E67-4D2C-4FF0-AD85-B467E2F3A5F2}">
      <dsp:nvSpPr>
        <dsp:cNvPr id="0" name=""/>
        <dsp:cNvSpPr/>
      </dsp:nvSpPr>
      <dsp:spPr>
        <a:xfrm>
          <a:off x="3275702" y="99322"/>
          <a:ext cx="2873397" cy="4964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поступлении на бюджетные или платные места</a:t>
          </a:r>
          <a:endParaRPr lang="ru-RU" sz="1400" kern="1200" dirty="0"/>
        </a:p>
      </dsp:txBody>
      <dsp:txXfrm>
        <a:off x="3275702" y="99322"/>
        <a:ext cx="2873397" cy="496469"/>
      </dsp:txXfrm>
    </dsp:sp>
    <dsp:sp modelId="{4F876CF7-17C2-4359-B214-8411B338C8D1}">
      <dsp:nvSpPr>
        <dsp:cNvPr id="0" name=""/>
        <dsp:cNvSpPr/>
      </dsp:nvSpPr>
      <dsp:spPr>
        <a:xfrm>
          <a:off x="3275702" y="595792"/>
          <a:ext cx="2873397" cy="11336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Отбор граждан для заключения  договора о целевом обучении проводит заказчик в соответствии с установленным им порядком</a:t>
          </a:r>
          <a:endParaRPr lang="ru-RU" sz="1400" kern="1200" dirty="0"/>
        </a:p>
      </dsp:txBody>
      <dsp:txXfrm>
        <a:off x="3275702" y="595792"/>
        <a:ext cx="2873397" cy="1133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08CF8-9015-4CA0-A152-487747CCE70A}">
      <dsp:nvSpPr>
        <dsp:cNvPr id="0" name=""/>
        <dsp:cNvSpPr/>
      </dsp:nvSpPr>
      <dsp:spPr>
        <a:xfrm rot="5400000">
          <a:off x="-159208" y="160960"/>
          <a:ext cx="1061387" cy="742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1" y="373238"/>
        <a:ext cx="742971" cy="318416"/>
      </dsp:txXfrm>
    </dsp:sp>
    <dsp:sp modelId="{34739A57-CE4F-4A92-BAA1-07AE93164BB6}">
      <dsp:nvSpPr>
        <dsp:cNvPr id="0" name=""/>
        <dsp:cNvSpPr/>
      </dsp:nvSpPr>
      <dsp:spPr>
        <a:xfrm rot="5400000">
          <a:off x="4687441" y="-3942718"/>
          <a:ext cx="689901" cy="8578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Заказчик целевого обучения размещает свои предложения на портале «Работа России» о заключении договоров на целевое обучение в сроки, установленные им самостоятельно</a:t>
          </a:r>
          <a:endParaRPr lang="ru-RU" sz="1500" kern="1200" dirty="0"/>
        </a:p>
      </dsp:txBody>
      <dsp:txXfrm rot="-5400000">
        <a:off x="742971" y="35430"/>
        <a:ext cx="8545164" cy="622545"/>
      </dsp:txXfrm>
    </dsp:sp>
    <dsp:sp modelId="{61FE7395-FE74-4370-B629-56DBF16B374E}">
      <dsp:nvSpPr>
        <dsp:cNvPr id="0" name=""/>
        <dsp:cNvSpPr/>
      </dsp:nvSpPr>
      <dsp:spPr>
        <a:xfrm rot="5400000">
          <a:off x="-159208" y="1072733"/>
          <a:ext cx="1061387" cy="742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1" y="1285011"/>
        <a:ext cx="742971" cy="318416"/>
      </dsp:txXfrm>
    </dsp:sp>
    <dsp:sp modelId="{D0E4569D-9F5F-4FAB-8B1F-EB83D6287DF9}">
      <dsp:nvSpPr>
        <dsp:cNvPr id="0" name=""/>
        <dsp:cNvSpPr/>
      </dsp:nvSpPr>
      <dsp:spPr>
        <a:xfrm rot="5400000">
          <a:off x="4687441" y="-3030944"/>
          <a:ext cx="689901" cy="8578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Студент изучает предложения, выбирает то, в соответствии с которым он планирует заключить договор о целевом обучении</a:t>
          </a:r>
          <a:endParaRPr lang="ru-RU" sz="1500" kern="1200" dirty="0"/>
        </a:p>
      </dsp:txBody>
      <dsp:txXfrm rot="-5400000">
        <a:off x="742971" y="947204"/>
        <a:ext cx="8545164" cy="622545"/>
      </dsp:txXfrm>
    </dsp:sp>
    <dsp:sp modelId="{5F70EC8F-4752-4F63-AE82-B4D3C24C3282}">
      <dsp:nvSpPr>
        <dsp:cNvPr id="0" name=""/>
        <dsp:cNvSpPr/>
      </dsp:nvSpPr>
      <dsp:spPr>
        <a:xfrm rot="5400000">
          <a:off x="-159208" y="1984507"/>
          <a:ext cx="1061387" cy="742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 rot="-5400000">
        <a:off x="1" y="2196785"/>
        <a:ext cx="742971" cy="318416"/>
      </dsp:txXfrm>
    </dsp:sp>
    <dsp:sp modelId="{07E9E512-85C2-4527-BFDA-A5283CA8959F}">
      <dsp:nvSpPr>
        <dsp:cNvPr id="0" name=""/>
        <dsp:cNvSpPr/>
      </dsp:nvSpPr>
      <dsp:spPr>
        <a:xfrm rot="5400000">
          <a:off x="4687441" y="-2119170"/>
          <a:ext cx="689901" cy="8578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Студент подает заявку заказчику на заключение договора о целевом обучении на бумажном носителе в соответствии с установленной формой </a:t>
          </a:r>
          <a:endParaRPr lang="ru-RU" sz="1500" kern="1200" dirty="0"/>
        </a:p>
      </dsp:txBody>
      <dsp:txXfrm rot="-5400000">
        <a:off x="742971" y="1858978"/>
        <a:ext cx="8545164" cy="622545"/>
      </dsp:txXfrm>
    </dsp:sp>
    <dsp:sp modelId="{3F5900AC-8C59-448D-9471-549A2F6CEC9A}">
      <dsp:nvSpPr>
        <dsp:cNvPr id="0" name=""/>
        <dsp:cNvSpPr/>
      </dsp:nvSpPr>
      <dsp:spPr>
        <a:xfrm rot="5400000">
          <a:off x="-159208" y="2896281"/>
          <a:ext cx="1061387" cy="742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</a:t>
          </a:r>
          <a:endParaRPr lang="ru-RU" sz="2100" kern="1200" dirty="0"/>
        </a:p>
      </dsp:txBody>
      <dsp:txXfrm rot="-5400000">
        <a:off x="1" y="3108559"/>
        <a:ext cx="742971" cy="318416"/>
      </dsp:txXfrm>
    </dsp:sp>
    <dsp:sp modelId="{1D96A664-F799-4987-93CF-F077B5C5839A}">
      <dsp:nvSpPr>
        <dsp:cNvPr id="0" name=""/>
        <dsp:cNvSpPr/>
      </dsp:nvSpPr>
      <dsp:spPr>
        <a:xfrm rot="5400000">
          <a:off x="4687441" y="-1207396"/>
          <a:ext cx="689901" cy="8578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Заказчик оформляет договор и направляет его студенту для заключения</a:t>
          </a:r>
          <a:endParaRPr lang="ru-RU" sz="1500" kern="1200" dirty="0"/>
        </a:p>
      </dsp:txBody>
      <dsp:txXfrm rot="-5400000">
        <a:off x="742971" y="2770752"/>
        <a:ext cx="8545164" cy="622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85901-12C7-4E1E-AAF8-F302F0BA1270}">
      <dsp:nvSpPr>
        <dsp:cNvPr id="0" name=""/>
        <dsp:cNvSpPr/>
      </dsp:nvSpPr>
      <dsp:spPr>
        <a:xfrm>
          <a:off x="0" y="0"/>
          <a:ext cx="4099808" cy="40998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B71D-7561-407E-B098-CED7DEEA7C2D}">
      <dsp:nvSpPr>
        <dsp:cNvPr id="0" name=""/>
        <dsp:cNvSpPr/>
      </dsp:nvSpPr>
      <dsp:spPr>
        <a:xfrm>
          <a:off x="2049904" y="0"/>
          <a:ext cx="4936261" cy="40998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Единовременная выплата по окончании семестра в размере 1 500 рублей.</a:t>
          </a:r>
          <a:endParaRPr lang="ru-RU" sz="1400" kern="1200" dirty="0"/>
        </a:p>
      </dsp:txBody>
      <dsp:txXfrm>
        <a:off x="2049904" y="0"/>
        <a:ext cx="4936261" cy="1229945"/>
      </dsp:txXfrm>
    </dsp:sp>
    <dsp:sp modelId="{5A94D4A9-B3E6-4DF2-A6A6-2480C12CAE14}">
      <dsp:nvSpPr>
        <dsp:cNvPr id="0" name=""/>
        <dsp:cNvSpPr/>
      </dsp:nvSpPr>
      <dsp:spPr>
        <a:xfrm>
          <a:off x="717467" y="1229945"/>
          <a:ext cx="2664872" cy="26648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F9C86-10D7-4A43-95C4-38AB910825D3}">
      <dsp:nvSpPr>
        <dsp:cNvPr id="0" name=""/>
        <dsp:cNvSpPr/>
      </dsp:nvSpPr>
      <dsp:spPr>
        <a:xfrm>
          <a:off x="2049904" y="1229945"/>
          <a:ext cx="4936261" cy="2664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Единовременная выплата на частичную компенсацию оплаты проезда к месту прохождения практики на территории </a:t>
          </a:r>
          <a:r>
            <a:rPr lang="ru-RU" sz="1400" kern="1200" dirty="0" err="1" smtClean="0"/>
            <a:t>Балаковского</a:t>
          </a:r>
          <a:r>
            <a:rPr lang="ru-RU" sz="1400" kern="1200" dirty="0" smtClean="0"/>
            <a:t> муниципального района по окончании академического года в размере 500 рублей.</a:t>
          </a:r>
          <a:endParaRPr lang="ru-RU" sz="1400" kern="1200" dirty="0"/>
        </a:p>
      </dsp:txBody>
      <dsp:txXfrm>
        <a:off x="2049904" y="1229945"/>
        <a:ext cx="4936261" cy="1229940"/>
      </dsp:txXfrm>
    </dsp:sp>
    <dsp:sp modelId="{22403CB5-B07F-48FF-9147-4D86D393C20A}">
      <dsp:nvSpPr>
        <dsp:cNvPr id="0" name=""/>
        <dsp:cNvSpPr/>
      </dsp:nvSpPr>
      <dsp:spPr>
        <a:xfrm>
          <a:off x="1434933" y="2459886"/>
          <a:ext cx="1229941" cy="122994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E25D3-01A3-4098-991B-DBA91449E92C}">
      <dsp:nvSpPr>
        <dsp:cNvPr id="0" name=""/>
        <dsp:cNvSpPr/>
      </dsp:nvSpPr>
      <dsp:spPr>
        <a:xfrm>
          <a:off x="2049904" y="2459886"/>
          <a:ext cx="4936261" cy="1229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Выплата, предоставляемая по окончании учебного семестра в размере, выплаченной гражданину в течение соответствующего учебного семестра государственной академической стипендии, установленной образовательной организацией, в которой гражданин получает образование в рамках целевого договора.</a:t>
          </a:r>
          <a:endParaRPr lang="ru-RU" sz="1400" kern="1200" dirty="0"/>
        </a:p>
      </dsp:txBody>
      <dsp:txXfrm>
        <a:off x="2049904" y="2459886"/>
        <a:ext cx="4936261" cy="1229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FD02-AA9F-4FB8-9830-F428E1EF5C97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394B-C9D1-4332-B153-5B3CC2CCF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1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394B-C9D1-4332-B153-5B3CC2CCFCF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0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4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6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0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40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0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3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1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3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1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2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5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8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7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4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4C9C-1263-4E74-BAB1-24BE0BEBB75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7DE150-52B3-4EF8-AE47-066C2A2DF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3516" y="1300294"/>
            <a:ext cx="8279934" cy="1367406"/>
          </a:xfrm>
        </p:spPr>
        <p:txBody>
          <a:bodyPr anchor="ctr" anchorCtr="0"/>
          <a:lstStyle/>
          <a:p>
            <a:pPr algn="ctr">
              <a:lnSpc>
                <a:spcPts val="3800"/>
              </a:lnSpc>
            </a:pPr>
            <a:r>
              <a:rPr lang="ru-RU" sz="3800" b="1" dirty="0"/>
              <a:t>Р</a:t>
            </a:r>
            <a:r>
              <a:rPr lang="ru-RU" sz="3800" b="1" dirty="0" smtClean="0"/>
              <a:t>одительское </a:t>
            </a:r>
            <a:r>
              <a:rPr lang="ru-RU" sz="3800" b="1" dirty="0" smtClean="0"/>
              <a:t>собрание</a:t>
            </a:r>
            <a:endParaRPr lang="ru-RU" sz="3800" b="1" dirty="0"/>
          </a:p>
        </p:txBody>
      </p:sp>
      <p:pic>
        <p:nvPicPr>
          <p:cNvPr id="10" name="Рисунок 9" descr="Dogovor_na_tselevoe_obuchenie.png"/>
          <p:cNvPicPr>
            <a:picLocks noChangeAspect="1"/>
          </p:cNvPicPr>
          <p:nvPr/>
        </p:nvPicPr>
        <p:blipFill>
          <a:blip r:embed="rId2" cstate="print"/>
          <a:srcRect l="10426" t="12228" r="10357" b="23673"/>
          <a:stretch>
            <a:fillRect/>
          </a:stretch>
        </p:blipFill>
        <p:spPr>
          <a:xfrm>
            <a:off x="1134622" y="2608975"/>
            <a:ext cx="7490961" cy="34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2" y="164984"/>
            <a:ext cx="8753884" cy="992697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500" b="1" dirty="0" smtClean="0">
                <a:latin typeface="+mn-lt"/>
              </a:rPr>
              <a:t>Изменения нормативной базы по вопросам целевого обучения</a:t>
            </a:r>
            <a:endParaRPr lang="ru-RU" sz="3500" b="1" dirty="0">
              <a:latin typeface="+mn-lt"/>
            </a:endParaRPr>
          </a:p>
        </p:txBody>
      </p:sp>
      <p:pic>
        <p:nvPicPr>
          <p:cNvPr id="4" name="Рисунок 3" descr="555 постановление.png"/>
          <p:cNvPicPr>
            <a:picLocks noChangeAspect="1"/>
          </p:cNvPicPr>
          <p:nvPr/>
        </p:nvPicPr>
        <p:blipFill>
          <a:blip r:embed="rId2" cstate="print"/>
          <a:srcRect l="7266" t="4554" r="9751" b="20762"/>
          <a:stretch>
            <a:fillRect/>
          </a:stretch>
        </p:blipFill>
        <p:spPr>
          <a:xfrm>
            <a:off x="520117" y="2081186"/>
            <a:ext cx="3724711" cy="47402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909" y="1201373"/>
            <a:ext cx="9652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Постановление Правительства Российской Федерации от 27 апреля 2024 г. № 555</a:t>
            </a:r>
          </a:p>
          <a:p>
            <a:r>
              <a:rPr lang="ru-RU" sz="1600" dirty="0" smtClean="0"/>
              <a:t>«О целевом обучении по образовательным программам</a:t>
            </a:r>
          </a:p>
          <a:p>
            <a:r>
              <a:rPr lang="ru-RU" sz="1600" dirty="0" smtClean="0"/>
              <a:t>среднего профессионального и высшего образования»</a:t>
            </a:r>
            <a:endParaRPr lang="ru-RU" sz="1600" b="1" dirty="0"/>
          </a:p>
        </p:txBody>
      </p:sp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3" cstate="print"/>
          <a:srcRect l="4076" t="17957" r="79428"/>
          <a:stretch>
            <a:fillRect/>
          </a:stretch>
        </p:blipFill>
        <p:spPr>
          <a:xfrm>
            <a:off x="4160939" y="3009223"/>
            <a:ext cx="1090569" cy="1620852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3" cstate="print"/>
          <a:srcRect l="50033" t="17957" r="28084"/>
          <a:stretch>
            <a:fillRect/>
          </a:stretch>
        </p:blipFill>
        <p:spPr>
          <a:xfrm>
            <a:off x="6719581" y="3052729"/>
            <a:ext cx="1400962" cy="1569605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 cstate="print"/>
          <a:srcRect l="78708" t="17957" r="4366"/>
          <a:stretch>
            <a:fillRect/>
          </a:stretch>
        </p:blipFill>
        <p:spPr>
          <a:xfrm>
            <a:off x="8288322" y="2970238"/>
            <a:ext cx="1083577" cy="1569605"/>
          </a:xfrm>
          <a:prstGeom prst="rect">
            <a:avLst/>
          </a:prstGeom>
        </p:spPr>
      </p:pic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3" cstate="print"/>
          <a:srcRect l="25754" t="17957" r="53309"/>
          <a:stretch>
            <a:fillRect/>
          </a:stretch>
        </p:blipFill>
        <p:spPr>
          <a:xfrm>
            <a:off x="5301843" y="2884784"/>
            <a:ext cx="1384183" cy="1620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1941" y="2004970"/>
            <a:ext cx="5050173" cy="990124"/>
          </a:xfrm>
          <a:prstGeom prst="downArrow">
            <a:avLst>
              <a:gd name="adj1" fmla="val 81229"/>
              <a:gd name="adj2" fmla="val 45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Целевое обучение сегодня – это новые возможности: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q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009" y="4538444"/>
            <a:ext cx="2218888" cy="2218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79" y="240484"/>
            <a:ext cx="9731229" cy="13208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500" b="1" dirty="0" smtClean="0"/>
              <a:t>Категории граждан, с которыми заключается договор о целевом обучении</a:t>
            </a:r>
            <a:endParaRPr lang="ru-RU" sz="35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4524" y="1468074"/>
          <a:ext cx="8298357" cy="505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302004"/>
            <a:ext cx="8983133" cy="62086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sz="3500" b="1" dirty="0" smtClean="0"/>
              <a:t>Информирование о целевом обучении</a:t>
            </a:r>
            <a:endParaRPr lang="ru-RU" sz="35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951063" y="931334"/>
          <a:ext cx="11534396" cy="196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2024-12-15_09-03-45.png"/>
          <p:cNvPicPr>
            <a:picLocks noChangeAspect="1"/>
          </p:cNvPicPr>
          <p:nvPr/>
        </p:nvPicPr>
        <p:blipFill>
          <a:blip r:embed="rId7" cstate="print"/>
          <a:srcRect l="17512" t="7284" r="18571" b="14815"/>
          <a:stretch>
            <a:fillRect/>
          </a:stretch>
        </p:blipFill>
        <p:spPr>
          <a:xfrm>
            <a:off x="4205843" y="3217335"/>
            <a:ext cx="4870424" cy="328506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9534" y="3200400"/>
          <a:ext cx="3649133" cy="3285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3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предложении указываются: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5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Информация о заказчике обучения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089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Описание</a:t>
                      </a:r>
                      <a:r>
                        <a:rPr lang="ru-RU" sz="1500" baseline="0" dirty="0" smtClean="0"/>
                        <a:t> программы, которую нужно освоить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89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Информация о предлагаемом месте работы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89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Информация о мерах поддержки,</a:t>
                      </a:r>
                      <a:r>
                        <a:rPr lang="ru-RU" sz="1500" baseline="0" dirty="0" smtClean="0"/>
                        <a:t> условиях и порядке их получения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089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Контактная информация</a:t>
                      </a:r>
                      <a:r>
                        <a:rPr lang="ru-RU" sz="1500" baseline="0" dirty="0" smtClean="0"/>
                        <a:t> о заказчике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943" y="142613"/>
            <a:ext cx="8852560" cy="788565"/>
          </a:xfrm>
        </p:spPr>
        <p:txBody>
          <a:bodyPr>
            <a:noAutofit/>
          </a:bodyPr>
          <a:lstStyle/>
          <a:p>
            <a:r>
              <a:rPr lang="ru-RU" sz="3500" b="1" dirty="0" smtClean="0"/>
              <a:t>Алгоритм действий выпускника школы</a:t>
            </a:r>
            <a:endParaRPr lang="ru-RU" sz="3500" b="1" dirty="0"/>
          </a:p>
        </p:txBody>
      </p:sp>
      <p:pic>
        <p:nvPicPr>
          <p:cNvPr id="4" name="Рисунок 3" descr="Алгоритм для студента.jpg"/>
          <p:cNvPicPr>
            <a:picLocks noChangeAspect="1"/>
          </p:cNvPicPr>
          <p:nvPr/>
        </p:nvPicPr>
        <p:blipFill>
          <a:blip r:embed="rId2" cstate="print"/>
          <a:srcRect t="16714"/>
          <a:stretch>
            <a:fillRect/>
          </a:stretch>
        </p:blipFill>
        <p:spPr>
          <a:xfrm>
            <a:off x="335560" y="822121"/>
            <a:ext cx="8707771" cy="3900881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1686187" y="4865615"/>
          <a:ext cx="614913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709_1o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373" y="4832058"/>
            <a:ext cx="1127920" cy="1908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1026" y="931178"/>
          <a:ext cx="9321814" cy="380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5664" y="181761"/>
            <a:ext cx="8596668" cy="6823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Алгоритм действий студента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tselevo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180" y="4586084"/>
            <a:ext cx="6325298" cy="2108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3718" y="148206"/>
            <a:ext cx="8802227" cy="866862"/>
          </a:xfrm>
        </p:spPr>
        <p:txBody>
          <a:bodyPr>
            <a:normAutofit/>
          </a:bodyPr>
          <a:lstStyle/>
          <a:p>
            <a:r>
              <a:rPr lang="ru-RU" sz="3500" b="1" dirty="0" smtClean="0"/>
              <a:t>Стороны договора о целевом обучении</a:t>
            </a:r>
            <a:endParaRPr lang="ru-RU" sz="3500" b="1" dirty="0"/>
          </a:p>
        </p:txBody>
      </p:sp>
      <p:pic>
        <p:nvPicPr>
          <p:cNvPr id="17" name="Рисунок 16" descr="536354de85aa49cffb38bdb099a423a8.jpg"/>
          <p:cNvPicPr>
            <a:picLocks noChangeAspect="1"/>
          </p:cNvPicPr>
          <p:nvPr/>
        </p:nvPicPr>
        <p:blipFill>
          <a:blip r:embed="rId3" cstate="print"/>
          <a:srcRect l="13165" t="13609" r="12798"/>
          <a:stretch>
            <a:fillRect/>
          </a:stretch>
        </p:blipFill>
        <p:spPr>
          <a:xfrm>
            <a:off x="1040233" y="1302751"/>
            <a:ext cx="7191939" cy="472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26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63" y="206929"/>
            <a:ext cx="8904886" cy="13208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500" b="1" dirty="0" smtClean="0"/>
              <a:t>Меры социальной поддержки </a:t>
            </a:r>
            <a:r>
              <a:rPr lang="ru-RU" sz="3500" b="1" dirty="0" err="1" smtClean="0"/>
              <a:t>целевикам</a:t>
            </a:r>
            <a:endParaRPr lang="ru-RU" sz="35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1119" y="1222101"/>
            <a:ext cx="8850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Постановление администрации </a:t>
            </a:r>
            <a:r>
              <a:rPr lang="ru-RU" dirty="0" err="1" smtClean="0"/>
              <a:t>Балаковского</a:t>
            </a:r>
            <a:r>
              <a:rPr lang="ru-RU" dirty="0" smtClean="0"/>
              <a:t> муниципального района от 30 августа 2021 года № 2926 «Об утверждении Порядка предоставления мер социальной поддержки на период обучения граждан, заключивших договор о целевом обучении с администрацией </a:t>
            </a:r>
            <a:r>
              <a:rPr lang="ru-RU" dirty="0" err="1" smtClean="0"/>
              <a:t>Балаковского</a:t>
            </a:r>
            <a:r>
              <a:rPr lang="ru-RU" dirty="0" smtClean="0"/>
              <a:t> муниципального района»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39428" y="2525086"/>
          <a:ext cx="6986165" cy="409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1160</TotalTime>
  <Words>373</Words>
  <Application>Microsoft Office PowerPoint</Application>
  <PresentationFormat>Широкоэкранный</PresentationFormat>
  <Paragraphs>39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Грань</vt:lpstr>
      <vt:lpstr>Родительское собрание</vt:lpstr>
      <vt:lpstr>Изменения нормативной базы по вопросам целевого обучения</vt:lpstr>
      <vt:lpstr>Категории граждан, с которыми заключается договор о целевом обучении</vt:lpstr>
      <vt:lpstr>Информирование о целевом обучении</vt:lpstr>
      <vt:lpstr>Алгоритм действий выпускника школы</vt:lpstr>
      <vt:lpstr>Алгоритм действий студента</vt:lpstr>
      <vt:lpstr>Стороны договора о целевом обучении</vt:lpstr>
      <vt:lpstr>Меры социальной поддержки целевикам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Предварительные итоги государственной итоговой аттестации по образовательным программам основного общего и среднего общего образования в 2017 году</dc:title>
  <dc:creator>Галина Склемина</dc:creator>
  <cp:lastModifiedBy>istiriya</cp:lastModifiedBy>
  <cp:revision>178</cp:revision>
  <dcterms:created xsi:type="dcterms:W3CDTF">2017-07-08T15:22:15Z</dcterms:created>
  <dcterms:modified xsi:type="dcterms:W3CDTF">2025-04-24T11:37:16Z</dcterms:modified>
</cp:coreProperties>
</file>