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8" d="100"/>
          <a:sy n="108" d="100"/>
        </p:scale>
        <p:origin x="678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b="1" dirty="0"/>
              <a:t>Результаты анкетирования №1 показали: наименьший уровень удовлетворенности выявлен</a:t>
            </a:r>
            <a:r>
              <a:rPr lang="ru-RU" b="1" baseline="0" dirty="0"/>
              <a:t> по направлению «Библиотека»</a:t>
            </a:r>
            <a:endParaRPr lang="ru-RU" b="1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3"/>
            <c:invertIfNegative val="0"/>
            <c:bubble3D val="0"/>
            <c:spPr>
              <a:solidFill>
                <a:srgbClr val="FF0000"/>
              </a:solidFill>
              <a:ln>
                <a:noFill/>
              </a:ln>
              <a:effectLst/>
            </c:spPr>
          </c:dPt>
          <c:cat>
            <c:strRef>
              <c:f>Лист1!$A$2:$A$11</c:f>
              <c:strCache>
                <c:ptCount val="10"/>
                <c:pt idx="0">
                  <c:v>Входная группа</c:v>
                </c:pt>
                <c:pt idx="1">
                  <c:v>Гардероб</c:v>
                </c:pt>
                <c:pt idx="2">
                  <c:v>Столовая</c:v>
                </c:pt>
                <c:pt idx="3">
                  <c:v>Библиотека</c:v>
                </c:pt>
                <c:pt idx="4">
                  <c:v>Навигация</c:v>
                </c:pt>
                <c:pt idx="5">
                  <c:v>Договоры</c:v>
                </c:pt>
                <c:pt idx="6">
                  <c:v>Внутренние заявки</c:v>
                </c:pt>
                <c:pt idx="7">
                  <c:v>Питьевой режим</c:v>
                </c:pt>
                <c:pt idx="8">
                  <c:v>Система 5С</c:v>
                </c:pt>
                <c:pt idx="9">
                  <c:v>Запуск системы ППУ</c:v>
                </c:pt>
              </c:strCache>
            </c:strRef>
          </c:cat>
          <c:val>
            <c:numRef>
              <c:f>Лист1!$B$2:$B$11</c:f>
              <c:numCache>
                <c:formatCode>General</c:formatCode>
                <c:ptCount val="10"/>
                <c:pt idx="0">
                  <c:v>89</c:v>
                </c:pt>
                <c:pt idx="1">
                  <c:v>86</c:v>
                </c:pt>
                <c:pt idx="2">
                  <c:v>90</c:v>
                </c:pt>
                <c:pt idx="3">
                  <c:v>80</c:v>
                </c:pt>
                <c:pt idx="4">
                  <c:v>85</c:v>
                </c:pt>
                <c:pt idx="5">
                  <c:v>90</c:v>
                </c:pt>
                <c:pt idx="6">
                  <c:v>92</c:v>
                </c:pt>
                <c:pt idx="7">
                  <c:v>84</c:v>
                </c:pt>
                <c:pt idx="8">
                  <c:v>82</c:v>
                </c:pt>
                <c:pt idx="9">
                  <c:v>83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EEC-4077-A320-31F10588E9EA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Столбец1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Лист1!$A$2:$A$11</c:f>
              <c:strCache>
                <c:ptCount val="10"/>
                <c:pt idx="0">
                  <c:v>Входная группа</c:v>
                </c:pt>
                <c:pt idx="1">
                  <c:v>Гардероб</c:v>
                </c:pt>
                <c:pt idx="2">
                  <c:v>Столовая</c:v>
                </c:pt>
                <c:pt idx="3">
                  <c:v>Библиотека</c:v>
                </c:pt>
                <c:pt idx="4">
                  <c:v>Навигация</c:v>
                </c:pt>
                <c:pt idx="5">
                  <c:v>Договоры</c:v>
                </c:pt>
                <c:pt idx="6">
                  <c:v>Внутренние заявки</c:v>
                </c:pt>
                <c:pt idx="7">
                  <c:v>Питьевой режим</c:v>
                </c:pt>
                <c:pt idx="8">
                  <c:v>Система 5С</c:v>
                </c:pt>
                <c:pt idx="9">
                  <c:v>Запуск системы ППУ</c:v>
                </c:pt>
              </c:strCache>
            </c:strRef>
          </c:cat>
          <c:val>
            <c:numRef>
              <c:f>Лист1!$C$2:$C$11</c:f>
              <c:numCache>
                <c:formatCode>General</c:formatCode>
                <c:ptCount val="10"/>
              </c:numCache>
            </c:numRef>
          </c:val>
          <c:extLst>
            <c:ext xmlns:c16="http://schemas.microsoft.com/office/drawing/2014/chart" uri="{C3380CC4-5D6E-409C-BE32-E72D297353CC}">
              <c16:uniqueId val="{00000001-6EEC-4077-A320-31F10588E9E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524125440"/>
        <c:axId val="1524138896"/>
      </c:barChart>
      <c:catAx>
        <c:axId val="152412544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524138896"/>
        <c:crosses val="autoZero"/>
        <c:auto val="1"/>
        <c:lblAlgn val="ctr"/>
        <c:lblOffset val="100"/>
        <c:noMultiLvlLbl val="0"/>
      </c:catAx>
      <c:valAx>
        <c:axId val="152413889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52412544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28DE701-34BD-4E33-ADE8-0B7EFDBA03E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F4DBD119-B44B-48BF-9080-4D13400BA5C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5D3378C-A13F-4A23-A2B0-EA4077F6CE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F00883-2D97-40B5-B7D3-9D16C8A8185A}" type="datetimeFigureOut">
              <a:rPr lang="ru-RU" smtClean="0"/>
              <a:t>10.09.2025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6E57829-69A9-40D1-BE67-341C68E98A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18614CC-9806-4038-8310-DDB0ACC6AD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D14E68-0F01-4AF9-84A5-618C6CD8B07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437339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C2A1810-95A7-4D02-AFD7-58BAA297D2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E539ED90-C4C5-4D02-ACD0-208207DED0D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9925910-4C7B-477D-9495-FCEBDFC173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F00883-2D97-40B5-B7D3-9D16C8A8185A}" type="datetimeFigureOut">
              <a:rPr lang="ru-RU" smtClean="0"/>
              <a:t>10.09.2025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01805B3-359E-4E40-BAF0-E632CA9557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68CDA15-75FE-431D-AA6A-067F5623FD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D14E68-0F01-4AF9-84A5-618C6CD8B07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229791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A1F3AEB8-8517-4DB6-BD26-FDB1FCED145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32F935D6-2BFC-4BDD-B977-3DD524250E7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E6975EC-E37F-444E-9739-750BC71036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F00883-2D97-40B5-B7D3-9D16C8A8185A}" type="datetimeFigureOut">
              <a:rPr lang="ru-RU" smtClean="0"/>
              <a:t>10.09.2025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44F7EFC-5FEA-47FB-8F3B-A5C4BAA1F4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4EEDB7D-C361-422C-B9FD-9CE0C858DE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D14E68-0F01-4AF9-84A5-618C6CD8B07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462521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6B2AB1C-7570-40AE-9208-5717860B66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04EA061-1595-43EA-9394-3C19071D71F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AB74C6F-03FD-43ED-A09E-0609AC5807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F00883-2D97-40B5-B7D3-9D16C8A8185A}" type="datetimeFigureOut">
              <a:rPr lang="ru-RU" smtClean="0"/>
              <a:t>10.09.2025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5FEEE125-A83A-439F-BF54-21C58EE3C6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74F6B47-A747-47BF-A9B5-205F7FD5D2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D14E68-0F01-4AF9-84A5-618C6CD8B07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797892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2758EED-296F-4E30-9348-99F3977E66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696D9067-491F-43AA-A9E5-8994D3A7ADF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2A30409-DF42-4720-A3B6-C4C695DFF5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F00883-2D97-40B5-B7D3-9D16C8A8185A}" type="datetimeFigureOut">
              <a:rPr lang="ru-RU" smtClean="0"/>
              <a:t>10.09.2025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3DC7FF8-1A9C-49F4-B955-94EE0BC8F2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8496377-EF51-4E4B-AF65-773433E7D8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D14E68-0F01-4AF9-84A5-618C6CD8B07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113687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1B77A1E-84C6-402B-9B7B-504262E54D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9F7713F-04A3-4DA8-83BA-49466476205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03EAF241-160B-4B46-B828-7927D0D5049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C1260375-E41F-4A1F-BA7A-319D94DC9F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F00883-2D97-40B5-B7D3-9D16C8A8185A}" type="datetimeFigureOut">
              <a:rPr lang="ru-RU" smtClean="0"/>
              <a:t>10.09.2025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5B646A3B-E8B7-4E36-8479-8313F5C3EE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AC4D44A9-8823-493E-959A-5ED8F70E93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D14E68-0F01-4AF9-84A5-618C6CD8B07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101287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2A8B420-112C-4C1F-A33F-72AAFF7B79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C4411C4C-2DAC-4E3E-B73B-47FD8B687D2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2C2B8098-800A-4932-9F3B-19396DE4F74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1E8C5D2B-7B7D-444F-926C-2B7F4C95C38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8B8C09E8-58FB-4045-990D-49910B78986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01D7C0D3-E982-4341-8179-F26AC97BE0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F00883-2D97-40B5-B7D3-9D16C8A8185A}" type="datetimeFigureOut">
              <a:rPr lang="ru-RU" smtClean="0"/>
              <a:t>10.09.2025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3885F10C-308F-456D-B293-F156CCAB10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DEFC2C9A-39FC-4C83-B55A-9729FB6777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D14E68-0F01-4AF9-84A5-618C6CD8B07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534470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7A1A53E-D21A-48F0-92F2-FF790C3C37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6A39FB25-71A9-439A-A8F3-A3EDF9E4E3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F00883-2D97-40B5-B7D3-9D16C8A8185A}" type="datetimeFigureOut">
              <a:rPr lang="ru-RU" smtClean="0"/>
              <a:t>10.09.2025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BC61A309-3414-44F1-B0BB-8BF7E65798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972F360A-1248-451E-B111-630C53B304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D14E68-0F01-4AF9-84A5-618C6CD8B07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684099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4CCEA21B-7A06-4A6B-90A2-608639592A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F00883-2D97-40B5-B7D3-9D16C8A8185A}" type="datetimeFigureOut">
              <a:rPr lang="ru-RU" smtClean="0"/>
              <a:t>10.09.2025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CAFC129A-9B32-4CB3-A488-553A65BB71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3E9C1719-BE3E-4E48-B3BD-A3389C8F22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D14E68-0F01-4AF9-84A5-618C6CD8B07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465932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9CCB1E1-2E08-4C6E-B09B-0EF35E9AE2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F03A6D7-4FEC-490A-8669-44282A6F1E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F4C840A4-5DD5-4F2E-9A72-7BDA204ADF8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3AF83876-DBF1-46CE-BFB3-E8A9B91868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F00883-2D97-40B5-B7D3-9D16C8A8185A}" type="datetimeFigureOut">
              <a:rPr lang="ru-RU" smtClean="0"/>
              <a:t>10.09.2025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948DD2D2-8873-42CC-97E6-939419E611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9301EA27-159F-41A7-A293-A5C006DF26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D14E68-0F01-4AF9-84A5-618C6CD8B07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219238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E0FB5AB-4888-487F-8205-265A6AC12D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9DE0872C-6416-44FE-8F27-96B6326FC02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945C5DCD-80C1-46F3-8671-2A345A93CB5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FB720EA7-3BC0-444E-8B89-467ABCC1EE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F00883-2D97-40B5-B7D3-9D16C8A8185A}" type="datetimeFigureOut">
              <a:rPr lang="ru-RU" smtClean="0"/>
              <a:t>10.09.2025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B9FAD10F-4960-4FD6-8D58-07AA6E71FC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364E8432-023E-4D2B-88A2-75B5288260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D14E68-0F01-4AF9-84A5-618C6CD8B07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174561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BAF8138-55E8-4417-99C6-6C0C90CFBE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35C418FC-44C2-4916-908C-3F7C78A8DE6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709FBD61-210F-4CC1-AFED-26426CBC580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F00883-2D97-40B5-B7D3-9D16C8A8185A}" type="datetimeFigureOut">
              <a:rPr lang="ru-RU" smtClean="0"/>
              <a:t>10.09.2025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19EC5948-9C91-4969-B9A7-268C2622E56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5DEA1A8-CF9B-4492-9E96-6AA7E5E2646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D14E68-0F01-4AF9-84A5-618C6CD8B07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670801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889F663-19C6-4BA5-9A7A-49F75239AAA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260179" y="3722251"/>
            <a:ext cx="3417902" cy="1313320"/>
          </a:xfrm>
        </p:spPr>
        <p:txBody>
          <a:bodyPr>
            <a:noAutofit/>
          </a:bodyPr>
          <a:lstStyle/>
          <a:p>
            <a:pPr algn="l"/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Проанализировав итоги анкетирования №1, а также принимая во внимание дополнительные факторы руководителем учебного заведения принято решение: 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качестве направления для реализации в рамках проекта «Комфортная школа» выбрать направление «Библиотека».</a:t>
            </a:r>
            <a:b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Так как в результате диагностики и анализа текущего состояния выявлен ряд проблем, которые существенно влияют на качество работы школьной библиотеки.</a:t>
            </a:r>
          </a:p>
        </p:txBody>
      </p:sp>
      <p:graphicFrame>
        <p:nvGraphicFramePr>
          <p:cNvPr id="6" name="Диаграмма 5">
            <a:extLst>
              <a:ext uri="{FF2B5EF4-FFF2-40B4-BE49-F238E27FC236}">
                <a16:creationId xmlns:a16="http://schemas.microsoft.com/office/drawing/2014/main" id="{7F01739F-55A8-44B3-98F1-386A480DDAC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096684638"/>
              </p:ext>
            </p:extLst>
          </p:nvPr>
        </p:nvGraphicFramePr>
        <p:xfrm>
          <a:off x="513919" y="439485"/>
          <a:ext cx="7369452" cy="559733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67171826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118</TotalTime>
  <Words>74</Words>
  <Application>Microsoft Office PowerPoint</Application>
  <PresentationFormat>Широкоэкранный</PresentationFormat>
  <Paragraphs>2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Тема Office</vt:lpstr>
      <vt:lpstr>Проанализировав итоги анкетирования №1, а также принимая во внимание дополнительные факторы руководителем учебного заведения принято решение: в качестве направления для реализации в рамках проекта «Комфортная школа» выбрать направление «Библиотека». Так как в результате диагностики и анализа текущего состояния выявлен ряд проблем, которые существенно влияют на качество работы школьной библиотеки.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kissoh</dc:creator>
  <cp:lastModifiedBy>kissoh</cp:lastModifiedBy>
  <cp:revision>3</cp:revision>
  <dcterms:created xsi:type="dcterms:W3CDTF">2025-09-10T06:00:12Z</dcterms:created>
  <dcterms:modified xsi:type="dcterms:W3CDTF">2025-09-10T07:58:45Z</dcterms:modified>
</cp:coreProperties>
</file>