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83" r:id="rId3"/>
    <p:sldId id="284" r:id="rId4"/>
    <p:sldId id="285" r:id="rId5"/>
    <p:sldId id="286" r:id="rId6"/>
    <p:sldId id="257" r:id="rId7"/>
    <p:sldId id="287" r:id="rId8"/>
    <p:sldId id="288" r:id="rId9"/>
    <p:sldId id="259" r:id="rId10"/>
    <p:sldId id="260" r:id="rId11"/>
    <p:sldId id="261" r:id="rId12"/>
    <p:sldId id="262" r:id="rId13"/>
    <p:sldId id="263" r:id="rId14"/>
    <p:sldId id="292" r:id="rId15"/>
    <p:sldId id="270" r:id="rId16"/>
    <p:sldId id="293" r:id="rId17"/>
    <p:sldId id="294" r:id="rId18"/>
    <p:sldId id="301" r:id="rId19"/>
    <p:sldId id="271" r:id="rId20"/>
    <p:sldId id="295" r:id="rId21"/>
    <p:sldId id="296" r:id="rId22"/>
    <p:sldId id="297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D2846D-6E1D-4B73-90A9-59338D9F235E}">
          <p14:sldIdLst>
            <p14:sldId id="256"/>
            <p14:sldId id="283"/>
            <p14:sldId id="284"/>
            <p14:sldId id="285"/>
            <p14:sldId id="286"/>
            <p14:sldId id="257"/>
            <p14:sldId id="287"/>
            <p14:sldId id="288"/>
            <p14:sldId id="259"/>
            <p14:sldId id="260"/>
            <p14:sldId id="261"/>
            <p14:sldId id="262"/>
            <p14:sldId id="263"/>
            <p14:sldId id="292"/>
            <p14:sldId id="270"/>
            <p14:sldId id="293"/>
            <p14:sldId id="294"/>
            <p14:sldId id="301"/>
            <p14:sldId id="271"/>
            <p14:sldId id="295"/>
            <p14:sldId id="296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1F5"/>
    <a:srgbClr val="4EC0F4"/>
    <a:srgbClr val="4FC1F5"/>
    <a:srgbClr val="4DBFF5"/>
    <a:srgbClr val="4EC0F6"/>
    <a:srgbClr val="5F9FC4"/>
    <a:srgbClr val="0F346C"/>
    <a:srgbClr val="5E9DC2"/>
    <a:srgbClr val="69D1FF"/>
    <a:srgbClr val="FFF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663C0-B1E5-449E-A02E-39F41AAAAA18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365AE-AB84-483C-ADED-1B0509660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5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3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0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90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0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0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3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13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5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7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10A0E-92F8-48BA-8DA2-FB9D01AA76DC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EDFA4-1E9F-4A91-A33F-A8FF70509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8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233690" y="3156964"/>
            <a:ext cx="41344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энергетиков</a:t>
            </a:r>
            <a:endParaRPr lang="ru-RU" sz="4800" b="1" cap="none" spc="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2" y="159475"/>
            <a:ext cx="1856133" cy="54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88" y="116630"/>
            <a:ext cx="1915090" cy="6267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6059">
            <a:off x="713400" y="1412297"/>
            <a:ext cx="3489334" cy="34893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320918" y="1214668"/>
            <a:ext cx="143364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Э</a:t>
            </a:r>
            <a:endParaRPr lang="ru-RU" sz="16600" cap="none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15260" y="2484192"/>
            <a:ext cx="47925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нергетика</a:t>
            </a:r>
            <a:endParaRPr lang="ru-RU" sz="6000" b="1" cap="none" spc="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77792" y="2589821"/>
            <a:ext cx="24744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20B0504020000000003" pitchFamily="34" charset="0"/>
                <a:cs typeface="ItalicT" panose="00000400000000000000" pitchFamily="2" charset="0"/>
              </a:rPr>
              <a:t>для</a:t>
            </a:r>
            <a:endParaRPr lang="ru-RU" sz="7200" b="1" cap="none" spc="0" dirty="0">
              <a:ln w="19050">
                <a:solidFill>
                  <a:schemeClr val="bg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Script" panose="020B0504020000000003" pitchFamily="34" charset="0"/>
              <a:cs typeface="ItalicT" panose="000004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089557">
            <a:off x="5748710" y="2838135"/>
            <a:ext cx="20045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28575">
                  <a:solidFill>
                    <a:schemeClr val="bg1"/>
                  </a:solidFill>
                </a:ln>
                <a:solidFill>
                  <a:srgbClr val="2F5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не</a:t>
            </a:r>
            <a:endParaRPr lang="ru-RU" sz="8000" b="1" cap="none" spc="0" dirty="0">
              <a:ln w="28575">
                <a:solidFill>
                  <a:schemeClr val="bg1"/>
                </a:solidFill>
              </a:ln>
              <a:solidFill>
                <a:srgbClr val="2F559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9903" y="5264954"/>
            <a:ext cx="8172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Обучающий курс </a:t>
            </a:r>
          </a:p>
          <a:p>
            <a:pPr algn="ctr"/>
            <a:r>
              <a:rPr lang="ru-RU" sz="44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Script" panose="020B0504020000000003" pitchFamily="34" charset="0"/>
              </a:rPr>
              <a:t>для детей</a:t>
            </a:r>
            <a:endParaRPr lang="ru-RU" sz="4400" b="1" cap="none" spc="0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7293" y="6457890"/>
            <a:ext cx="66629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 Советом молодежи ПАО «МРСК Юга»</a:t>
            </a:r>
            <a:endParaRPr lang="ru-RU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>
          <a:xfrm>
            <a:off x="7413812" y="3405566"/>
            <a:ext cx="4670314" cy="1617059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"/>
          <a:stretch/>
        </p:blipFill>
        <p:spPr>
          <a:xfrm>
            <a:off x="75074" y="3297413"/>
            <a:ext cx="5938435" cy="34748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68508" y="3346067"/>
            <a:ext cx="1523898" cy="121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063" y="493693"/>
            <a:ext cx="8309811" cy="860360"/>
          </a:xfrm>
          <a:effectLst>
            <a:glow rad="584200">
              <a:schemeClr val="tx2"/>
            </a:glow>
            <a:outerShdw blurRad="50800" dist="50800" dir="5400000" sx="85000" sy="85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algn="ctr"/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rgbClr val="002060">
                      <a:alpha val="70000"/>
                    </a:srgbClr>
                  </a:glow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Тепловая электростанция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76" y="82854"/>
            <a:ext cx="1308550" cy="428277"/>
          </a:xfrm>
          <a:prstGeom prst="rect">
            <a:avLst/>
          </a:prstGeom>
          <a:effectLst>
            <a:glow rad="215900">
              <a:schemeClr val="bg1">
                <a:alpha val="74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16262" y="4293220"/>
            <a:ext cx="100380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Топливо</a:t>
            </a:r>
            <a:endParaRPr lang="ru-RU" sz="1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0742" y="3329121"/>
            <a:ext cx="1443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 котле вода нагревается и превращается в пар, который направляется в турбину</a:t>
            </a:r>
            <a:endParaRPr lang="ru-RU" sz="11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>
            <a:off x="3197278" y="4830145"/>
            <a:ext cx="866546" cy="192481"/>
          </a:xfrm>
          <a:prstGeom prst="bentConnector3">
            <a:avLst>
              <a:gd name="adj1" fmla="val 50000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075601" y="5074666"/>
            <a:ext cx="0" cy="153139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Выгнутая влево стрелка 37"/>
          <p:cNvSpPr/>
          <p:nvPr/>
        </p:nvSpPr>
        <p:spPr>
          <a:xfrm flipH="1">
            <a:off x="3874357" y="5086843"/>
            <a:ext cx="86436" cy="3221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Выгнутая влево стрелка 38"/>
          <p:cNvSpPr/>
          <p:nvPr/>
        </p:nvSpPr>
        <p:spPr>
          <a:xfrm flipH="1">
            <a:off x="4018105" y="5162080"/>
            <a:ext cx="45719" cy="1993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4320988" y="4500969"/>
            <a:ext cx="3961" cy="65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320988" y="4500969"/>
            <a:ext cx="3341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725" r="9419" b="1951"/>
          <a:stretch/>
        </p:blipFill>
        <p:spPr>
          <a:xfrm>
            <a:off x="4513429" y="3091280"/>
            <a:ext cx="1887644" cy="1615823"/>
          </a:xfrm>
          <a:prstGeom prst="rect">
            <a:avLst/>
          </a:prstGeom>
          <a:ln w="28575" cap="sq" cmpd="thickThin">
            <a:solidFill>
              <a:srgbClr val="729B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4" name="Прямоугольник 53"/>
          <p:cNvSpPr/>
          <p:nvPr/>
        </p:nvSpPr>
        <p:spPr>
          <a:xfrm>
            <a:off x="2487434" y="6438778"/>
            <a:ext cx="75992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Вода</a:t>
            </a:r>
            <a:endParaRPr lang="ru-RU" sz="1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19373" y="5846782"/>
            <a:ext cx="75992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Вода</a:t>
            </a:r>
            <a:endParaRPr lang="ru-RU" sz="1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95071" y="5878163"/>
            <a:ext cx="131843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cap="none" spc="0" dirty="0" smtClean="0">
                <a:ln w="0">
                  <a:noFill/>
                </a:ln>
                <a:solidFill>
                  <a:srgbClr val="002060"/>
                </a:solidFill>
                <a:effectLst>
                  <a:glow rad="114300">
                    <a:schemeClr val="bg1">
                      <a:alpha val="93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Генератор</a:t>
            </a:r>
            <a:endParaRPr lang="ru-RU" sz="1100" b="1" cap="none" spc="0" dirty="0">
              <a:ln w="0">
                <a:noFill/>
              </a:ln>
              <a:solidFill>
                <a:srgbClr val="002060"/>
              </a:solidFill>
              <a:effectLst>
                <a:glow rad="114300">
                  <a:schemeClr val="bg1">
                    <a:alpha val="93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81778" y="4844373"/>
            <a:ext cx="128913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0"/>
                <a:solidFill>
                  <a:srgbClr val="002060"/>
                </a:solidFill>
                <a:effectLst>
                  <a:glow rad="177800">
                    <a:schemeClr val="accent1">
                      <a:lumMod val="60000"/>
                      <a:lumOff val="40000"/>
                      <a:alpha val="82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Электричество</a:t>
            </a:r>
            <a:endParaRPr lang="ru-RU" sz="1050" b="1" cap="none" spc="0" dirty="0">
              <a:ln w="0"/>
              <a:solidFill>
                <a:srgbClr val="002060"/>
              </a:solidFill>
              <a:effectLst>
                <a:glow rad="177800">
                  <a:schemeClr val="accent1">
                    <a:lumMod val="60000"/>
                    <a:lumOff val="40000"/>
                    <a:alpha val="82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61729" y="3520934"/>
            <a:ext cx="43744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u="sng" cap="none" spc="0" dirty="0" smtClean="0">
                <a:ln w="0"/>
                <a:solidFill>
                  <a:srgbClr val="00206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Тепловая электростанция (ТЭС) </a:t>
            </a:r>
            <a:r>
              <a:rPr lang="ru-RU" sz="2000" b="1" cap="none" spc="0" dirty="0" smtClean="0">
                <a:ln w="0"/>
                <a:solidFill>
                  <a:srgbClr val="00206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вырабатывает электричество в результате сгорания топлива: угля, торфа, газа, мазута и т.д.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8" y="140654"/>
            <a:ext cx="1314196" cy="3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8882" y="1263316"/>
            <a:ext cx="7629613" cy="149419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7945" y="372909"/>
            <a:ext cx="7297153" cy="984962"/>
          </a:xfrm>
          <a:effectLst>
            <a:outerShdw blurRad="165100" dist="50800" dir="5400000" sx="57000" sy="57000" algn="ctr" rotWithShape="0">
              <a:srgbClr val="000000">
                <a:alpha val="71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60400">
                    <a:schemeClr val="bg1">
                      <a:alpha val="53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Гидроэлектростанция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958" y="1445031"/>
            <a:ext cx="7111459" cy="105687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u="sng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Гидроэлектростанция (ГЭС)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 </a:t>
            </a:r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вырабатывает электроэнергию, используя для вращения турбины поток реки</a:t>
            </a:r>
            <a:endParaRPr lang="ru-RU" sz="2400" b="1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" y="167402"/>
            <a:ext cx="1264436" cy="368611"/>
          </a:xfrm>
          <a:prstGeom prst="rect">
            <a:avLst/>
          </a:prstGeom>
          <a:effectLst>
            <a:glow rad="330200">
              <a:srgbClr val="054B80">
                <a:alpha val="55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827" y="97675"/>
            <a:ext cx="1339291" cy="438338"/>
          </a:xfrm>
          <a:prstGeom prst="rect">
            <a:avLst/>
          </a:prstGeom>
          <a:effectLst>
            <a:glow rad="114300">
              <a:schemeClr val="bg1">
                <a:alpha val="86000"/>
              </a:schemeClr>
            </a:glo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715098" y="1135746"/>
            <a:ext cx="2057401" cy="7584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3055519"/>
            <a:ext cx="4860591" cy="3419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t="21332" r="25315" b="7390"/>
          <a:stretch/>
        </p:blipFill>
        <p:spPr>
          <a:xfrm>
            <a:off x="9444789" y="1841116"/>
            <a:ext cx="2568329" cy="242880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9212931" y="1191799"/>
            <a:ext cx="30617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Саяно-Шушенская ГЭС</a:t>
            </a:r>
          </a:p>
          <a:p>
            <a:pPr algn="ctr"/>
            <a:r>
              <a:rPr lang="ru-RU" sz="1200" b="1" dirty="0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на р. Енисей.</a:t>
            </a:r>
          </a:p>
          <a:p>
            <a:pPr algn="ctr"/>
            <a:r>
              <a:rPr lang="ru-RU" sz="1200" b="1" cap="none" spc="0" dirty="0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1 место в России, </a:t>
            </a:r>
            <a:endParaRPr lang="ru-RU" sz="1200" b="1" cap="none" spc="0" dirty="0">
              <a:ln w="0"/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649520" y="1113434"/>
            <a:ext cx="5498018" cy="2781300"/>
          </a:xfrm>
          <a:prstGeom prst="roundRect">
            <a:avLst/>
          </a:prstGeom>
          <a:solidFill>
            <a:schemeClr val="accent1">
              <a:alpha val="78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617" y="314641"/>
            <a:ext cx="7106653" cy="10460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Атомная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электростанция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0753" y="1360687"/>
            <a:ext cx="4688541" cy="24044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Атомная электростанция (АЭС</a:t>
            </a:r>
            <a:r>
              <a:rPr lang="ru-RU" sz="2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производит электричество, используя тепло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выделяемое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результате цепной реакции деления ядер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радиоактивных веществ - уран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плутоний и др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" y="96473"/>
            <a:ext cx="1246823" cy="363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13" y="18800"/>
            <a:ext cx="1347880" cy="44114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" y="3392782"/>
            <a:ext cx="5863647" cy="302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0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15" y="0"/>
            <a:ext cx="60572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882" y="506499"/>
            <a:ext cx="5629275" cy="201855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Альтернативные источники энергии</a:t>
            </a:r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600" b="1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6" y="112188"/>
            <a:ext cx="1300564" cy="379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96" y="61166"/>
            <a:ext cx="1314320" cy="430165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 rot="10574140">
            <a:off x="171003" y="4414413"/>
            <a:ext cx="5868456" cy="21457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8080" y="1962148"/>
            <a:ext cx="4991959" cy="2014419"/>
          </a:xfrm>
          <a:prstGeom prst="rect">
            <a:avLst/>
          </a:prstGeom>
          <a:effectLst>
            <a:glow rad="711200">
              <a:schemeClr val="bg1">
                <a:alpha val="74000"/>
              </a:schemeClr>
            </a:glo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используют силы: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ветра,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солнца,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приливов и отливов.  </a:t>
            </a:r>
            <a:endParaRPr lang="ru-RU" sz="3200" b="1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1" y="5226009"/>
            <a:ext cx="1899570" cy="1313078"/>
          </a:xfrm>
          <a:prstGeom prst="rect">
            <a:avLst/>
          </a:prstGeom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192371" y="4671697"/>
            <a:ext cx="354167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Исландия -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единственная страна,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использующая исключительно альтернативные источники</a:t>
            </a:r>
            <a:endParaRPr lang="ru-RU" sz="2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786" y="87681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Потребители </a:t>
            </a:r>
            <a:r>
              <a:rPr lang="ru-RU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электрической </a:t>
            </a:r>
            <a:r>
              <a:rPr lang="ru-RU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энергии – это мы с вами!</a:t>
            </a:r>
            <a:endParaRPr lang="ru-RU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079" y="4887327"/>
            <a:ext cx="5044628" cy="1776363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Первыми бытовыми </a:t>
            </a: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приборами, 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работающими от электричества, </a:t>
            </a: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были: 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швейная машина, вентилятор, чайник и </a:t>
            </a: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тостер.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16" y="97737"/>
            <a:ext cx="1341560" cy="439081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43" y="5526398"/>
            <a:ext cx="1168114" cy="1139564"/>
          </a:xfrm>
          <a:prstGeom prst="rect">
            <a:avLst/>
          </a:prstGeom>
          <a:effectLst>
            <a:glow rad="533400">
              <a:schemeClr val="bg1">
                <a:alpha val="32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48" y="4887327"/>
            <a:ext cx="1372479" cy="904978"/>
          </a:xfrm>
          <a:prstGeom prst="rect">
            <a:avLst/>
          </a:prstGeom>
          <a:effectLst>
            <a:glow rad="508000">
              <a:schemeClr val="bg1">
                <a:alpha val="44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16" y="5526398"/>
            <a:ext cx="1169340" cy="1005633"/>
          </a:xfrm>
          <a:prstGeom prst="rect">
            <a:avLst/>
          </a:prstGeom>
          <a:effectLst>
            <a:glow rad="444500">
              <a:schemeClr val="bg1">
                <a:alpha val="43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28" y="4815961"/>
            <a:ext cx="1047709" cy="1047709"/>
          </a:xfrm>
          <a:prstGeom prst="rect">
            <a:avLst/>
          </a:prstGeom>
          <a:effectLst>
            <a:glow rad="431800">
              <a:schemeClr val="bg1">
                <a:alpha val="58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71" y="2202379"/>
            <a:ext cx="6572344" cy="231264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07418" y="4595032"/>
            <a:ext cx="116397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" y="85370"/>
            <a:ext cx="1415164" cy="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70236" y="1941647"/>
            <a:ext cx="10614973" cy="3220872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reflection stA="45000" endPos="0" dist="50800" dir="5400000" sy="-100000" algn="bl" rotWithShape="0"/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9413" y="2376583"/>
            <a:ext cx="8126730" cy="2351001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b="1" dirty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Кто такие энергетики</a:t>
            </a:r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?</a:t>
            </a:r>
            <a:b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Что они делают?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rgbClr val="2C7FB0"/>
              </a:solidFill>
              <a:effectLst>
                <a:glow>
                  <a:schemeClr val="bg1">
                    <a:alpha val="7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944" y="110218"/>
            <a:ext cx="1342463" cy="439376"/>
          </a:xfrm>
          <a:prstGeom prst="rect">
            <a:avLst/>
          </a:prstGeom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" y="110218"/>
            <a:ext cx="1341273" cy="3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931" y="193103"/>
            <a:ext cx="6874768" cy="97940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Работа энергетиков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32" y="95962"/>
            <a:ext cx="1315833" cy="430660"/>
          </a:xfrm>
          <a:prstGeom prst="rect">
            <a:avLst/>
          </a:prstGeom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5" y="141702"/>
            <a:ext cx="1320380" cy="3849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964" y="5462213"/>
            <a:ext cx="11878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не замечаем, когда она есть…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61" y="1446029"/>
            <a:ext cx="7140305" cy="37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9000" y="193103"/>
            <a:ext cx="6874768" cy="97940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Работа энергетиков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91" y="61423"/>
            <a:ext cx="1384346" cy="453085"/>
          </a:xfrm>
          <a:prstGeom prst="rect">
            <a:avLst/>
          </a:prstGeom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1" y="93746"/>
            <a:ext cx="1366787" cy="398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26733" y="5543338"/>
            <a:ext cx="9976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Зато замечаем, когда ее нет!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 t="20021" r="6964" b="14152"/>
          <a:stretch/>
        </p:blipFill>
        <p:spPr>
          <a:xfrm>
            <a:off x="2769000" y="1506432"/>
            <a:ext cx="7091916" cy="37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222" y="4879950"/>
            <a:ext cx="8315483" cy="66338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Работа энергетиков</a:t>
            </a:r>
            <a:endParaRPr lang="ru-RU" sz="5400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35" y="61423"/>
            <a:ext cx="1347401" cy="440993"/>
          </a:xfrm>
          <a:prstGeom prst="rect">
            <a:avLst/>
          </a:prstGeom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1" y="93746"/>
            <a:ext cx="1339078" cy="3903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866" y="5543338"/>
            <a:ext cx="9756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lang="ru-RU" sz="54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идна даже из космоса!</a:t>
            </a:r>
            <a:endParaRPr lang="ru-RU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50" y="1207175"/>
            <a:ext cx="306126" cy="4068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13974" y="1118231"/>
            <a:ext cx="36892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32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735" y="296561"/>
            <a:ext cx="7538484" cy="103004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Кто такие энергетики?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rgbClr val="0F346C"/>
              </a:solidFill>
              <a:effectLst>
                <a:glow rad="292100">
                  <a:schemeClr val="bg1">
                    <a:alpha val="5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3" y="109662"/>
            <a:ext cx="1291432" cy="376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68" y="109662"/>
            <a:ext cx="1386399" cy="453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16" y="1586320"/>
            <a:ext cx="4042440" cy="4042440"/>
          </a:xfrm>
          <a:prstGeom prst="octagon">
            <a:avLst/>
          </a:prstGeom>
          <a:effectLst>
            <a:softEdge rad="1143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0136" y="2350646"/>
            <a:ext cx="136768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9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00">
                    <a:alpha val="66000"/>
                  </a:srgbClr>
                </a:solidFill>
                <a:effectLst>
                  <a:glow rad="266700">
                    <a:schemeClr val="bg1">
                      <a:alpha val="71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199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0000">
                  <a:alpha val="66000"/>
                </a:srgbClr>
              </a:solidFill>
              <a:effectLst>
                <a:glow rad="266700">
                  <a:schemeClr val="bg1">
                    <a:alpha val="71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0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789" y="96222"/>
            <a:ext cx="4648203" cy="4673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Электричество!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3" y="914400"/>
            <a:ext cx="8570331" cy="5724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81" y="563610"/>
            <a:ext cx="4143466" cy="582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00" y="2126203"/>
            <a:ext cx="323091" cy="313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56" y="4101116"/>
            <a:ext cx="213030" cy="2067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96" y="5445423"/>
            <a:ext cx="192014" cy="1863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66" y="4101116"/>
            <a:ext cx="213030" cy="2067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54" y="4824378"/>
            <a:ext cx="226450" cy="219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99" y="4837404"/>
            <a:ext cx="213030" cy="2067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36" y="4235801"/>
            <a:ext cx="875736" cy="5760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17" y="4854250"/>
            <a:ext cx="178316" cy="1730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13" y="5501912"/>
            <a:ext cx="172619" cy="1675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80" y="99485"/>
            <a:ext cx="1286617" cy="421098"/>
          </a:xfrm>
          <a:prstGeom prst="rect">
            <a:avLst/>
          </a:prstGeom>
          <a:effectLst>
            <a:glow>
              <a:srgbClr val="0070C0">
                <a:alpha val="60000"/>
              </a:srgbClr>
            </a:glow>
            <a:softEdge rad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0" y="116406"/>
            <a:ext cx="1327357" cy="3872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856" y="2514763"/>
            <a:ext cx="2434856" cy="24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36" y="1277958"/>
            <a:ext cx="7180453" cy="478274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23" y="1456535"/>
            <a:ext cx="6413866" cy="3765461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Энергетик</a:t>
            </a: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 – технический специалист, обеспечивающий работу оборудования по производству, передаче энергии и т.д.</a:t>
            </a:r>
            <a:endParaRPr lang="ru-RU" sz="3200" b="1" dirty="0">
              <a:ln w="17780" cmpd="sng">
                <a:noFill/>
                <a:prstDash val="solid"/>
                <a:miter lim="800000"/>
              </a:ln>
              <a:solidFill>
                <a:srgbClr val="0F346C"/>
              </a:solidFill>
              <a:effectLst>
                <a:glow rad="292100">
                  <a:schemeClr val="bg1">
                    <a:alpha val="5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" y="114913"/>
            <a:ext cx="1344656" cy="391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15" y="80009"/>
            <a:ext cx="1304343" cy="4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98" y="798555"/>
            <a:ext cx="9819994" cy="1255540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>
                    <a:srgbClr val="FA1411"/>
                  </a:glow>
                </a:effectLst>
                <a:latin typeface="Arial Black" panose="020B0A04020102020204" pitchFamily="34" charset="0"/>
              </a:rPr>
              <a:t>Энергетики работают на самых разных участках энергосети – от производства электроэнергии до наших домов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>
                  <a:srgbClr val="FA141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" y="109481"/>
            <a:ext cx="1379408" cy="402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29860"/>
            <a:ext cx="1390838" cy="455210"/>
          </a:xfrm>
          <a:prstGeom prst="rect">
            <a:avLst/>
          </a:prstGeom>
          <a:effectLst>
            <a:glow rad="165100">
              <a:schemeClr val="bg1">
                <a:alpha val="81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373"/>
          <a:stretch/>
        </p:blipFill>
        <p:spPr>
          <a:xfrm>
            <a:off x="507698" y="2431363"/>
            <a:ext cx="2398005" cy="1783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274" b="311"/>
          <a:stretch/>
        </p:blipFill>
        <p:spPr>
          <a:xfrm>
            <a:off x="9449027" y="2482153"/>
            <a:ext cx="2390660" cy="1769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4029" r="16483"/>
          <a:stretch/>
        </p:blipFill>
        <p:spPr>
          <a:xfrm>
            <a:off x="507697" y="4820830"/>
            <a:ext cx="2398005" cy="1789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3750" r="5391"/>
          <a:stretch/>
        </p:blipFill>
        <p:spPr>
          <a:xfrm>
            <a:off x="3429656" y="2431363"/>
            <a:ext cx="2522522" cy="1819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r="4325"/>
          <a:stretch/>
        </p:blipFill>
        <p:spPr>
          <a:xfrm>
            <a:off x="6476131" y="2431363"/>
            <a:ext cx="2386989" cy="17828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183" b="690"/>
          <a:stretch/>
        </p:blipFill>
        <p:spPr>
          <a:xfrm>
            <a:off x="3429656" y="4783767"/>
            <a:ext cx="2522522" cy="1815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/>
          <a:stretch/>
        </p:blipFill>
        <p:spPr>
          <a:xfrm>
            <a:off x="6414642" y="4783767"/>
            <a:ext cx="2448478" cy="18159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/>
          <a:stretch/>
        </p:blipFill>
        <p:spPr>
          <a:xfrm>
            <a:off x="9449027" y="4817611"/>
            <a:ext cx="2390278" cy="17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" y="90821"/>
            <a:ext cx="1376025" cy="401457"/>
          </a:xfrm>
          <a:prstGeom prst="rect">
            <a:avLst/>
          </a:prstGeom>
          <a:effectLst>
            <a:glow rad="2032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90821"/>
            <a:ext cx="1345118" cy="440245"/>
          </a:xfrm>
          <a:prstGeom prst="rect">
            <a:avLst/>
          </a:prstGeom>
          <a:effectLst>
            <a:glow rad="203200">
              <a:schemeClr val="bg1"/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7710" y="2983832"/>
            <a:ext cx="7446406" cy="3728567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7710" y="3216236"/>
            <a:ext cx="720506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054B80"/>
                  </a:solidFill>
                  <a:prstDash val="solid"/>
                </a:ln>
                <a:solidFill>
                  <a:srgbClr val="054B80"/>
                </a:solidFill>
                <a:effectLst/>
                <a:latin typeface="Arial" pitchFamily="34" charset="0"/>
                <a:cs typeface="Arial" pitchFamily="34" charset="0"/>
              </a:rPr>
              <a:t>Чтобы стать инженером-энергетиком нужно хорошо учиться в школе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rgbClr val="054B80"/>
                  </a:solidFill>
                  <a:prstDash val="solid"/>
                </a:ln>
                <a:solidFill>
                  <a:srgbClr val="054B80"/>
                </a:solidFill>
                <a:effectLst/>
                <a:latin typeface="Arial" pitchFamily="34" charset="0"/>
                <a:cs typeface="Arial" pitchFamily="34" charset="0"/>
              </a:rPr>
              <a:t>и отлично знать математику и физику!</a:t>
            </a:r>
            <a:endParaRPr lang="ru-RU" sz="4000" b="1" cap="none" spc="0" dirty="0">
              <a:ln w="10541" cmpd="sng">
                <a:solidFill>
                  <a:srgbClr val="054B80"/>
                </a:solidFill>
                <a:prstDash val="solid"/>
              </a:ln>
              <a:solidFill>
                <a:srgbClr val="054B8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5310" y="819895"/>
            <a:ext cx="6297390" cy="57345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0" y="1317626"/>
            <a:ext cx="6051327" cy="12731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Энергетики будут нужны всегда!</a:t>
            </a:r>
            <a:endParaRPr lang="ru-RU" b="1" dirty="0">
              <a:ln w="17780" cmpd="sng">
                <a:solidFill>
                  <a:srgbClr val="054B80"/>
                </a:solidFill>
                <a:prstDash val="solid"/>
                <a:miter lim="800000"/>
              </a:ln>
              <a:solidFill>
                <a:srgbClr val="054B8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1" y="78119"/>
            <a:ext cx="1344390" cy="392227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64" y="35275"/>
            <a:ext cx="1344193" cy="4399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610" y="2381250"/>
            <a:ext cx="6068790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мир не сможет развиваться </a:t>
            </a:r>
          </a:p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энергии</a:t>
            </a:r>
          </a:p>
          <a:p>
            <a:pPr algn="ctr"/>
            <a:endParaRPr lang="ru-RU" sz="2400" b="1" dirty="0" smtClean="0">
              <a:ln w="17780" cmpd="sng">
                <a:noFill/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будущем возможно многое изменится: из чего будут получать энергию, как будут получать и передавать энергию? </a:t>
            </a:r>
          </a:p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специалисты - энергетики всегда будут необходимы нам для жизни. </a:t>
            </a:r>
            <a:endParaRPr lang="ru-RU" sz="2400" b="1" dirty="0">
              <a:ln w="17780" cmpd="sng">
                <a:noFill/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24" y="5053249"/>
            <a:ext cx="11545228" cy="16959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Несмотря на то, что электричество сопровождает </a:t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нас повсюду - оно далеко не ручное.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/>
            </a:r>
            <a:b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ЭЛЕКТРИЧЕСТВО - ОПАСНО!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ebas Neue Bold" panose="020B0606020202050201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2" y="109673"/>
            <a:ext cx="1351699" cy="394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54" y="68333"/>
            <a:ext cx="1339567" cy="438428"/>
          </a:xfrm>
          <a:prstGeom prst="rect">
            <a:avLst/>
          </a:prstGeom>
          <a:effectLst>
            <a:glow rad="1270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567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26" y="112676"/>
            <a:ext cx="1331669" cy="435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4" y="144288"/>
            <a:ext cx="1335854" cy="389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80729"/>
          <a:stretch/>
        </p:blipFill>
        <p:spPr>
          <a:xfrm>
            <a:off x="509307" y="1012212"/>
            <a:ext cx="2178800" cy="2355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21" y="3927193"/>
            <a:ext cx="2811075" cy="2917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64867"/>
          <a:stretch/>
        </p:blipFill>
        <p:spPr>
          <a:xfrm>
            <a:off x="266464" y="3999203"/>
            <a:ext cx="2897940" cy="2785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59736"/>
          <a:stretch/>
        </p:blipFill>
        <p:spPr>
          <a:xfrm>
            <a:off x="3300366" y="825613"/>
            <a:ext cx="2330350" cy="2622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6" t="5691" r="40112"/>
          <a:stretch/>
        </p:blipFill>
        <p:spPr>
          <a:xfrm>
            <a:off x="6240898" y="1012212"/>
            <a:ext cx="2188251" cy="2355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5" t="11381" r="19472"/>
          <a:stretch/>
        </p:blipFill>
        <p:spPr>
          <a:xfrm>
            <a:off x="9334741" y="1012212"/>
            <a:ext cx="2364070" cy="2352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827"/>
            <a:ext cx="12192000" cy="6390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3200" b="1" dirty="0" smtClean="0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тобы оградить себя от вреда для жизни и здоровья</a:t>
            </a:r>
            <a:endParaRPr lang="ru-RU" sz="3200" b="1" dirty="0">
              <a:ln w="17780" cmpd="sng">
                <a:solidFill>
                  <a:srgbClr val="054B80"/>
                </a:solidFill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1"/>
          <a:stretch/>
        </p:blipFill>
        <p:spPr>
          <a:xfrm>
            <a:off x="6096000" y="3957882"/>
            <a:ext cx="2980213" cy="29001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8232" r="38641"/>
          <a:stretch/>
        </p:blipFill>
        <p:spPr>
          <a:xfrm>
            <a:off x="3346549" y="3937770"/>
            <a:ext cx="2330350" cy="2908837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3260320"/>
            <a:ext cx="12192000" cy="86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соблюдайте правила электробезопасности! </a:t>
            </a:r>
            <a:endParaRPr lang="ru-RU" sz="36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6793" y="3286198"/>
            <a:ext cx="8661891" cy="25993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19271" y="4266740"/>
            <a:ext cx="2597396" cy="1404445"/>
          </a:xfrm>
          <a:prstGeom prst="roundRect">
            <a:avLst/>
          </a:prstGeom>
          <a:gradFill flip="none" rotWithShape="1">
            <a:gsLst>
              <a:gs pos="0">
                <a:srgbClr val="EDF0F5"/>
              </a:gs>
              <a:gs pos="57000">
                <a:srgbClr val="F1F1F6"/>
              </a:gs>
              <a:gs pos="78000">
                <a:srgbClr val="F0F1F3"/>
              </a:gs>
              <a:gs pos="24000">
                <a:srgbClr val="F1F1F3"/>
              </a:gs>
              <a:gs pos="100000">
                <a:srgbClr val="E9EEF4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371693" y="4277955"/>
            <a:ext cx="29116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smtClean="0">
                <a:ln w="3175">
                  <a:noFill/>
                </a:ln>
                <a:solidFill>
                  <a:srgbClr val="9D6414"/>
                </a:solidFill>
              </a:rPr>
              <a:t>Слово </a:t>
            </a:r>
            <a:r>
              <a:rPr lang="ru-RU" sz="1600" dirty="0">
                <a:ln w="3175">
                  <a:noFill/>
                </a:ln>
                <a:solidFill>
                  <a:srgbClr val="9D6414"/>
                </a:solidFill>
              </a:rPr>
              <a:t>«электричество» </a:t>
            </a:r>
            <a:endParaRPr lang="ru-RU" sz="1600" b="0" cap="none" spc="0" dirty="0">
              <a:ln w="3175">
                <a:noFill/>
              </a:ln>
              <a:solidFill>
                <a:srgbClr val="9D641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9"/>
          <a:stretch/>
        </p:blipFill>
        <p:spPr>
          <a:xfrm rot="5400000">
            <a:off x="10784656" y="4717227"/>
            <a:ext cx="969467" cy="9318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359530" y="4495195"/>
            <a:ext cx="16637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>
                <a:ln w="3175">
                  <a:noFill/>
                </a:ln>
                <a:solidFill>
                  <a:srgbClr val="9D6414"/>
                </a:solidFill>
              </a:rPr>
              <a:t>происходит от греческого слова «электрон</a:t>
            </a:r>
            <a:r>
              <a:rPr lang="ru-RU" sz="1600" dirty="0" smtClean="0">
                <a:ln w="3175">
                  <a:noFill/>
                </a:ln>
                <a:solidFill>
                  <a:srgbClr val="9D6414"/>
                </a:solidFill>
              </a:rPr>
              <a:t>» - </a:t>
            </a:r>
            <a:r>
              <a:rPr lang="ru-RU" sz="1600" dirty="0">
                <a:ln w="3175">
                  <a:noFill/>
                </a:ln>
                <a:solidFill>
                  <a:srgbClr val="9D6414"/>
                </a:solidFill>
              </a:rPr>
              <a:t>- «янтарь</a:t>
            </a:r>
            <a:r>
              <a:rPr lang="ru-RU" sz="1600" dirty="0" smtClean="0">
                <a:ln w="3175">
                  <a:noFill/>
                </a:ln>
                <a:solidFill>
                  <a:srgbClr val="9D6414"/>
                </a:solidFill>
              </a:rPr>
              <a:t>»</a:t>
            </a:r>
            <a:endParaRPr lang="ru-RU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5669" y="1503496"/>
            <a:ext cx="8573155" cy="141609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24622" y="398761"/>
            <a:ext cx="978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Что такое – электричество?</a:t>
            </a:r>
            <a:endParaRPr lang="ru-RU" sz="48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5319" y="1543033"/>
            <a:ext cx="8270069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dirty="0" smtClean="0">
                <a:ln w="19050">
                  <a:solidFill>
                    <a:schemeClr val="bg1"/>
                  </a:solidFill>
                </a:ln>
                <a:solidFill>
                  <a:srgbClr val="69D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ЭЛЕКТРИЧЕСТВО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чрезвычайно полезная форма энергии.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 превращается в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тепло. Его можно без труда передавать по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проводам</a:t>
            </a:r>
            <a:endParaRPr lang="ru-RU" sz="2400" b="1" cap="none" spc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r="17787"/>
          <a:stretch/>
        </p:blipFill>
        <p:spPr>
          <a:xfrm>
            <a:off x="9999721" y="1745527"/>
            <a:ext cx="1935817" cy="2502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9576650" y="3479528"/>
            <a:ext cx="27819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Уильям Гилберт, 1600 г.</a:t>
            </a:r>
          </a:p>
          <a:p>
            <a:pPr algn="ctr"/>
            <a:r>
              <a:rPr lang="ru-RU" sz="12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и</a:t>
            </a:r>
            <a:r>
              <a:rPr lang="ru-RU" sz="12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спользовал термин «Электричество»</a:t>
            </a:r>
            <a:endParaRPr lang="ru-RU" sz="12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14938" y="3462491"/>
            <a:ext cx="444857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Электричество существует благодаря частицам,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которые имеют электрический заряд. </a:t>
            </a:r>
          </a:p>
          <a:p>
            <a:pPr algn="just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Атомные ядра имеют положительный заряд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, а вокруг них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вращаются отрицательно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заряженные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электроны.</a:t>
            </a:r>
            <a:endParaRPr lang="ru-RU" sz="2000" b="1" cap="none" spc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 rot="18949055">
            <a:off x="2485552" y="3407780"/>
            <a:ext cx="770021" cy="1523498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9551116">
            <a:off x="2049818" y="3900801"/>
            <a:ext cx="1839397" cy="78095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27572" y="4013804"/>
            <a:ext cx="441187" cy="444382"/>
          </a:xfrm>
          <a:prstGeom prst="ellipse">
            <a:avLst/>
          </a:prstGeom>
          <a:gradFill flip="none" rotWithShape="1">
            <a:gsLst>
              <a:gs pos="35000">
                <a:srgbClr val="FF0000">
                  <a:lumMod val="98000"/>
                </a:srgbClr>
              </a:gs>
              <a:gs pos="100000">
                <a:srgbClr val="E9EEF4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402800" y="3727935"/>
            <a:ext cx="190868" cy="172895"/>
          </a:xfrm>
          <a:prstGeom prst="ellipse">
            <a:avLst/>
          </a:prstGeom>
          <a:gradFill>
            <a:gsLst>
              <a:gs pos="48000">
                <a:srgbClr val="FFFF00"/>
              </a:gs>
              <a:gs pos="100000">
                <a:srgbClr val="E9EEF4"/>
              </a:gs>
            </a:gsLst>
            <a:path path="circle">
              <a:fillToRect t="100000" r="100000"/>
            </a:path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79102" y="4066675"/>
            <a:ext cx="189515" cy="200065"/>
          </a:xfrm>
          <a:prstGeom prst="ellipse">
            <a:avLst/>
          </a:prstGeom>
          <a:gradFill>
            <a:gsLst>
              <a:gs pos="46000">
                <a:srgbClr val="0070C0"/>
              </a:gs>
              <a:gs pos="100000">
                <a:srgbClr val="E9EEF4"/>
              </a:gs>
            </a:gsLst>
            <a:path path="circle">
              <a:fillToRect t="100000" r="100000"/>
            </a:path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737050" y="3877991"/>
            <a:ext cx="436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+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03777" y="3428025"/>
            <a:ext cx="378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86625" y="3786651"/>
            <a:ext cx="3786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773179" y="3751190"/>
            <a:ext cx="1530598" cy="410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22" idx="1"/>
          </p:cNvCxnSpPr>
          <p:nvPr/>
        </p:nvCxnSpPr>
        <p:spPr>
          <a:xfrm flipH="1" flipV="1">
            <a:off x="1773035" y="3885936"/>
            <a:ext cx="413590" cy="2238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65095" y="3567918"/>
            <a:ext cx="16869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электроны</a:t>
            </a:r>
            <a:endParaRPr lang="ru-RU" sz="20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1588245" y="4327725"/>
            <a:ext cx="1100206" cy="16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85516" y="4072115"/>
            <a:ext cx="10413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ядро</a:t>
            </a:r>
            <a:endParaRPr lang="ru-RU" sz="20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авая фигурная скобка 34"/>
          <p:cNvSpPr/>
          <p:nvPr/>
        </p:nvSpPr>
        <p:spPr>
          <a:xfrm rot="5400000">
            <a:off x="2655640" y="4062738"/>
            <a:ext cx="502948" cy="187205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373859" y="5297395"/>
            <a:ext cx="9909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атом</a:t>
            </a:r>
            <a:endParaRPr lang="ru-RU" sz="2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2" y="91765"/>
            <a:ext cx="1333117" cy="436318"/>
          </a:xfrm>
          <a:prstGeom prst="rect">
            <a:avLst/>
          </a:prstGeom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" y="91765"/>
            <a:ext cx="1318596" cy="3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28419" y="1220565"/>
            <a:ext cx="10924673" cy="4903509"/>
          </a:xfrm>
          <a:prstGeom prst="round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glow>
              <a:schemeClr val="accent1"/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359" y="472856"/>
            <a:ext cx="6563040" cy="747709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Электрический ток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62" y="3101854"/>
            <a:ext cx="5179107" cy="359431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8" name="Выноска-облако 17"/>
          <p:cNvSpPr/>
          <p:nvPr/>
        </p:nvSpPr>
        <p:spPr>
          <a:xfrm rot="324549" flipH="1">
            <a:off x="6754718" y="1640358"/>
            <a:ext cx="2543755" cy="1746187"/>
          </a:xfrm>
          <a:prstGeom prst="cloudCallou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  <a:scene3d>
            <a:camera prst="orthographicFront">
              <a:rot lat="77553" lon="20703266" rev="28982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8949055">
            <a:off x="7563982" y="1637117"/>
            <a:ext cx="770021" cy="1523498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9551116">
            <a:off x="7128248" y="2130138"/>
            <a:ext cx="1839397" cy="78095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00764" y="1920806"/>
            <a:ext cx="216568" cy="21779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371607" y="2302822"/>
            <a:ext cx="216568" cy="21779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809387" y="2243141"/>
            <a:ext cx="441187" cy="444382"/>
          </a:xfrm>
          <a:prstGeom prst="ellipse">
            <a:avLst/>
          </a:prstGeom>
          <a:gradFill flip="none" rotWithShape="1">
            <a:gsLst>
              <a:gs pos="35000">
                <a:srgbClr val="FF0000">
                  <a:lumMod val="98000"/>
                </a:srgbClr>
              </a:gs>
              <a:gs pos="100000">
                <a:srgbClr val="E9EEF4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90576" y="2017413"/>
            <a:ext cx="378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19733" y="1632218"/>
            <a:ext cx="378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08455" y="2111389"/>
            <a:ext cx="436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+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4184" y="2106104"/>
            <a:ext cx="536616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28575">
                  <a:solidFill>
                    <a:srgbClr val="0F346C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ЭЛЕКТРИЧЕСКИЙ </a:t>
            </a:r>
            <a:r>
              <a:rPr lang="ru-RU" sz="3200" b="1" dirty="0">
                <a:ln w="28575">
                  <a:solidFill>
                    <a:srgbClr val="0F346C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ТОК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это упорядоченное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движение заряженных (свободных)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частиц 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под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действием электрического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поля</a:t>
            </a:r>
            <a:endParaRPr lang="ru-RU" sz="3200" b="1" cap="none" spc="0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2" y="91765"/>
            <a:ext cx="1333117" cy="436318"/>
          </a:xfrm>
          <a:prstGeom prst="rect">
            <a:avLst/>
          </a:prstGeom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" y="91765"/>
            <a:ext cx="1318596" cy="3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58" y="2177761"/>
            <a:ext cx="4030149" cy="2617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13012" y="598308"/>
            <a:ext cx="9897172" cy="1446550"/>
          </a:xfrm>
          <a:prstGeom prst="rect">
            <a:avLst/>
          </a:prstGeom>
          <a:noFill/>
          <a:effectLst>
            <a:glow rad="812800">
              <a:schemeClr val="accent1">
                <a:alpha val="5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B2202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Откуда берется электричество </a:t>
            </a:r>
          </a:p>
          <a:p>
            <a:pPr algn="ctr"/>
            <a:r>
              <a:rPr lang="ru-RU" sz="44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B2202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у нас в доме?</a:t>
            </a:r>
            <a:endParaRPr lang="ru-RU" sz="44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B2202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27" y="91869"/>
            <a:ext cx="1292513" cy="42302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" y="1369438"/>
            <a:ext cx="2384374" cy="250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9534096">
            <a:off x="9669823" y="2409076"/>
            <a:ext cx="5173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301317">
            <a:off x="10883478" y="2269086"/>
            <a:ext cx="13490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1259589">
            <a:off x="10022797" y="2104898"/>
            <a:ext cx="13490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6" y="119219"/>
            <a:ext cx="1352479" cy="3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3" y="67887"/>
            <a:ext cx="1276761" cy="372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94" y="67888"/>
            <a:ext cx="1245833" cy="407750"/>
          </a:xfrm>
          <a:prstGeom prst="rect">
            <a:avLst/>
          </a:prstGeom>
          <a:effectLst>
            <a:glow rad="139700">
              <a:schemeClr val="bg1">
                <a:alpha val="89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591881" y="506499"/>
            <a:ext cx="5065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Путь электричества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198" y="4133195"/>
            <a:ext cx="270619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электроэнергии</a:t>
            </a:r>
            <a:endParaRPr lang="ru-RU" sz="1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3625" y="3724662"/>
            <a:ext cx="177003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Магистральные сети</a:t>
            </a:r>
            <a:b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(высокое напряжение)</a:t>
            </a:r>
            <a:endParaRPr lang="ru-RU" sz="105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9792" y="1807581"/>
            <a:ext cx="1954381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Распределительные</a:t>
            </a:r>
            <a: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lang="ru-RU" sz="105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40618" y="1647974"/>
            <a:ext cx="1229824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Районные</a:t>
            </a:r>
            <a: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lang="ru-RU" sz="105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33985" y="5938034"/>
            <a:ext cx="2932213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Крупные потребители, промышленные </a:t>
            </a:r>
          </a:p>
          <a:p>
            <a:pPr algn="ctr"/>
            <a:r>
              <a:rPr lang="ru-RU" sz="105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предприятия</a:t>
            </a:r>
            <a:endParaRPr lang="ru-RU" sz="105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74941" y="5436255"/>
            <a:ext cx="14241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Потребители</a:t>
            </a:r>
            <a:endParaRPr lang="ru-RU" sz="1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2" y="67887"/>
            <a:ext cx="1312621" cy="382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94" y="67887"/>
            <a:ext cx="1233801" cy="403812"/>
          </a:xfrm>
          <a:prstGeom prst="rect">
            <a:avLst/>
          </a:prstGeom>
          <a:effectLst>
            <a:glow rad="139700">
              <a:schemeClr val="bg1">
                <a:alpha val="89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45314" y="155206"/>
            <a:ext cx="9820216" cy="923330"/>
          </a:xfrm>
          <a:prstGeom prst="rect">
            <a:avLst/>
          </a:prstGeom>
          <a:noFill/>
          <a:effectLst>
            <a:glow rad="292100">
              <a:srgbClr val="0070C0">
                <a:alpha val="74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520700">
                    <a:srgbClr val="4EC0F6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Производители энергии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520700">
                  <a:srgbClr val="4EC0F6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198" y="4133195"/>
            <a:ext cx="270619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электроэнергии</a:t>
            </a:r>
            <a:endParaRPr lang="ru-RU" sz="1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73625" y="3724662"/>
            <a:ext cx="177003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Магистральные сети</a:t>
            </a:r>
            <a:b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(высокое напряжение)</a:t>
            </a:r>
            <a:endParaRPr lang="ru-RU" sz="1050" b="1" cap="none" spc="0" dirty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9792" y="1807581"/>
            <a:ext cx="1954381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Распределительные</a:t>
            </a:r>
            <a: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lang="ru-RU" sz="1050" b="1" cap="none" spc="0" dirty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40618" y="1647974"/>
            <a:ext cx="1229824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Районные</a:t>
            </a:r>
            <a: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lang="ru-RU" sz="1050" b="1" cap="none" spc="0" dirty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33985" y="5938034"/>
            <a:ext cx="2932213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" b="1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Крупные потребители, промышленные </a:t>
            </a:r>
          </a:p>
          <a:p>
            <a:pPr algn="ctr"/>
            <a:r>
              <a:rPr lang="ru-RU" sz="1050" b="1" cap="none" spc="0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предприятия</a:t>
            </a:r>
            <a:endParaRPr lang="ru-RU" sz="1050" b="1" cap="none" spc="0" dirty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74941" y="5436255"/>
            <a:ext cx="14241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Потребители</a:t>
            </a:r>
            <a:endParaRPr lang="ru-RU" sz="1400" b="1" cap="none" spc="0" dirty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36114" r="69534" b="21407"/>
          <a:stretch/>
        </p:blipFill>
        <p:spPr>
          <a:xfrm>
            <a:off x="-135612" y="1964590"/>
            <a:ext cx="3884652" cy="3549369"/>
          </a:xfrm>
          <a:prstGeom prst="ellipse">
            <a:avLst/>
          </a:prstGeom>
          <a:ln>
            <a:noFill/>
          </a:ln>
          <a:effectLst>
            <a:glow rad="1104900">
              <a:srgbClr val="FFFF00">
                <a:alpha val="60000"/>
              </a:srgbClr>
            </a:glow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42141" y="3994695"/>
            <a:ext cx="33804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</a:t>
            </a:r>
          </a:p>
          <a:p>
            <a:pPr algn="ctr"/>
            <a:r>
              <a:rPr lang="ru-RU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</a:t>
            </a:r>
            <a:endParaRPr lang="ru-RU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1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0" y="3632099"/>
            <a:ext cx="5855977" cy="1453767"/>
          </a:xfrm>
          <a:prstGeom prst="roundRect">
            <a:avLst/>
          </a:prstGeom>
          <a:solidFill>
            <a:srgbClr val="7497A8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-22713" y="4990289"/>
            <a:ext cx="6351012" cy="143006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80100" y="679623"/>
            <a:ext cx="8461070" cy="1759527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>
            <a:glow>
              <a:schemeClr val="accent1"/>
            </a:glo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70" y="3017448"/>
            <a:ext cx="5163724" cy="3253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4" t="3982" r="30293" b="31416"/>
          <a:stretch/>
        </p:blipFill>
        <p:spPr>
          <a:xfrm>
            <a:off x="645526" y="942536"/>
            <a:ext cx="1852676" cy="248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5" y="159033"/>
            <a:ext cx="1329391" cy="387547"/>
          </a:xfrm>
          <a:prstGeom prst="rect">
            <a:avLst/>
          </a:prstGeom>
          <a:effectLst>
            <a:glow rad="279400">
              <a:srgbClr val="95B5C8">
                <a:alpha val="77000"/>
              </a:srgb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1" y="159033"/>
            <a:ext cx="1247969" cy="408449"/>
          </a:xfrm>
          <a:prstGeom prst="rect">
            <a:avLst/>
          </a:prstGeom>
          <a:effectLst>
            <a:glow>
              <a:schemeClr val="bg1">
                <a:alpha val="91000"/>
              </a:schemeClr>
            </a:glo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420501" y="5434025"/>
            <a:ext cx="5472222" cy="863408"/>
          </a:xfrm>
          <a:prstGeom prst="roundRect">
            <a:avLst/>
          </a:prstGeom>
          <a:solidFill>
            <a:srgbClr val="789D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32711" y="5387858"/>
            <a:ext cx="48478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Опыт Фарадея</a:t>
            </a:r>
            <a:endParaRPr lang="ru-RU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5130" y="2886445"/>
            <a:ext cx="1893467" cy="338554"/>
          </a:xfrm>
          <a:prstGeom prst="rect">
            <a:avLst/>
          </a:prstGeom>
          <a:noFill/>
          <a:effectLst>
            <a:glow rad="762000">
              <a:schemeClr val="bg1">
                <a:alpha val="73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0"/>
                <a:solidFill>
                  <a:srgbClr val="2A426E"/>
                </a:solidFill>
                <a:effectLst>
                  <a:glow rad="571500">
                    <a:schemeClr val="bg1">
                      <a:alpha val="69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Майкл Фарадей</a:t>
            </a:r>
            <a:endParaRPr lang="ru-RU" sz="1600" b="1" dirty="0">
              <a:ln w="0"/>
              <a:solidFill>
                <a:srgbClr val="2A426E"/>
              </a:solidFill>
              <a:effectLst>
                <a:glow rad="571500">
                  <a:schemeClr val="bg1">
                    <a:alpha val="69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3500" y="912622"/>
            <a:ext cx="86742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В основе промышленного производства электричества лежит </a:t>
            </a:r>
          </a:p>
          <a:p>
            <a:pPr algn="ctr"/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закон электромагнитной индукции  </a:t>
            </a:r>
            <a:endParaRPr lang="ru-RU" sz="2800" b="1" cap="none" spc="0" dirty="0">
              <a:ln w="10160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4114" y="3773632"/>
            <a:ext cx="553085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cap="none" spc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Для создания электрического тока необходимо не просто магнитное поле, а магнитное поле </a:t>
            </a:r>
            <a:r>
              <a:rPr lang="ru-RU" sz="2800" b="1" u="sng" cap="none" spc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в движении</a:t>
            </a:r>
            <a:endParaRPr lang="ru-RU" sz="2800" b="1" u="sng" cap="none" spc="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0555" y="5162598"/>
            <a:ext cx="6135832" cy="1107996"/>
          </a:xfrm>
          <a:prstGeom prst="rect">
            <a:avLst/>
          </a:prstGeom>
          <a:noFill/>
          <a:effectLst>
            <a:softEdge rad="762000"/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200" b="1" cap="none" spc="0" dirty="0" smtClean="0">
                <a:ln w="10160">
                  <a:noFill/>
                  <a:prstDash val="solid"/>
                </a:ln>
                <a:solidFill>
                  <a:srgbClr val="3B383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Главный вопрос – как заставить магнитное поле оставаться в движении и какую силу использовать?</a:t>
            </a:r>
            <a:endParaRPr lang="ru-RU" sz="2200" b="1" cap="none" spc="0" dirty="0">
              <a:ln w="10160">
                <a:noFill/>
                <a:prstDash val="solid"/>
              </a:ln>
              <a:solidFill>
                <a:srgbClr val="3B383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6180034" y="2736820"/>
            <a:ext cx="5340680" cy="314010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7516" y="2731305"/>
            <a:ext cx="5006716" cy="3145620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516" y="652102"/>
            <a:ext cx="10943197" cy="847367"/>
          </a:xfrm>
          <a:noFill/>
          <a:ln>
            <a:noFill/>
          </a:ln>
          <a:effectLst>
            <a:outerShdw blurRad="228600" dist="50800" dir="5400000" sx="43000" sy="43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429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Производство 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42900" dist="50800" dir="5400000" algn="tl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214" y="3069390"/>
            <a:ext cx="4465320" cy="233427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Традиционные источники электроэнергии</a:t>
            </a:r>
          </a:p>
          <a:p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Тепловая – ТЭС</a:t>
            </a:r>
          </a:p>
          <a:p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Энергия потока воды – ГЭС</a:t>
            </a:r>
          </a:p>
          <a:p>
            <a:r>
              <a:rPr lang="ru-RU" sz="20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Атомная энергия –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АЭС</a:t>
            </a:r>
            <a:endParaRPr lang="ru-RU" sz="20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75459" y="1726454"/>
            <a:ext cx="8641079" cy="668929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680208" y="1835391"/>
            <a:ext cx="8736330" cy="5122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Производство </a:t>
            </a:r>
            <a:r>
              <a:rPr lang="ru-RU" dirty="0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 делится на 2 </a:t>
            </a:r>
            <a:r>
              <a:rPr lang="ru-RU" dirty="0" smtClean="0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типа:</a:t>
            </a:r>
            <a:endParaRPr lang="ru-RU" dirty="0">
              <a:ln w="18415" cmpd="sng">
                <a:solidFill>
                  <a:srgbClr val="1E3E6D"/>
                </a:solidFill>
                <a:prstDash val="solid"/>
              </a:ln>
              <a:solidFill>
                <a:srgbClr val="2A426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" y="107535"/>
            <a:ext cx="1345770" cy="392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506" y="86207"/>
            <a:ext cx="1288192" cy="421614"/>
          </a:xfrm>
          <a:prstGeom prst="rect">
            <a:avLst/>
          </a:prstGeom>
          <a:effectLst>
            <a:glow rad="279400">
              <a:schemeClr val="bg1">
                <a:alpha val="79000"/>
              </a:schemeClr>
            </a:glo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536055" y="3023732"/>
            <a:ext cx="5655945" cy="25149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u="sng" dirty="0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Альтернативные источники электроэнергии</a:t>
            </a:r>
          </a:p>
          <a:p>
            <a:r>
              <a:rPr lang="ru-RU" sz="2100" dirty="0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Ветроэнергетика – ветряные </a:t>
            </a:r>
          </a:p>
          <a:p>
            <a:pPr marL="0" indent="0">
              <a:buNone/>
            </a:pPr>
            <a:r>
              <a:rPr lang="ru-RU" sz="2100" dirty="0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электростанции</a:t>
            </a:r>
          </a:p>
          <a:p>
            <a:r>
              <a:rPr lang="ru-RU" sz="2100" dirty="0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Приливная энергетика</a:t>
            </a:r>
          </a:p>
          <a:p>
            <a:r>
              <a:rPr lang="ru-RU" sz="2100" dirty="0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Солнечная энергетика</a:t>
            </a:r>
            <a:endParaRPr lang="ru-RU" dirty="0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5" t="70523" r="36693" b="16416"/>
          <a:stretch/>
        </p:blipFill>
        <p:spPr>
          <a:xfrm>
            <a:off x="4553454" y="4273262"/>
            <a:ext cx="584408" cy="588644"/>
          </a:xfrm>
          <a:prstGeom prst="round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86723" r="71487" b="128"/>
          <a:stretch/>
        </p:blipFill>
        <p:spPr>
          <a:xfrm>
            <a:off x="10523565" y="4237953"/>
            <a:ext cx="595846" cy="593631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t="54315" r="36977" b="32480"/>
          <a:stretch/>
        </p:blipFill>
        <p:spPr>
          <a:xfrm>
            <a:off x="4553454" y="3574585"/>
            <a:ext cx="591680" cy="599596"/>
          </a:xfrm>
          <a:prstGeom prst="round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70426" r="71480" b="16351"/>
          <a:stretch/>
        </p:blipFill>
        <p:spPr>
          <a:xfrm>
            <a:off x="4537636" y="4946751"/>
            <a:ext cx="607498" cy="609600"/>
          </a:xfrm>
          <a:prstGeom prst="round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54445" r="71463" b="32344"/>
          <a:stretch/>
        </p:blipFill>
        <p:spPr>
          <a:xfrm>
            <a:off x="10520717" y="4913221"/>
            <a:ext cx="598694" cy="602881"/>
          </a:xfrm>
          <a:prstGeom prst="round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86720" r="36595" b="200"/>
          <a:stretch/>
        </p:blipFill>
        <p:spPr>
          <a:xfrm>
            <a:off x="10524258" y="3560282"/>
            <a:ext cx="595153" cy="5867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572</Words>
  <Application>Microsoft Office PowerPoint</Application>
  <PresentationFormat>Широкоэкранный</PresentationFormat>
  <Paragraphs>115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Arial Unicode MS</vt:lpstr>
      <vt:lpstr>Bebas Neue Bold</vt:lpstr>
      <vt:lpstr>Calibri</vt:lpstr>
      <vt:lpstr>Calibri Light</vt:lpstr>
      <vt:lpstr>Century Gothic</vt:lpstr>
      <vt:lpstr>ItalicT</vt:lpstr>
      <vt:lpstr>Segoe Print</vt:lpstr>
      <vt:lpstr>Segoe Script</vt:lpstr>
      <vt:lpstr>Wingdings</vt:lpstr>
      <vt:lpstr>Тема Office</vt:lpstr>
      <vt:lpstr>Презентация PowerPoint</vt:lpstr>
      <vt:lpstr>Электричество!</vt:lpstr>
      <vt:lpstr>Презентация PowerPoint</vt:lpstr>
      <vt:lpstr>Электрический 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Производство электроэнергии</vt:lpstr>
      <vt:lpstr>Тепловая электростанция</vt:lpstr>
      <vt:lpstr>Гидроэлектростанция</vt:lpstr>
      <vt:lpstr>Атомная электростанция</vt:lpstr>
      <vt:lpstr>Альтернативные источники энергии </vt:lpstr>
      <vt:lpstr>Потребители электрической энергии – это мы с вами!</vt:lpstr>
      <vt:lpstr>Кто такие энергетики? Что они делают?</vt:lpstr>
      <vt:lpstr>Работа энергетиков</vt:lpstr>
      <vt:lpstr>Работа энергетиков</vt:lpstr>
      <vt:lpstr>Работа энергетиков</vt:lpstr>
      <vt:lpstr>Кто такие энергетики?</vt:lpstr>
      <vt:lpstr>Энергетик – технический специалист, обеспечивающий работу оборудования по производству, передаче энергии и т.д.</vt:lpstr>
      <vt:lpstr>Энергетики работают на самых разных участках энергосети – от производства электроэнергии до наших домов</vt:lpstr>
      <vt:lpstr>Презентация PowerPoint</vt:lpstr>
      <vt:lpstr>Энергетики будут нужны всегда!</vt:lpstr>
      <vt:lpstr>Несмотря на то, что электричество сопровождает  нас повсюду - оно далеко не ручное. ЭЛЕКТРИЧЕСТВО - ОПАСНО!</vt:lpstr>
      <vt:lpstr>Чтобы оградить себя от вреда для жизни и здоровья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Энергетика для неэнергетиков</dc:title>
  <dc:creator>Bumba</dc:creator>
  <cp:lastModifiedBy>Ульянов Александр Андреевич</cp:lastModifiedBy>
  <cp:revision>220</cp:revision>
  <dcterms:created xsi:type="dcterms:W3CDTF">2016-08-13T14:43:21Z</dcterms:created>
  <dcterms:modified xsi:type="dcterms:W3CDTF">2020-07-28T05:56:37Z</dcterms:modified>
</cp:coreProperties>
</file>