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/>
              <a:t>Результаты анкетирования №2 показали: уровень удовлетворенности по направлению</a:t>
            </a:r>
            <a:r>
              <a:rPr lang="ru-RU" b="1" baseline="0" dirty="0"/>
              <a:t> «Библиотека» повысился в результате реализации коробочного решения</a:t>
            </a:r>
            <a:endParaRPr lang="ru-RU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EEE-4768-A533-D5F8C1F892E7}"/>
              </c:ext>
            </c:extLst>
          </c:dPt>
          <c:cat>
            <c:strRef>
              <c:f>Лист1!$A$2:$A$11</c:f>
              <c:strCache>
                <c:ptCount val="10"/>
                <c:pt idx="0">
                  <c:v>Входная группа</c:v>
                </c:pt>
                <c:pt idx="1">
                  <c:v>Гардероб</c:v>
                </c:pt>
                <c:pt idx="2">
                  <c:v>Столовая</c:v>
                </c:pt>
                <c:pt idx="3">
                  <c:v>Библиотека</c:v>
                </c:pt>
                <c:pt idx="4">
                  <c:v>Навигация</c:v>
                </c:pt>
                <c:pt idx="5">
                  <c:v>Договоры</c:v>
                </c:pt>
                <c:pt idx="6">
                  <c:v>Внутренние заявки</c:v>
                </c:pt>
                <c:pt idx="7">
                  <c:v>Питьевой режим</c:v>
                </c:pt>
                <c:pt idx="8">
                  <c:v>Система 5С</c:v>
                </c:pt>
                <c:pt idx="9">
                  <c:v>Запуск системы ППУ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89</c:v>
                </c:pt>
                <c:pt idx="1">
                  <c:v>86</c:v>
                </c:pt>
                <c:pt idx="2">
                  <c:v>90</c:v>
                </c:pt>
                <c:pt idx="3">
                  <c:v>95</c:v>
                </c:pt>
                <c:pt idx="4">
                  <c:v>85</c:v>
                </c:pt>
                <c:pt idx="5">
                  <c:v>90</c:v>
                </c:pt>
                <c:pt idx="6">
                  <c:v>92</c:v>
                </c:pt>
                <c:pt idx="7">
                  <c:v>84</c:v>
                </c:pt>
                <c:pt idx="8">
                  <c:v>82</c:v>
                </c:pt>
                <c:pt idx="9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EC-4077-A320-31F10588E9E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Лист1!$A$2:$A$11</c:f>
              <c:strCache>
                <c:ptCount val="10"/>
                <c:pt idx="0">
                  <c:v>Входная группа</c:v>
                </c:pt>
                <c:pt idx="1">
                  <c:v>Гардероб</c:v>
                </c:pt>
                <c:pt idx="2">
                  <c:v>Столовая</c:v>
                </c:pt>
                <c:pt idx="3">
                  <c:v>Библиотека</c:v>
                </c:pt>
                <c:pt idx="4">
                  <c:v>Навигация</c:v>
                </c:pt>
                <c:pt idx="5">
                  <c:v>Договоры</c:v>
                </c:pt>
                <c:pt idx="6">
                  <c:v>Внутренние заявки</c:v>
                </c:pt>
                <c:pt idx="7">
                  <c:v>Питьевой режим</c:v>
                </c:pt>
                <c:pt idx="8">
                  <c:v>Система 5С</c:v>
                </c:pt>
                <c:pt idx="9">
                  <c:v>Запуск системы ППУ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</c:numCache>
            </c:numRef>
          </c:val>
          <c:extLst>
            <c:ext xmlns:c16="http://schemas.microsoft.com/office/drawing/2014/chart" uri="{C3380CC4-5D6E-409C-BE32-E72D297353CC}">
              <c16:uniqueId val="{00000001-6EEC-4077-A320-31F10588E9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24125440"/>
        <c:axId val="1524138896"/>
      </c:barChart>
      <c:catAx>
        <c:axId val="1524125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24138896"/>
        <c:crosses val="autoZero"/>
        <c:auto val="1"/>
        <c:lblAlgn val="ctr"/>
        <c:lblOffset val="100"/>
        <c:noMultiLvlLbl val="0"/>
      </c:catAx>
      <c:valAx>
        <c:axId val="1524138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24125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8DE701-34BD-4E33-ADE8-0B7EFDBA0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4DBD119-B44B-48BF-9080-4D13400BA5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D3378C-A13F-4A23-A2B0-EA4077F6C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0883-2D97-40B5-B7D3-9D16C8A818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E57829-69A9-40D1-BE67-341C68E98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8614CC-9806-4038-8310-DDB0ACC6A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733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2A1810-95A7-4D02-AFD7-58BAA297D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539ED90-C4C5-4D02-ACD0-208207DED0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25910-4C7B-477D-9495-FCEBDFC17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0883-2D97-40B5-B7D3-9D16C8A818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01805B3-359E-4E40-BAF0-E632CA955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8CDA15-75FE-431D-AA6A-067F5623F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2979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1F3AEB8-8517-4DB6-BD26-FDB1FCED14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2F935D6-2BFC-4BDD-B977-3DD524250E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6975EC-E37F-444E-9739-750BC7103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0883-2D97-40B5-B7D3-9D16C8A818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4F7EFC-5FEA-47FB-8F3B-A5C4BAA1F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EEDB7D-C361-422C-B9FD-9CE0C858D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252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B2AB1C-7570-40AE-9208-5717860B6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4EA061-1595-43EA-9394-3C19071D7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B74C6F-03FD-43ED-A09E-0609AC580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0883-2D97-40B5-B7D3-9D16C8A818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EEE125-A83A-439F-BF54-21C58EE3C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4F6B47-A747-47BF-A9B5-205F7FD5D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789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758EED-296F-4E30-9348-99F3977E6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96D9067-491F-43AA-A9E5-8994D3A7AD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A30409-DF42-4720-A3B6-C4C695DFF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0883-2D97-40B5-B7D3-9D16C8A818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DC7FF8-1A9C-49F4-B955-94EE0BC8F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496377-EF51-4E4B-AF65-773433E7D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368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7A1E-84C6-402B-9B7B-504262E54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F7713F-04A3-4DA8-83BA-4946647620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3EAF241-160B-4B46-B828-7927D0D504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260375-E41F-4A1F-BA7A-319D94DC9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0883-2D97-40B5-B7D3-9D16C8A818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B646A3B-E8B7-4E36-8479-8313F5C3E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C4D44A9-8823-493E-959A-5ED8F70E9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128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A8B420-112C-4C1F-A33F-72AAFF7B7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4411C4C-2DAC-4E3E-B73B-47FD8B687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C2B8098-800A-4932-9F3B-19396DE4F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E8C5D2B-7B7D-444F-926C-2B7F4C95C3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B8C09E8-58FB-4045-990D-49910B7898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1D7C0D3-E982-4341-8179-F26AC97BE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0883-2D97-40B5-B7D3-9D16C8A818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885F10C-308F-456D-B293-F156CCAB1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EFC2C9A-39FC-4C83-B55A-9729FB677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447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A1A53E-D21A-48F0-92F2-FF790C3C3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A39FB25-71A9-439A-A8F3-A3EDF9E4E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0883-2D97-40B5-B7D3-9D16C8A818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C61A309-3414-44F1-B0BB-8BF7E6579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72F360A-1248-451E-B111-630C53B30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409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CCEA21B-7A06-4A6B-90A2-608639592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0883-2D97-40B5-B7D3-9D16C8A818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AFC129A-9B32-4CB3-A488-553A65BB7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E9C1719-BE3E-4E48-B3BD-A3389C8F2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593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CCB1E1-2E08-4C6E-B09B-0EF35E9AE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03A6D7-4FEC-490A-8669-44282A6F1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C840A4-5DD5-4F2E-9A72-7BDA204ADF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AF83876-DBF1-46CE-BFB3-E8A9B9186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0883-2D97-40B5-B7D3-9D16C8A818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48DD2D2-8873-42CC-97E6-939419E61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301EA27-159F-41A7-A293-A5C006DF2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923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0FB5AB-4888-487F-8205-265A6AC12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DE0872C-6416-44FE-8F27-96B6326FC0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45C5DCD-80C1-46F3-8671-2A345A93CB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B720EA7-3BC0-444E-8B89-467ABCC1E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0883-2D97-40B5-B7D3-9D16C8A818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9FAD10F-4960-4FD6-8D58-07AA6E71F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64E8432-023E-4D2B-88A2-75B528826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456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AF8138-55E8-4417-99C6-6C0C90CFB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5C418FC-44C2-4916-908C-3F7C78A8D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9FBD61-210F-4CC1-AFED-26426CBC58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00883-2D97-40B5-B7D3-9D16C8A818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EC5948-9C91-4969-B9A7-268C2622E5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5DEA1A8-CF9B-4492-9E96-6AA7E5E264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08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7F01739F-55A8-44B3-98F1-386A480DDA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7126930"/>
              </p:ext>
            </p:extLst>
          </p:nvPr>
        </p:nvGraphicFramePr>
        <p:xfrm>
          <a:off x="701089" y="550416"/>
          <a:ext cx="7546266" cy="5095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Объект 4">
            <a:extLst>
              <a:ext uri="{FF2B5EF4-FFF2-40B4-BE49-F238E27FC236}">
                <a16:creationId xmlns:a16="http://schemas.microsoft.com/office/drawing/2014/main" id="{B94F0B0C-3982-4DD5-B780-AEE103E0B9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47355" y="1420427"/>
            <a:ext cx="3568823" cy="4756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Проанализировав итоги анкетирования №2, а также принимая во внимание дополнительные факторы   руководителем учебного заведения принято решение: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считать направление «Библиотека» в рамках проекта «Комфортная школа» реализованным в полном объеме. 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диагностики и анализа текущего состояния уровень удовлетворенности по направлению «Библиотека» составил 95 %.</a:t>
            </a:r>
          </a:p>
        </p:txBody>
      </p:sp>
    </p:spTree>
    <p:extLst>
      <p:ext uri="{BB962C8B-B14F-4D97-AF65-F5344CB8AC3E}">
        <p14:creationId xmlns:p14="http://schemas.microsoft.com/office/powerpoint/2010/main" val="6717182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72</Words>
  <Application>Microsoft Office PowerPoint</Application>
  <PresentationFormat>Широкоэкранный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kissoh</dc:creator>
  <cp:lastModifiedBy>kissoh</cp:lastModifiedBy>
  <cp:revision>6</cp:revision>
  <cp:lastPrinted>2025-11-25T11:18:55Z</cp:lastPrinted>
  <dcterms:created xsi:type="dcterms:W3CDTF">2025-09-10T06:00:12Z</dcterms:created>
  <dcterms:modified xsi:type="dcterms:W3CDTF">2025-11-25T11:21:18Z</dcterms:modified>
</cp:coreProperties>
</file>