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5" r:id="rId2"/>
  </p:sldMasterIdLst>
  <p:notesMasterIdLst>
    <p:notesMasterId r:id="rId46"/>
  </p:notesMasterIdLst>
  <p:sldIdLst>
    <p:sldId id="1283" r:id="rId3"/>
    <p:sldId id="1413" r:id="rId4"/>
    <p:sldId id="1414" r:id="rId5"/>
    <p:sldId id="1415" r:id="rId6"/>
    <p:sldId id="1358" r:id="rId7"/>
    <p:sldId id="1427" r:id="rId8"/>
    <p:sldId id="1362" r:id="rId9"/>
    <p:sldId id="1335" r:id="rId10"/>
    <p:sldId id="1411" r:id="rId11"/>
    <p:sldId id="1412" r:id="rId12"/>
    <p:sldId id="1364" r:id="rId13"/>
    <p:sldId id="1250" r:id="rId14"/>
    <p:sldId id="1251" r:id="rId15"/>
    <p:sldId id="1252" r:id="rId16"/>
    <p:sldId id="1377" r:id="rId17"/>
    <p:sldId id="1376" r:id="rId18"/>
    <p:sldId id="1378" r:id="rId19"/>
    <p:sldId id="1388" r:id="rId20"/>
    <p:sldId id="1437" r:id="rId21"/>
    <p:sldId id="1418" r:id="rId22"/>
    <p:sldId id="1420" r:id="rId23"/>
    <p:sldId id="1416" r:id="rId24"/>
    <p:sldId id="1432" r:id="rId25"/>
    <p:sldId id="1433" r:id="rId26"/>
    <p:sldId id="1422" r:id="rId27"/>
    <p:sldId id="1434" r:id="rId28"/>
    <p:sldId id="1423" r:id="rId29"/>
    <p:sldId id="1428" r:id="rId30"/>
    <p:sldId id="1429" r:id="rId31"/>
    <p:sldId id="1404" r:id="rId32"/>
    <p:sldId id="1403" r:id="rId33"/>
    <p:sldId id="1435" r:id="rId34"/>
    <p:sldId id="1431" r:id="rId35"/>
    <p:sldId id="1438" r:id="rId36"/>
    <p:sldId id="1419" r:id="rId37"/>
    <p:sldId id="1381" r:id="rId38"/>
    <p:sldId id="1439" r:id="rId39"/>
    <p:sldId id="1384" r:id="rId40"/>
    <p:sldId id="1390" r:id="rId41"/>
    <p:sldId id="1391" r:id="rId42"/>
    <p:sldId id="1392" r:id="rId43"/>
    <p:sldId id="1393" r:id="rId44"/>
    <p:sldId id="142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74E75"/>
    <a:srgbClr val="384E64"/>
    <a:srgbClr val="A8EEFE"/>
    <a:srgbClr val="96EAFE"/>
    <a:srgbClr val="7C5989"/>
    <a:srgbClr val="4D6B89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i="0" baseline="0" dirty="0">
                <a:solidFill>
                  <a:schemeClr val="tx1"/>
                </a:solidFill>
                <a:effectLst/>
              </a:rPr>
              <a:t>Задания, которые требуют критического мышления </a:t>
            </a:r>
            <a:endParaRPr lang="ru-RU" sz="1800" b="1" dirty="0">
              <a:solidFill>
                <a:schemeClr val="tx1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5154079993575551E-2"/>
          <c:y val="0.13842186648487534"/>
          <c:w val="0.72559185461554443"/>
          <c:h val="0.83579688510107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BD4FF">
                <a:alpha val="80000"/>
              </a:srgb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8E-1242-807E-43EE26A7E5BB}"/>
              </c:ext>
            </c:extLst>
          </c:dPt>
          <c:dPt>
            <c:idx val="1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8E-1242-807E-43EE26A7E5BB}"/>
              </c:ext>
            </c:extLst>
          </c:dPt>
          <c:dPt>
            <c:idx val="2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8E-1242-807E-43EE26A7E5BB}"/>
              </c:ext>
            </c:extLst>
          </c:dPt>
          <c:dPt>
            <c:idx val="3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8E-1242-807E-43EE26A7E5BB}"/>
              </c:ext>
            </c:extLst>
          </c:dPt>
          <c:dPt>
            <c:idx val="4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8E-1242-807E-43EE26A7E5BB}"/>
              </c:ext>
            </c:extLst>
          </c:dPt>
          <c:dPt>
            <c:idx val="5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8E-1242-807E-43EE26A7E5BB}"/>
              </c:ext>
            </c:extLst>
          </c:dPt>
          <c:dPt>
            <c:idx val="6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8E-1242-807E-43EE26A7E5BB}"/>
              </c:ext>
            </c:extLst>
          </c:dPt>
          <c:dPt>
            <c:idx val="7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28E-1242-807E-43EE26A7E5BB}"/>
              </c:ext>
            </c:extLst>
          </c:dPt>
          <c:dPt>
            <c:idx val="8"/>
            <c:spPr>
              <a:solidFill>
                <a:schemeClr val="bg1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28E-1242-807E-43EE26A7E5BB}"/>
              </c:ext>
            </c:extLst>
          </c:dPt>
          <c:dLbls>
            <c:dLbl>
              <c:idx val="2"/>
              <c:layout>
                <c:manualLayout>
                  <c:x val="-2.2867345448706207E-3"/>
                  <c:y val="4.6874997116449534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047236553325662"/>
                      <c:h val="9.8578118935893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8E-1242-807E-43EE26A7E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Сингапур</c:v>
                </c:pt>
                <c:pt idx="1">
                  <c:v>Япония</c:v>
                </c:pt>
                <c:pt idx="2">
                  <c:v>Эстония</c:v>
                </c:pt>
                <c:pt idx="3">
                  <c:v>Канада</c:v>
                </c:pt>
                <c:pt idx="4">
                  <c:v>Россия</c:v>
                </c:pt>
                <c:pt idx="5">
                  <c:v>Колумбия</c:v>
                </c:pt>
                <c:pt idx="6">
                  <c:v>Мексика</c:v>
                </c:pt>
                <c:pt idx="7">
                  <c:v>Бразилия</c:v>
                </c:pt>
                <c:pt idx="8">
                  <c:v>TALIS-18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0.54</c:v>
                </c:pt>
                <c:pt idx="1">
                  <c:v>0.13</c:v>
                </c:pt>
                <c:pt idx="2">
                  <c:v>0.46</c:v>
                </c:pt>
                <c:pt idx="3">
                  <c:v>0.76000000000000301</c:v>
                </c:pt>
                <c:pt idx="4">
                  <c:v>0.60000000000000064</c:v>
                </c:pt>
                <c:pt idx="5">
                  <c:v>0.88000000000000189</c:v>
                </c:pt>
                <c:pt idx="6">
                  <c:v>0.67000000000000348</c:v>
                </c:pt>
                <c:pt idx="7">
                  <c:v>0.84000000000000064</c:v>
                </c:pt>
                <c:pt idx="8">
                  <c:v>0.61000000000000065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28E-1242-807E-43EE26A7E5BB}"/>
            </c:ext>
          </c:extLst>
        </c:ser>
        <c:gapWidth val="49"/>
        <c:axId val="159642752"/>
        <c:axId val="159644288"/>
      </c:barChart>
      <c:catAx>
        <c:axId val="159642752"/>
        <c:scaling>
          <c:orientation val="maxMin"/>
        </c:scaling>
        <c:delete val="1"/>
        <c:axPos val="l"/>
        <c:numFmt formatCode="General" sourceLinked="1"/>
        <c:majorTickMark val="none"/>
        <c:tickLblPos val="nextTo"/>
        <c:crossAx val="159644288"/>
        <c:crosses val="autoZero"/>
        <c:auto val="1"/>
        <c:lblAlgn val="ctr"/>
        <c:lblOffset val="100"/>
      </c:catAx>
      <c:valAx>
        <c:axId val="15964428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15964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i="0" baseline="0" dirty="0">
                <a:solidFill>
                  <a:schemeClr val="tx1"/>
                </a:solidFill>
                <a:effectLst/>
              </a:rPr>
              <a:t>Задания, в которых нет очевидных ответов</a:t>
            </a:r>
            <a:endParaRPr lang="ru-RU" sz="1800" b="1" dirty="0">
              <a:solidFill>
                <a:schemeClr val="tx1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5154079993575541E-2"/>
          <c:y val="0.13842186648487534"/>
          <c:w val="0.97437980007938274"/>
          <c:h val="0.83579688510107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BD4FF">
                <a:alpha val="80000"/>
              </a:srgb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5A-F442-97EA-9C54B3A17C01}"/>
              </c:ext>
            </c:extLst>
          </c:dPt>
          <c:dPt>
            <c:idx val="1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5A-F442-97EA-9C54B3A17C01}"/>
              </c:ext>
            </c:extLst>
          </c:dPt>
          <c:dPt>
            <c:idx val="2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5A-F442-97EA-9C54B3A17C01}"/>
              </c:ext>
            </c:extLst>
          </c:dPt>
          <c:dPt>
            <c:idx val="3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5A-F442-97EA-9C54B3A17C01}"/>
              </c:ext>
            </c:extLst>
          </c:dPt>
          <c:dPt>
            <c:idx val="4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5A-F442-97EA-9C54B3A17C01}"/>
              </c:ext>
            </c:extLst>
          </c:dPt>
          <c:dPt>
            <c:idx val="5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D5A-F442-97EA-9C54B3A17C01}"/>
              </c:ext>
            </c:extLst>
          </c:dPt>
          <c:dPt>
            <c:idx val="6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D5A-F442-97EA-9C54B3A17C01}"/>
              </c:ext>
            </c:extLst>
          </c:dPt>
          <c:dPt>
            <c:idx val="7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D5A-F442-97EA-9C54B3A17C01}"/>
              </c:ext>
            </c:extLst>
          </c:dPt>
          <c:dPt>
            <c:idx val="8"/>
            <c:spPr>
              <a:solidFill>
                <a:schemeClr val="bg1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D5A-F442-97EA-9C54B3A17C01}"/>
              </c:ext>
            </c:extLst>
          </c:dPt>
          <c:dLbls>
            <c:dLbl>
              <c:idx val="2"/>
              <c:layout>
                <c:manualLayout>
                  <c:x val="2.8161257116298678E-2"/>
                  <c:y val="4.6874997116449534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136834885559515"/>
                      <c:h val="9.8578118935893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5A-F442-97EA-9C54B3A17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Сингапур</c:v>
                </c:pt>
                <c:pt idx="1">
                  <c:v>Япония</c:v>
                </c:pt>
                <c:pt idx="2">
                  <c:v>Эстония</c:v>
                </c:pt>
                <c:pt idx="3">
                  <c:v>Канада</c:v>
                </c:pt>
                <c:pt idx="4">
                  <c:v>Россия</c:v>
                </c:pt>
                <c:pt idx="5">
                  <c:v>Колумбия</c:v>
                </c:pt>
                <c:pt idx="6">
                  <c:v>Мексика</c:v>
                </c:pt>
                <c:pt idx="7">
                  <c:v>Бразилия</c:v>
                </c:pt>
                <c:pt idx="8">
                  <c:v>TALIS-18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0.35000000000000031</c:v>
                </c:pt>
                <c:pt idx="1">
                  <c:v>0.16</c:v>
                </c:pt>
                <c:pt idx="2">
                  <c:v>0.16</c:v>
                </c:pt>
                <c:pt idx="3">
                  <c:v>0.32000000000000151</c:v>
                </c:pt>
                <c:pt idx="4">
                  <c:v>0.58000000000000007</c:v>
                </c:pt>
                <c:pt idx="5">
                  <c:v>0.62000000000000266</c:v>
                </c:pt>
                <c:pt idx="6">
                  <c:v>0.3800000000000015</c:v>
                </c:pt>
                <c:pt idx="7">
                  <c:v>0.49000000000000032</c:v>
                </c:pt>
                <c:pt idx="8">
                  <c:v>0.37000000000000038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D5A-F442-97EA-9C54B3A17C01}"/>
            </c:ext>
          </c:extLst>
        </c:ser>
        <c:gapWidth val="49"/>
        <c:axId val="159872896"/>
        <c:axId val="159874432"/>
      </c:barChart>
      <c:catAx>
        <c:axId val="159872896"/>
        <c:scaling>
          <c:orientation val="maxMin"/>
        </c:scaling>
        <c:delete val="1"/>
        <c:axPos val="l"/>
        <c:numFmt formatCode="General" sourceLinked="1"/>
        <c:majorTickMark val="none"/>
        <c:tickLblPos val="nextTo"/>
        <c:crossAx val="159874432"/>
        <c:crosses val="autoZero"/>
        <c:auto val="1"/>
        <c:lblAlgn val="ctr"/>
        <c:lblOffset val="100"/>
      </c:catAx>
      <c:valAx>
        <c:axId val="159874432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1598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AEED-6FAA-4C1A-8C3D-44391978D9F2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68E9-A4E7-4813-B068-74AB4BDFE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64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="" xmlns:a16="http://schemas.microsoft.com/office/drawing/2014/main" id="{BDCBADE1-6C0D-4CC0-AC6B-7316B9F6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9D864D61-B2A7-406C-9F4E-7E3CC0CD5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этом российские учителя гораздо чаще, чем их зарубежные коллеги, сообщают о том, что дают своим учащимся задания на развитие критического мышления, а также задания, в которых нет очевидного ответа. Можно предположить, что подобная самооценка объясняется отсутствием четкой дефиниции «критического мышления» в отечественной педагогике, а также отсутствием широко распространенных методов его развития и оценки. Учителя из стран-лидеров исследования PISA более скромны в оценках применения ими методов формирования критического мышления у учащихся. Возможно, этот результат связан с более основательным раскрытием данного понятия в педагогической практике соответствующих стран. С другой стороны, учителя из стран с результатами PISA ниже российских также склонны довольно высоко оценивать объем своих усилий, затрачиваемых на развитие критического мышления у учащихся.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73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91F291-D525-4B28-A391-F2EDC3D4C570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837BFB-3117-4BB1-ADD4-0FE52694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4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9338A-EF8B-44B1-AF51-DB90FCCABBEE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376C9C-EE3B-4E4F-BCB3-81EABF71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2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F61C7-ED02-4C50-A1F2-95B9AB9F8B7F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932E59-4656-4803-98F0-E2EA3858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169DA1-968E-4552-AD07-CE28C33C4D2B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422235-918B-46B7-A675-6B3CBB78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64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8DA8BE-99CE-429F-A128-850D0BC8FF44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C653B7-97A0-407F-84FA-99EDB079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39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61271B-DDA0-4935-917A-972A7CC01EB6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A9EC1D-2F9B-4C65-B8CA-AED30175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14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5D5B76-5314-4667-AD0A-A6093BD316DE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59AA52-C905-446F-8212-D2FDE08A1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2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6DF428-9AD0-4BEA-A673-A8228302C3F7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F96277-6250-45B5-BC44-8DE57B5B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938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C7CE21-8538-4EE8-ABD2-5AE0A77A4E66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A44D80-B212-4019-97C6-84F7F67B4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14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5041BE-E9C0-4E23-B190-2750AFDC4743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387B5C-4304-4AA3-9FFA-79C111E9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22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0AA611-F838-48E6-86C4-94C395C6D332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B50BDD-9CFF-4FA9-8232-6E02E7AD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3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3622E2-0FC2-4909-87DF-A854DF5E622B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7B1D6-89EF-45FF-965C-5F5641C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58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B5A158-09B6-48AA-A97E-B8E28924AAB6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43ABDE-598F-4FF6-A64C-3EC46F61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14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0F8828-EFAE-4493-A1D7-041105459BD4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B2F73C-7458-406E-A1AB-7FA3C90FE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963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3942E8-C8F0-48FF-849C-6726345791C5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145B92-B70F-4C07-82DC-8C5884A1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86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AD3BDF-F015-4F68-8916-913485C1ACC2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3E22B-C30B-4BCA-83D3-3D4608F3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9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E3C4B-238C-455C-8788-02D675B6133A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EE0FE-0334-40DB-B0B0-26451CA0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2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57181D-3D58-4213-8D24-14D3CB5EF2C8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F9DC98-7610-4CEA-89B6-23C302F7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4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148A1-D27F-435B-8392-5BAE9BC5B86B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ACC32-C553-40C8-A7CC-BC6F840A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7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424B6-35E6-42DE-A5DC-9C620B81136C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F83FE-F68F-45CC-A823-9452BE72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8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FB72B9-A3A9-4746-8C92-DCE4D374C5A9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86DEF-0CEE-4A7D-9DCE-4A868D95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2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1BCA0-514F-4CC0-B61A-3C4E52DF3B79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BC75D6-18CE-4ED4-923A-58190836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6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36EFCC-D7E5-482E-B49F-AC8FD7DEC8F4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2EA1AC-81B7-4B1A-A433-38D085FF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1663FE-6B4A-49D4-BEA1-6ABEDEDBBF31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40F049-86ED-4AC7-A99F-FCD35CCA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="" xmlns:a16="http://schemas.microsoft.com/office/drawing/2014/main" id="{0566D2B4-6753-44C5-A4DE-7ADA2DFD5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071678"/>
            <a:ext cx="8351838" cy="27146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>Функциональная грамотность </a:t>
            </a: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>в </a:t>
            </a: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>контексте </a:t>
            </a: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>оценочных процедур</a:t>
            </a: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ru-RU" alt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Подзаголовок 2">
            <a:extLst>
              <a:ext uri="{FF2B5EF4-FFF2-40B4-BE49-F238E27FC236}">
                <a16:creationId xmlns="" xmlns:a16="http://schemas.microsoft.com/office/drawing/2014/main" id="{3DD47DA4-44F7-4954-855A-63E6799F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8337581" cy="1666865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Н.Б, доцент кафедры управления образованием РИПК и ППРО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 2022, т. 8918 5272444;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ivanovanb55@mail.ru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Рисунок 1">
            <a:extLst>
              <a:ext uri="{FF2B5EF4-FFF2-40B4-BE49-F238E27FC236}">
                <a16:creationId xmlns="" xmlns:a16="http://schemas.microsoft.com/office/drawing/2014/main" id="{4474023C-F967-4A1B-BBF4-D52B1F8D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2771775" cy="15859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E2763C8-A5B0-42E9-B9E5-F96AEC440672}"/>
              </a:ext>
            </a:extLst>
          </p:cNvPr>
          <p:cNvSpPr/>
          <p:nvPr/>
        </p:nvSpPr>
        <p:spPr>
          <a:xfrm>
            <a:off x="2862263" y="42863"/>
            <a:ext cx="5957887" cy="15859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Кафедра управления образованием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8229600" cy="10715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ФИОКО: Треки (траектории) развития ВСОКО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521497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объективность оценки качества подготовки обучающихся;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сбалансированность системы оценки качества подготовки обучающихся /график оптимизации оценочных процедур: оценка 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оценка ключевых характеристик качества подготовки обучающихся /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уровень личностного развития/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результаты - ВПР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714357"/>
          <a:ext cx="8786874" cy="327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39"/>
                <a:gridCol w="3916060"/>
                <a:gridCol w="1285884"/>
                <a:gridCol w="1500198"/>
                <a:gridCol w="1428793"/>
              </a:tblGrid>
              <a:tr h="653911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результаты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 и 5)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 и 5)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(5)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7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учащихся 4-х классов, демонстрирующих достижения </a:t>
                      </a:r>
                      <a:r>
                        <a:rPr lang="ru-RU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результатов по итогам ВПР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70,8</a:t>
                      </a: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23,2</a:t>
                      </a: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1352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учащихся 5-8-х классов, демонстрирующих достижения </a:t>
                      </a:r>
                      <a:r>
                        <a:rPr lang="ru-RU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результатов по итогам ВПР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46,4</a:t>
                      </a: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51,14</a:t>
                      </a: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18,8</a:t>
                      </a: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14282" y="4214818"/>
          <a:ext cx="8715434" cy="245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501937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9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класс</a:t>
                      </a:r>
                    </a:p>
                  </a:txBody>
                  <a:tcPr marL="68580" marR="68580" marT="0" marB="0"/>
                </a:tc>
              </a:tr>
              <a:tr h="45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38,8%</a:t>
                      </a: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48,6%</a:t>
                      </a:r>
                    </a:p>
                  </a:txBody>
                  <a:tcPr marL="68580" marR="68580" marT="0" marB="0"/>
                </a:tc>
              </a:tr>
              <a:tr h="563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A337FB-5819-47DE-BFE6-10ED0EB7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b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</a:t>
            </a:r>
            <a:b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 2021 году проверочной работы</a:t>
            </a:r>
            <a:b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  <a:b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09E3696-4B84-43A5-8D30-AE1D6693E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1" t="22041" r="29876"/>
          <a:stretch/>
        </p:blipFill>
        <p:spPr>
          <a:xfrm>
            <a:off x="107504" y="1417638"/>
            <a:ext cx="8949680" cy="5323730"/>
          </a:xfrm>
        </p:spPr>
      </p:pic>
    </p:spTree>
    <p:extLst>
      <p:ext uri="{BB962C8B-B14F-4D97-AF65-F5344CB8AC3E}">
        <p14:creationId xmlns="" xmlns:p14="http://schemas.microsoft.com/office/powerpoint/2010/main" val="159964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7DF18D-0F7F-4F03-BC4B-A6685D45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ВПР. История 6 класс. 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умения проверяются?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6F7CD3-E8B7-48CE-8A77-D80A50C6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/>
          <a:lstStyle/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иллюстрации. Считывать с изображений. Анализировать детали, признаки (1, 2, 3, 8)</a:t>
            </a:r>
          </a:p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историческими источниками, работать со словом, деталью (2, 3 - варяги)</a:t>
            </a:r>
          </a:p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роль личности в истории, давать оценку роли личности в событии (4, 7-В) (ценностное отношение)</a:t>
            </a:r>
          </a:p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картой, графиками, таблицами (5)</a:t>
            </a:r>
          </a:p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Локализовать (выделить) событие: выбрать объект, личность (6, 8, 9, 10-П)</a:t>
            </a:r>
          </a:p>
          <a:p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оценочное суждение (10-П, 7-В, 6-П)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29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F35EC-DAFA-498F-97B9-3800F741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ВПР. Математика 4 класс.   Задание с таблицей!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E24DFD1-AC4B-4E63-AB5B-F064E6D24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50" t="38179" r="23226" b="36336"/>
          <a:stretch/>
        </p:blipFill>
        <p:spPr bwMode="auto">
          <a:xfrm>
            <a:off x="0" y="764704"/>
            <a:ext cx="91440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8F61DE-48CB-46E2-9D4D-B51D0EAE4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0" t="17115" r="21126" b="10646"/>
          <a:stretch/>
        </p:blipFill>
        <p:spPr bwMode="auto">
          <a:xfrm>
            <a:off x="107504" y="3429000"/>
            <a:ext cx="87849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80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3" y="115888"/>
            <a:ext cx="7043737" cy="792162"/>
          </a:xfrm>
        </p:spPr>
        <p:txBody>
          <a:bodyPr/>
          <a:lstStyle/>
          <a:p>
            <a:pPr>
              <a:defRPr/>
            </a:pP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ВПР. Математика 4 класс. Задание с большим текстом!</a:t>
            </a:r>
            <a:b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отношения. Геометрические фигуры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l="23750" t="41611" r="20250" b="9003"/>
          <a:stretch>
            <a:fillRect/>
          </a:stretch>
        </p:blipFill>
        <p:spPr>
          <a:xfrm>
            <a:off x="1071563" y="3786188"/>
            <a:ext cx="7858125" cy="3071812"/>
          </a:xfrm>
        </p:spPr>
      </p:pic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14282" y="908050"/>
          <a:ext cx="8715461" cy="2877468"/>
        </p:xfrm>
        <a:graphic>
          <a:graphicData uri="http://schemas.openxmlformats.org/drawingml/2006/table">
            <a:tbl>
              <a:tblPr firstRow="1" firstCol="1" bandRow="1"/>
              <a:tblGrid>
                <a:gridCol w="8715461">
                  <a:extLst>
                    <a:ext uri="{9D8B030D-6E8A-4147-A177-3AD203B41FA5}"/>
                  </a:extLst>
                </a:gridCol>
              </a:tblGrid>
              <a:tr h="2877468">
                <a:tc>
                  <a:txBody>
                    <a:bodyPr/>
                    <a:lstStyle/>
                    <a:p>
                      <a:pPr indent="21526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624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Выпускник научится: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  <a:tabLst>
                          <a:tab pos="39624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описывать взаимное расположение предметов в пространстве и на плоскости;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  <a:tabLst>
                          <a:tab pos="39624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распознавать, называть, изображать геометрические фигуры (точка, отрезок, ломаная, прямой угол, многоугольник, треугольник, прямоугольник, квадрат, окружность, круг);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  <a:tabLst>
                          <a:tab pos="39624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выполнять построение геометрических фигур с заданными измерениями (отрезок, квадрат, прямоугольник) с помощью линейки, угольника;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  <a:tabLst>
                          <a:tab pos="39624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использовать свойства прямоугольника и квадрата для решения задач;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  <a:tabLst>
                          <a:tab pos="39624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распознавать и называть геометрические тела (куб, шар);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  <a:tabLst>
                          <a:tab pos="39624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соотносить реальные объекты с моделями геометрических фигур.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@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3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Демоверсия 2023 г. ОГЭ.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результаты</a:t>
            </a:r>
          </a:p>
        </p:txBody>
      </p:sp>
      <p:sp>
        <p:nvSpPr>
          <p:cNvPr id="1126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www.themegallery.com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9144000" cy="62865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473" y="142875"/>
            <a:ext cx="8191528" cy="6429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Функциональная математическая грамотность</a:t>
            </a:r>
          </a:p>
        </p:txBody>
      </p:sp>
      <p:sp>
        <p:nvSpPr>
          <p:cNvPr id="13315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www.themegallery.com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714356"/>
            <a:ext cx="8501093" cy="4071957"/>
          </a:xfrm>
          <a:noFill/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14875"/>
            <a:ext cx="8239153" cy="214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7857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Проверочная работа ОУ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????????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36613"/>
            <a:ext cx="8605868" cy="5807075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Font typeface="Wingdings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1. Прочитайте задачу. Составьте и запишите условие задачи. Решите задачу и запишите ответ.</a:t>
            </a:r>
            <a:endParaRPr lang="ru-RU" sz="2200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algn="just"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    </a:t>
            </a:r>
            <a:r>
              <a:rPr lang="ru-RU" sz="2200" i="1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На рынок привезли яблоки, груши и сливы, всего 4 т. Яблок было  240 кг, груш – в 2 раза меньше, чем яблок, а остальные – сливы. Сколько килограммов слив привезли на рынок?</a:t>
            </a:r>
            <a:endParaRPr lang="ru-RU" sz="2200" i="1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marL="0" indent="0" algn="just">
              <a:spcAft>
                <a:spcPts val="0"/>
              </a:spcAft>
              <a:buFont typeface="Wingdings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2. Выполните вычисления, записывая каждое действие столбиком.</a:t>
            </a:r>
            <a:endParaRPr lang="ru-RU" sz="2200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algn="just"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	( 18 370 + 23 679 ) : 7		( 80 035 – 784 492 ) </a:t>
            </a:r>
            <a:r>
              <a:rPr lang="ru-RU" sz="2200" b="1" baseline="30000" dirty="0">
                <a:solidFill>
                  <a:srgbClr val="000066"/>
                </a:solidFill>
                <a:latin typeface="Times New Roman"/>
                <a:ea typeface="BookmanOldStyle-Bold"/>
                <a:cs typeface="BookmanOldStyle-Bold"/>
              </a:rPr>
              <a:t>.</a:t>
            </a: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 16</a:t>
            </a:r>
            <a:endParaRPr lang="ru-RU" sz="2200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3. Сравните:</a:t>
            </a:r>
            <a:endParaRPr lang="ru-RU" sz="2200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indent="457200"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5 км 4 м … 5 км 40 </a:t>
            </a:r>
            <a:r>
              <a:rPr lang="ru-RU" sz="2200" dirty="0" err="1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дм</a:t>
            </a:r>
            <a:endParaRPr lang="ru-RU" sz="2200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indent="457200"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60 т 200 кг … 62 000 кг</a:t>
            </a:r>
            <a:endParaRPr lang="ru-RU" sz="2200" kern="150" dirty="0">
              <a:solidFill>
                <a:srgbClr val="000066"/>
              </a:solidFill>
              <a:latin typeface="Times New Roman"/>
              <a:ea typeface="Arial Unicode MS"/>
              <a:cs typeface="Arial Unicode MS"/>
            </a:endParaRPr>
          </a:p>
          <a:p>
            <a:pPr indent="457200"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245 ч … 4 </a:t>
            </a:r>
            <a:r>
              <a:rPr lang="ru-RU" sz="2200" dirty="0" err="1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сут</a:t>
            </a:r>
            <a:r>
              <a:rPr lang="ru-RU" sz="2200" dirty="0">
                <a:solidFill>
                  <a:srgbClr val="000066"/>
                </a:solidFill>
                <a:latin typeface="Times New Roman"/>
                <a:ea typeface="BookmanOldStyle"/>
                <a:cs typeface="BookmanOldStyle"/>
              </a:rPr>
              <a:t>. 5 ч.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BookmanOldStyle"/>
                <a:cs typeface="BookmanOldStyle"/>
              </a:rPr>
              <a:t>4. Найдите периметр и площадь прямоугольника со сторонами 3 см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BookmanOldStyle"/>
                <a:cs typeface="Times New Roman"/>
              </a:rPr>
              <a:t>    и 6 см.</a:t>
            </a:r>
            <a:endParaRPr lang="ru-RU" sz="2200" kern="150" dirty="0">
              <a:solidFill>
                <a:srgbClr val="002060"/>
              </a:solidFill>
              <a:latin typeface="Times New Roman"/>
              <a:ea typeface="Arial Unicode MS"/>
              <a:cs typeface="Arial Unicode MS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BookmanOldStyle"/>
                <a:cs typeface="BookmanOldStyle"/>
              </a:rPr>
              <a:t>5. Решите уравнения.</a:t>
            </a:r>
            <a:endParaRPr lang="ru-RU" sz="2200" kern="150" dirty="0">
              <a:solidFill>
                <a:srgbClr val="002060"/>
              </a:solidFill>
              <a:latin typeface="Times New Roman"/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BookmanOldStyle"/>
                <a:cs typeface="BookmanOldStyle"/>
              </a:rPr>
              <a:t>	 290 + х = 640 – 260		84 : х = 6 </a:t>
            </a:r>
            <a:r>
              <a:rPr lang="ru-RU" sz="2200" baseline="30000" dirty="0">
                <a:solidFill>
                  <a:srgbClr val="002060"/>
                </a:solidFill>
                <a:latin typeface="Times New Roman"/>
                <a:ea typeface="BookmanOldStyle-Bold"/>
                <a:cs typeface="BookmanOldStyle-Bold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BookmanOldStyle"/>
                <a:cs typeface="BookmanOldStyle"/>
              </a:rPr>
              <a:t> 7</a:t>
            </a:r>
            <a:endParaRPr lang="ru-RU" sz="2200" kern="150" dirty="0">
              <a:solidFill>
                <a:srgbClr val="002060"/>
              </a:solidFill>
              <a:latin typeface="Times New Roman"/>
              <a:ea typeface="Arial Unicode MS"/>
              <a:cs typeface="Arial Unicode MS"/>
            </a:endParaRPr>
          </a:p>
          <a:p>
            <a:pPr indent="457200"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ru-RU" sz="2000" kern="150" dirty="0">
              <a:latin typeface="Times New Roman"/>
              <a:ea typeface="Arial Unicode MS"/>
              <a:cs typeface="Arial Unicode MS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Учебная задача и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учебно-практическая задача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257676" cy="500067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результаты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933816"/>
              </p:ext>
            </p:extLst>
          </p:nvPr>
        </p:nvGraphicFramePr>
        <p:xfrm>
          <a:off x="0" y="642918"/>
          <a:ext cx="5072066" cy="471490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72066"/>
              </a:tblGrid>
              <a:tr h="471490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эстетическое;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физическое,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культуры здоровья и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эмоционального благополучия;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трудовое;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ценность научного познания.</a:t>
                      </a: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57686" y="0"/>
            <a:ext cx="4786314" cy="7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Метапредметные</a:t>
            </a: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753826"/>
              </p:ext>
            </p:extLst>
          </p:nvPr>
        </p:nvGraphicFramePr>
        <p:xfrm>
          <a:off x="5000596" y="714356"/>
          <a:ext cx="4143404" cy="20717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3404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УПД: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базовые логические,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базовые исследовательские,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работа с информацией.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902298"/>
              </p:ext>
            </p:extLst>
          </p:nvPr>
        </p:nvGraphicFramePr>
        <p:xfrm>
          <a:off x="5000596" y="2857496"/>
          <a:ext cx="4143404" cy="121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3404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УКД: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общение,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совместная деятельность.</a:t>
                      </a:r>
                    </a:p>
                  </a:txBody>
                  <a:tcPr marT="60960" marB="609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121818"/>
              </p:ext>
            </p:extLst>
          </p:nvPr>
        </p:nvGraphicFramePr>
        <p:xfrm>
          <a:off x="5072034" y="4214818"/>
          <a:ext cx="4071966" cy="121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1966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УРД: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самоорганизация,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самоконтроль.</a:t>
                      </a:r>
                    </a:p>
                  </a:txBody>
                  <a:tcPr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572140"/>
            <a:ext cx="9144000" cy="10715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498B5-DCED-4C3C-B4D0-1E9C0BEA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7586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задания – разные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9CC9F3-3923-408B-A6D7-5CA0E84A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8778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9F0060-8C1C-4DBB-A555-793331197F35}"/>
              </a:ext>
            </a:extLst>
          </p:cNvPr>
          <p:cNvSpPr/>
          <p:nvPr/>
        </p:nvSpPr>
        <p:spPr>
          <a:xfrm>
            <a:off x="179512" y="2248272"/>
            <a:ext cx="8784976" cy="19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Репродуктивный вид задачи. Прочитайте текст о бобрах и ответьте на вопросы: Сколько весят бобры? Где устраивают хатки? Что помогает бобрам справляться с большими деревьями?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2BE02A-DE77-44AB-A630-C15DB9BE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46"/>
            <a:ext cx="3672408" cy="18046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4E6E381-1588-49AA-BB90-2D57E9CADA99}"/>
              </a:ext>
            </a:extLst>
          </p:cNvPr>
          <p:cNvSpPr/>
          <p:nvPr/>
        </p:nvSpPr>
        <p:spPr>
          <a:xfrm>
            <a:off x="179512" y="4436108"/>
            <a:ext cx="8784976" cy="2421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Проблемный (поисковый) вид задачи.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Прочитайте текст. Проанализируйте информацию. Отберите ту информацию, которую можно поместить в справочную статью о бобрах.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478308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Виноградова Н.Ф.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14348" y="142875"/>
            <a:ext cx="8048652" cy="4286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Диагностика ФГ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3857628"/>
            <a:ext cx="8715436" cy="3000372"/>
          </a:xfrm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38"/>
            <a:ext cx="8715436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 естественнонаучная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3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Питьевая вода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24288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1.5 Может ли употребление загрязненной воды вызвать следующие заболевания? Обведите «Да» или «Нет» для каждого случая. Может ли употребление загрязненной воды вызвать следующие заболевания? Да или Нет?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Диабет - Да / Нет .  2. Диарея - Да / Нет . 3. ВИЧ-инфекция или СПИД  - Да / Нет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результатам мониторинга функциональной грамотности 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715375" cy="48291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Подтверждена актуальность проблемы ФОРМАЛИЗМА ЗНАНИЙ – старой проблемы российской и советской школы. Знания у учащихся есть, однако грамотно пользоваться ими они не умеют. Учимся для школы, не для жизни!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Подтверждён эффект, названный СИТУАЦИОННОСТЬЮ ЗНАНИЙ. Если знания не осознаны и не присвоены учащимися, они проявляются только в тех ситуациях, в которых формировались.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368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 учащихся 4 класса по результатам ВПР,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PIRLS TIMSS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Виноградова Н.Ф.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86EFC-C0EB-49FF-B2A1-D7EFB8A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7"/>
            <a:ext cx="8784976" cy="7596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Решетникова О.А. – директор ФИПИ. Конференция 1 июля 2021 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E8A4FD7-9F59-4892-91B6-D1F0EDE8E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52" r="27174" b="13934"/>
          <a:stretch/>
        </p:blipFill>
        <p:spPr>
          <a:xfrm>
            <a:off x="0" y="1142984"/>
            <a:ext cx="9144000" cy="5715016"/>
          </a:xfrm>
        </p:spPr>
      </p:pic>
    </p:spTree>
    <p:extLst>
      <p:ext uri="{BB962C8B-B14F-4D97-AF65-F5344CB8AC3E}">
        <p14:creationId xmlns="" xmlns:p14="http://schemas.microsoft.com/office/powerpoint/2010/main" val="1098229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"/>
            <a:ext cx="1119743" cy="1357298"/>
          </a:xfrm>
          <a:prstGeom prst="rect">
            <a:avLst/>
          </a:prstGeom>
        </p:spPr>
      </p:pic>
      <p:sp>
        <p:nvSpPr>
          <p:cNvPr id="4" name="CustomShape 2"/>
          <p:cNvSpPr/>
          <p:nvPr/>
        </p:nvSpPr>
        <p:spPr>
          <a:xfrm>
            <a:off x="1309064" y="0"/>
            <a:ext cx="7719190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Вопросы педагогической практики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309063" y="543903"/>
            <a:ext cx="7719190" cy="6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Процентная доля учителей, заявивших, что всегда или часто дают учащимся предложенные виды заданий </a:t>
            </a: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285720" y="1152495"/>
          <a:ext cx="5086380" cy="506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4929190" y="1190829"/>
          <a:ext cx="4214810" cy="495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14546" y="6357958"/>
            <a:ext cx="388187" cy="23294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2714612" y="6273225"/>
            <a:ext cx="198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Страны-лидеры </a:t>
            </a:r>
            <a:r>
              <a:rPr lang="en-US" sz="1600" b="1" dirty="0"/>
              <a:t>PISA-2015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6286520"/>
            <a:ext cx="388187" cy="23294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TextBox 13"/>
          <p:cNvSpPr txBox="1"/>
          <p:nvPr/>
        </p:nvSpPr>
        <p:spPr>
          <a:xfrm>
            <a:off x="5357818" y="6273225"/>
            <a:ext cx="231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Страны-аутсайдеры </a:t>
            </a:r>
            <a:r>
              <a:rPr lang="en-US" sz="1600" b="1" dirty="0"/>
              <a:t>PISA-2015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896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ФГОС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072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34.2.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Коммуникативные универсальные учебные действия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248472" cy="57606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Выпускник научится: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учитывать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разные мнения и стремиться к координации различных позиций в сотрудничестве;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формулировать собственное мнение и позицию;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строить понятные для партнера высказывания, учитывающие, что партнер знает и видит, а что нет;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задавать вопросы;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  <a:tab pos="4203065" algn="r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 речь для регуляции своего действия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  <a:tab pos="4203065" algn="r"/>
              </a:tabLs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строить монологическое высказывание, владеть диалогической формой коммуникации;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30555" algn="l"/>
                <a:tab pos="4203065" algn="r"/>
              </a:tabLs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адекватно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 речевые средства для решения различных коммуникативных задач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680520" cy="57344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ООО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Выпускник научится: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учитывать разные мнения и стремиться к координации различных позиций;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формулировать собственное мнение и позицию, аргументировать их;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устанавливать и сравнивать разные точки зрения;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осуществлять контроль, коррекцию, оценку действий партнёра, уметь убеждать;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задавать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вопросы, необходимые для организации собственной деятельности и сотрудничества с партнёром;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адекватно использовать речевые средства для решения различных коммуникативных задач;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работать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группе — устанавливать рабочие отношения, эффективно сотрудничать.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341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E41946-8A27-41EC-BE38-72D2EB63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92778"/>
          </a:xfrm>
        </p:spPr>
        <p:txBody>
          <a:bodyPr>
            <a:normAutofit fontScale="90000"/>
          </a:bodyPr>
          <a:lstStyle/>
          <a:p>
            <a: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3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конкретных коммуникативных умений </a:t>
            </a:r>
            <a:b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учащихся </a:t>
            </a: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5-11 классов. </a:t>
            </a:r>
            <a: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</a:t>
            </a:r>
            <a: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2094064-7927-4119-90B4-02A15A9D8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5376289"/>
              </p:ext>
            </p:extLst>
          </p:nvPr>
        </p:nvGraphicFramePr>
        <p:xfrm>
          <a:off x="179512" y="1268760"/>
          <a:ext cx="8784976" cy="5397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37340199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599099459"/>
                    </a:ext>
                  </a:extLst>
                </a:gridCol>
              </a:tblGrid>
              <a:tr h="468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умения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04060340"/>
                  </a:ext>
                </a:extLst>
              </a:tr>
              <a:tr h="502887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строить монолог и диалог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6786086"/>
                  </a:ext>
                </a:extLst>
              </a:tr>
              <a:tr h="90059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Использование аудио-видео-сопровождения текста, ответа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12658428"/>
                  </a:ext>
                </a:extLst>
              </a:tr>
              <a:tr h="55151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Умение учитывать разные точки зрения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853309"/>
                  </a:ext>
                </a:extLst>
              </a:tr>
              <a:tr h="9814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Способность формулировать свое мнение и обосновывать собственную позицию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2991419"/>
                  </a:ext>
                </a:extLst>
              </a:tr>
              <a:tr h="48775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Умение договариваться, сотрудничать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7985652"/>
                  </a:ext>
                </a:extLst>
              </a:tr>
              <a:tr h="52926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Готовность задавать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7075589"/>
                  </a:ext>
                </a:extLst>
              </a:tr>
              <a:tr h="97552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Умение использовать речь для регуляции своих действий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2479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3386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Аналитическая справка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коммуникативных умений учащихся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класса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проверки выявлено следующее: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5-ых классов используют на уроках ответы на вопросы, поставленные учителем, ограниченного формата, в форме укороченных предложений без опоры на правила, на алгоритмы, на учебные клише, образцы.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в своих ответах не опираются на теоретические понятия, научные категории, не пользуются ими как базовым инструментом для построения учебного текста.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 не выстраивают целостные ответы, тексты с пояснением тех или иных признаков, фактов. Свою речь строят по форме «вопрос – ответ» с отсутствием развернутых рассуждений, пояснений.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7C3BD-F027-4E7F-B947-47432DD6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конкретных умений смыслового чтения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учащихся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5-11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классов. Памятка </a:t>
            </a: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0C7ABDFD-60B6-476B-8DEC-91389BE01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76416890"/>
              </p:ext>
            </p:extLst>
          </p:nvPr>
        </p:nvGraphicFramePr>
        <p:xfrm>
          <a:off x="0" y="1071546"/>
          <a:ext cx="9144000" cy="567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018">
                  <a:extLst>
                    <a:ext uri="{9D8B030D-6E8A-4147-A177-3AD203B41FA5}">
                      <a16:colId xmlns="" xmlns:a16="http://schemas.microsoft.com/office/drawing/2014/main" val="2951256408"/>
                    </a:ext>
                  </a:extLst>
                </a:gridCol>
                <a:gridCol w="401982">
                  <a:extLst>
                    <a:ext uri="{9D8B030D-6E8A-4147-A177-3AD203B41FA5}">
                      <a16:colId xmlns="" xmlns:a16="http://schemas.microsoft.com/office/drawing/2014/main" val="2347531698"/>
                    </a:ext>
                  </a:extLst>
                </a:gridCol>
              </a:tblGrid>
              <a:tr h="4946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смыслового чтения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1915636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Находить в тексте требуемую информацию.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5641641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Ориентироваться в содержании текста и понимать его смысл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3918724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Сопоставлять основные текстовые и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внетекстовые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компоненты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4359482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Формировать систему аргументов для обоснования позиции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8634513"/>
                  </a:ext>
                </a:extLst>
              </a:tr>
              <a:tr h="824379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Структурировать текст, преобразовывать, используя графики, таблицы, формулы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4539364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Связывать содержание текста с информацией других источников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108341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Находить выводы в защиту своей точки зрения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3071964"/>
                  </a:ext>
                </a:extLst>
              </a:tr>
              <a:tr h="4616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Оценивать не только содержание текста, но и  его форму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7391925"/>
                  </a:ext>
                </a:extLst>
              </a:tr>
              <a:tr h="824379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Выявлять противоречивую информацию, подвергать сомнению достоверность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73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463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класс. РАО. Результата мониторинга смыслового чтения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15436" cy="545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8863"/>
                <a:gridCol w="2196573"/>
              </a:tblGrid>
              <a:tr h="8459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</a:t>
                      </a:r>
                    </a:p>
                  </a:txBody>
                  <a:tcPr marL="68581" marR="68581" marT="45721" marB="45721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Верные ответы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</a:tr>
              <a:tr h="46998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х 7= ?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≈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95%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</a:tr>
              <a:tr h="84597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В коробке 3 ряда по  7 конфет в каждом. Сколько всего конфет в коробке?</a:t>
                      </a:r>
                    </a:p>
                  </a:txBody>
                  <a:tcPr marL="68581" marR="6858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≈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85%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</a:tr>
              <a:tr h="159795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3)У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меня завтра день рождения, будет 15 человек</a:t>
                      </a: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Хватит ли одной коробки конфет, если в ней 3 ряда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7 конфет в каждом? Подтвердите свой ответ вычислениями.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≈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50%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</a:tr>
              <a:tr h="1597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У меня завтра день 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рождения, будет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человек</a:t>
                      </a: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Хватит ли одной коробки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конфет?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Подтвердите свой ответ вычислениями.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≈ 15%</a:t>
                      </a:r>
                    </a:p>
                  </a:txBody>
                  <a:tcPr marL="68581" marR="68581" marT="45721" marB="45721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BC3F2-CFD9-4F79-83B4-DCC5A75F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25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 учителя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969E27-0418-4EBE-8E8C-3EB982DD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356"/>
            <a:ext cx="9036496" cy="59550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 не на деятельности учителя по представлению нового учебного материала, а на стимулировании </a:t>
            </a: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4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школьника.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мотивирующей </a:t>
            </a: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среды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положительные 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эмоции и амбициозные задачи для каждого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через </a:t>
            </a:r>
            <a:r>
              <a:rPr lang="ru-RU" sz="24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уточняет 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задачу, ищет информацию, представляет результат, формулирует критерии оценки и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оценивает 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успешность выполнения задачи.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Оценивание для обучения: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слабые результаты, </a:t>
            </a: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выявляем и восполняем дефициты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задачи и учебный опыт </a:t>
            </a: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 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 и его реального опыта.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Проектное обучение: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24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 в </a:t>
            </a:r>
            <a:r>
              <a:rPr lang="ru-RU" sz="24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связке с реальными задачами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окружающего мира.</a:t>
            </a: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41217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Региональные управленческие механизмы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снизить количество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внутришкольных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контрольных работ, соблюдая баланс федеральных и региональных оценочных процедур: ВПР, ОГЭ, ЕГЭ, НИКО;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разработать график проведения оценочных процедур и разместить на сайте (контрольные и диагностические работы);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ориентация на задания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метапредметного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подхода в ВПР – объективность процедур  выполнения и оценки результатов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на основе Общероссийской оценки по модели PISA, ВПР с учетом корреляции отдельных заданий, НИКО</a:t>
            </a:r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www.themegallery.com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График школы </a:t>
            </a:r>
          </a:p>
        </p:txBody>
      </p:sp>
      <p:sp>
        <p:nvSpPr>
          <p:cNvPr id="921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www.themegallery.com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0125"/>
            <a:ext cx="9144000" cy="585787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altLang="ru-RU" sz="2000" b="1" smtClean="0">
                <a:solidFill>
                  <a:srgbClr val="D53205"/>
                </a:solidFill>
              </a:rPr>
              <a:t/>
            </a:r>
            <a:br>
              <a:rPr lang="ru-RU" altLang="ru-RU" sz="2000" b="1" smtClean="0">
                <a:solidFill>
                  <a:srgbClr val="D53205"/>
                </a:solidFill>
              </a:rPr>
            </a:br>
            <a:r>
              <a:rPr lang="ru-RU" altLang="ru-RU" sz="2000" b="1" smtClean="0">
                <a:solidFill>
                  <a:srgbClr val="000066"/>
                </a:solidFill>
              </a:rPr>
              <a:t>Приказ Министерства просвещения Российской Федерации и приказ Федеральной службы по надзору в сфере образования и науки от 06.05.2019 № 590/219 (с изменениями от 24.12.2019 № 1718/716) </a:t>
            </a:r>
            <a:r>
              <a:rPr lang="ru-RU" altLang="ru-RU" sz="2400" b="1" smtClean="0">
                <a:solidFill>
                  <a:srgbClr val="D53205"/>
                </a:solidFill>
              </a:rPr>
              <a:t/>
            </a:r>
            <a:br>
              <a:rPr lang="ru-RU" altLang="ru-RU" sz="2400" b="1" smtClean="0">
                <a:solidFill>
                  <a:srgbClr val="D53205"/>
                </a:solidFill>
              </a:rPr>
            </a:br>
            <a:endParaRPr lang="ru-RU" altLang="ru-RU" sz="2400" b="1" smtClean="0">
              <a:solidFill>
                <a:srgbClr val="D53205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1000125"/>
          </a:xfrm>
        </p:spPr>
        <p:txBody>
          <a:bodyPr/>
          <a:lstStyle/>
          <a:p>
            <a:pPr marL="342713" indent="-342713" algn="ctr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Методология и критерии оценки качества общего образования в </a:t>
            </a: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ОО </a:t>
            </a: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практики международных исследований качества подготовки обучающихся»</a:t>
            </a:r>
          </a:p>
          <a:p>
            <a:pPr marL="342713" indent="-342713" algn="ctr">
              <a:lnSpc>
                <a:spcPct val="90000"/>
              </a:lnSpc>
              <a:buFontTx/>
              <a:buNone/>
              <a:defRPr/>
            </a:pPr>
            <a:endParaRPr lang="ru-RU" sz="2800" b="1" i="1" dirty="0">
              <a:solidFill>
                <a:srgbClr val="990099"/>
              </a:solidFill>
            </a:endParaRPr>
          </a:p>
        </p:txBody>
      </p:sp>
      <p:sp>
        <p:nvSpPr>
          <p:cNvPr id="78852" name="Объект 2"/>
          <p:cNvSpPr txBox="1">
            <a:spLocks/>
          </p:cNvSpPr>
          <p:nvPr/>
        </p:nvSpPr>
        <p:spPr bwMode="auto">
          <a:xfrm>
            <a:off x="0" y="2500313"/>
            <a:ext cx="89296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449263">
              <a:spcBef>
                <a:spcPct val="20000"/>
              </a:spcBef>
              <a:buFont typeface="Arial" pitchFamily="34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/>
        </p:nvGraphicFramePr>
        <p:xfrm>
          <a:off x="0" y="1928813"/>
          <a:ext cx="9001125" cy="4817364"/>
        </p:xfrm>
        <a:graphic>
          <a:graphicData uri="http://schemas.openxmlformats.org/drawingml/2006/table">
            <a:tbl>
              <a:tblPr/>
              <a:tblGrid>
                <a:gridCol w="2155825"/>
                <a:gridCol w="2344738"/>
                <a:gridCol w="45005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PISA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PISA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87625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Interpreting refers to the process of making meaning from something that is not stated.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When interpreting, a reader is identifying the underlying assumptions or implications of part or all of the text.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Интерпретация относится к процессу поиска смысла в неочевидном. При интерпретации читатель определяет основные предположения или значения части текста или всего текста.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(ОБ) 8) овладение приемами поиска социальной информации по заданной теме в различных ее адаптированных источниках (материалы СМИ, учебный текст, фото- и видеоизображения, диаграммы, графики); умение соотносить содержание нескольких источников;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(ЛИ) умение интерпретировать литературные произведения с учетом неоднозначности художественных смыслов;</a:t>
                      </a:r>
                    </a:p>
                  </a:txBody>
                  <a:tcPr marL="39370" marR="39370" marT="64770" marB="64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Explain phenomena scientifically - recognise, offer and evaluate explanations for a range of natural and technological phenomena.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Научно объяснять явления - определять, предлагать и оценивать объяснения широкого спектра научных и технологических явлений.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Научно объяснять явления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(ФИ) - формирование умения объяснять физические процессы с опорой на изученные свойства физических явлений, физические законы и теоретические закономерности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от 21.09.2022 № 858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65126"/>
            <a:ext cx="3727326" cy="234379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Эйнштейн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026370"/>
            <a:ext cx="7886700" cy="283163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0070C0"/>
                </a:solidFill>
              </a:rPr>
              <a:t>Невозможно решить проблему на том же уровне сознания, на котором мы её создали.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Просмотр фото">
            <a:extLst>
              <a:ext uri="{FF2B5EF4-FFF2-40B4-BE49-F238E27FC236}">
                <a16:creationId xmlns="" xmlns:a16="http://schemas.microsoft.com/office/drawing/2014/main" id="{6DB676AE-5425-4D45-95DA-90764761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38"/>
            <a:ext cx="3727325" cy="3837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="" xmlns:a16="http://schemas.microsoft.com/office/drawing/2014/main" id="{8C50CEF6-E03C-44CA-9773-BF7C0F22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20688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2022: ООП ООО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30" name="Group 18">
            <a:extLst>
              <a:ext uri="{FF2B5EF4-FFF2-40B4-BE49-F238E27FC236}">
                <a16:creationId xmlns="" xmlns:a16="http://schemas.microsoft.com/office/drawing/2014/main" id="{2ABC3424-10DA-40DA-B0C9-0E28B33A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8891480"/>
              </p:ext>
            </p:extLst>
          </p:nvPr>
        </p:nvGraphicFramePr>
        <p:xfrm>
          <a:off x="0" y="620691"/>
          <a:ext cx="9144000" cy="6106437"/>
        </p:xfrm>
        <a:graphic>
          <a:graphicData uri="http://schemas.openxmlformats.org/drawingml/2006/table">
            <a:tbl>
              <a:tblPr/>
              <a:tblGrid>
                <a:gridCol w="2699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0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3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5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учебных предметов,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 внеурочной 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 учебных модулей;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 реализации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D09F6F-91FA-43C6-AB99-034D0129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функциональной грамотности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CC35E6-5C08-4EDB-AD85-671554CC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7"/>
            <a:ext cx="8640960" cy="52565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Планируемые результаты ООП и Рабочих программ учебных предметов – метапредметные и предметные. </a:t>
            </a:r>
          </a:p>
          <a:p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 оценки в школе – измерители планируемых результатов, виды оценки: 5-балльная, многобалльная, зачетная, качественная</a:t>
            </a:r>
          </a:p>
          <a:p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Аналитика полученных результатов с целью восполнения дефицитов и корректировки программ и методов обучения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47616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019F4B-9DD3-42AE-824E-05BF594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8040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</a:rPr>
              <a:t>План контрольно-оценочной деятельности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на </a:t>
            </a:r>
            <a:r>
              <a:rPr lang="ru-RU" sz="2400" b="1" dirty="0" smtClean="0">
                <a:solidFill>
                  <a:srgbClr val="7030A0"/>
                </a:solidFill>
              </a:rPr>
              <a:t>2022-2023 </a:t>
            </a:r>
            <a:r>
              <a:rPr lang="ru-RU" sz="2400" b="1" dirty="0">
                <a:solidFill>
                  <a:srgbClr val="7030A0"/>
                </a:solidFill>
              </a:rPr>
              <a:t>учебный год. Уровень начального общего образования. Оценка планируемых результатов 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780AD2DF-921B-498E-975A-135EF9B69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6147320"/>
              </p:ext>
            </p:extLst>
          </p:nvPr>
        </p:nvGraphicFramePr>
        <p:xfrm>
          <a:off x="143508" y="1258040"/>
          <a:ext cx="8856984" cy="557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15">
                  <a:extLst>
                    <a:ext uri="{9D8B030D-6E8A-4147-A177-3AD203B41FA5}">
                      <a16:colId xmlns="" xmlns:a16="http://schemas.microsoft.com/office/drawing/2014/main" val="2087298464"/>
                    </a:ext>
                  </a:extLst>
                </a:gridCol>
                <a:gridCol w="8303369">
                  <a:extLst>
                    <a:ext uri="{9D8B030D-6E8A-4147-A177-3AD203B41FA5}">
                      <a16:colId xmlns="" xmlns:a16="http://schemas.microsoft.com/office/drawing/2014/main" val="1160845016"/>
                    </a:ext>
                  </a:extLst>
                </a:gridCol>
              </a:tblGrid>
              <a:tr h="411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планируемых результатов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0907571"/>
                  </a:ext>
                </a:extLst>
              </a:tr>
              <a:tr h="881175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текстом: преобразовывать текст и информацию, формулировать проблемы и выбирать способы их решения, владеть устной и письменной речью.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0" marB="0"/>
                </a:tc>
                <a:extLst>
                  <a:ext uri="{0D108BD9-81ED-4DB2-BD59-A6C34878D82A}">
                    <a16:rowId xmlns="" xmlns:a16="http://schemas.microsoft.com/office/drawing/2014/main" val="67978677"/>
                  </a:ext>
                </a:extLst>
              </a:tr>
              <a:tr h="58745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умения: формулировать собственное мнение и позицию, обосновывать ее, делать вывод на основе разных мнений.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0" marB="0"/>
                </a:tc>
                <a:extLst>
                  <a:ext uri="{0D108BD9-81ED-4DB2-BD59-A6C34878D82A}">
                    <a16:rowId xmlns="" xmlns:a16="http://schemas.microsoft.com/office/drawing/2014/main" val="3282543459"/>
                  </a:ext>
                </a:extLst>
              </a:tr>
              <a:tr h="58745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ИКТ-умения: 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создавать текстовые сообщения с использованием средств ИКТ: редактировать, оформлять и сохранять их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0" marB="0"/>
                </a:tc>
                <a:extLst>
                  <a:ext uri="{0D108BD9-81ED-4DB2-BD59-A6C34878D82A}">
                    <a16:rowId xmlns="" xmlns:a16="http://schemas.microsoft.com/office/drawing/2014/main" val="2485189938"/>
                  </a:ext>
                </a:extLst>
              </a:tr>
              <a:tr h="881175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Функциональная грамотность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чтения (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осознанность чтения, выделение главной и второстепенной информации, работа с текстом сплошным, таблицами, диаграммами, схемами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0" marB="0"/>
                </a:tc>
                <a:extLst>
                  <a:ext uri="{0D108BD9-81ED-4DB2-BD59-A6C34878D82A}">
                    <a16:rowId xmlns="" xmlns:a16="http://schemas.microsoft.com/office/drawing/2014/main" val="1127901583"/>
                  </a:ext>
                </a:extLst>
              </a:tr>
              <a:tr h="117490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необходимой информации для выполнения учебных заданий с использованием учебной литературы, энциклопедий, справочников (включая электронные, цифровые), в открытом информационном пространстве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0" marB="0"/>
                </a:tc>
                <a:extLst>
                  <a:ext uri="{0D108BD9-81ED-4DB2-BD59-A6C34878D82A}">
                    <a16:rowId xmlns="" xmlns:a16="http://schemas.microsoft.com/office/drawing/2014/main" val="550767438"/>
                  </a:ext>
                </a:extLst>
              </a:tr>
              <a:tr h="87723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Промежуточная аттестация: предметные и метапредметные результаты по отдельным предметам. Всероссийские проверочные работы.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52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385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="" xmlns:a16="http://schemas.microsoft.com/office/drawing/2014/main" id="{7AEE0186-6DBA-4E83-8B03-7A6B9C446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45" y="1928802"/>
            <a:ext cx="8858312" cy="4929198"/>
          </a:xfrm>
        </p:spPr>
        <p:txBody>
          <a:bodyPr/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Разработать План контрольно-оценочной деятельности на основе метапредметных и предметных результатов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Обсудить и утвердить форму Календарно-тематического плана учителя с перечнем базовых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результатов, электронных ресурсов, измерителей для оценочных процедур (контрольные, проверочные,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работы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Создать банк измерителей промежуточной аттестации в пользу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ВПР.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Сформировать систему аналитической деятельности на основе выявления дефицитов </a:t>
            </a:r>
            <a:r>
              <a:rPr lang="ru-RU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умений, учебных 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компетенций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подсчета количества «2»… «5» и среднеарифметической оценки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Рисунок 1">
            <a:extLst>
              <a:ext uri="{FF2B5EF4-FFF2-40B4-BE49-F238E27FC236}">
                <a16:creationId xmlns="" xmlns:a16="http://schemas.microsoft.com/office/drawing/2014/main" id="{0E3E34B8-3E18-45BB-BA94-6FBF6DDEE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3111867" cy="117155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E0D31C-B2E8-4802-BCB1-9B15A880CCC6}"/>
              </a:ext>
            </a:extLst>
          </p:cNvPr>
          <p:cNvSpPr/>
          <p:nvPr/>
        </p:nvSpPr>
        <p:spPr>
          <a:xfrm>
            <a:off x="3111867" y="63451"/>
            <a:ext cx="6030217" cy="11509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Кафедра управления образованием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10CA3FC-DE67-445D-A1EE-E6CA44217E2C}"/>
              </a:ext>
            </a:extLst>
          </p:cNvPr>
          <p:cNvSpPr/>
          <p:nvPr/>
        </p:nvSpPr>
        <p:spPr>
          <a:xfrm>
            <a:off x="214282" y="1357298"/>
            <a:ext cx="818953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Конкретные управленческие действия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34" y="214291"/>
            <a:ext cx="8429654" cy="8572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Документы, определяющие оценочные процедуры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689" cy="564358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контрольно-оценочной деятельности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начального общего, основного общего и среднего общего образования на текущий учебный год, где указаны контрольные, проверочные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диагностические работы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включая ВПР по всем предметам в качестве годовой контрольной работы.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Календарно-тематический план учителя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текущий учебный год, который включает дату и форму проведения контрольных работ по итогам освоения обучающимися тематического раздела, включая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функциональную грамотность.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проведения оценочных процедур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текущем учебном году, который отражает общее количество контрольных работ на одного ученика по каждому учебному предмету в текущем учебном году, учитывая диагностику уровня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РП</Template>
  <TotalTime>3287</TotalTime>
  <Words>2294</Words>
  <Application>Microsoft Office PowerPoint</Application>
  <PresentationFormat>Экран (4:3)</PresentationFormat>
  <Paragraphs>299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23_Тема Office</vt:lpstr>
      <vt:lpstr>7_Тема Office</vt:lpstr>
      <vt:lpstr> Функциональная грамотность  в контексте оценочных процедур </vt:lpstr>
      <vt:lpstr>Личностные результаты  </vt:lpstr>
      <vt:lpstr>Требования к условиям реализации ФГОС</vt:lpstr>
      <vt:lpstr> Приказ Министерства просвещения Российской Федерации и приказ Федеральной службы по надзору в сфере образования и науки от 06.05.2019 № 590/219 (с изменениями от 24.12.2019 № 1718/716)  </vt:lpstr>
      <vt:lpstr>ФГОС 2022: ООП ООО</vt:lpstr>
      <vt:lpstr>Условия формирования функциональной грамотности учащихся</vt:lpstr>
      <vt:lpstr>План контрольно-оценочной деятельности на 2022-2023 учебный год. Уровень начального общего образования. Оценка планируемых результатов </vt:lpstr>
      <vt:lpstr>1. Разработать План контрольно-оценочной деятельности на основе метапредметных и предметных результатов ООП 2. Обсудить и утвердить форму Календарно-тематического плана учителя с перечнем базовых результатов, электронных ресурсов, измерителей для оценочных процедур (контрольные, проверочные, диагностические работы)  3. Создать банк измерителей промежуточной аттестации в пользу ВПР.   4. Сформировать систему аналитической деятельности на основе выявления дефицитов общеучебных умений, учебных  компетенций функциональной грамотности без подсчета количества «2»… «5» и среднеарифметической оценки </vt:lpstr>
      <vt:lpstr>Документы, определяющие оценочные процедуры</vt:lpstr>
      <vt:lpstr>ФИОКО: Треки (траектории) развития ВСОКО</vt:lpstr>
      <vt:lpstr>Метапредметные результаты - ВПР</vt:lpstr>
      <vt:lpstr>Описание контрольных измерительных материалов для проведения в 2021 году проверочной работы по ИСТОРИИ 6 класс</vt:lpstr>
      <vt:lpstr>ВПР. История 6 класс.  Какие умения проверяются?</vt:lpstr>
      <vt:lpstr>ВПР. Математика 4 класс.   Задание с таблицей!</vt:lpstr>
      <vt:lpstr>ВПР. Математика 4 класс. Задание с большим текстом! Пространственные отношения. Геометрические фигуры</vt:lpstr>
      <vt:lpstr>Демоверсия 2023 г. ОГЭ. Метапредметные результаты</vt:lpstr>
      <vt:lpstr>PISA. Функциональная математическая грамотность</vt:lpstr>
      <vt:lpstr>Проверочная работа ОУ ????????</vt:lpstr>
      <vt:lpstr>Учебная задача и  учебно-практическая задача</vt:lpstr>
      <vt:lpstr>Разные задания – разные результаты</vt:lpstr>
      <vt:lpstr>Виноградова Н.Ф.</vt:lpstr>
      <vt:lpstr>Диагностика ФГ</vt:lpstr>
      <vt:lpstr>ФГ естественнонаучная</vt:lpstr>
      <vt:lpstr>PISA: Питьевая вода</vt:lpstr>
      <vt:lpstr>По результатам мониторинга функциональной грамотности </vt:lpstr>
      <vt:lpstr>Проблемы учащихся 4 класса по результатам ВПР, PIRLS TIMSS</vt:lpstr>
      <vt:lpstr>Виноградова Н.Ф.</vt:lpstr>
      <vt:lpstr>Решетникова О.А. – директор ФИПИ. Конференция 1 июля 2021 г.</vt:lpstr>
      <vt:lpstr>Слайд 29</vt:lpstr>
      <vt:lpstr>Коммуникативные универсальные учебные действия</vt:lpstr>
      <vt:lpstr> Перечень конкретных коммуникативных умений  для учащихся 5-11 классов. Памятка </vt:lpstr>
      <vt:lpstr> Аналитическая справка Уровень коммуникативных умений учащихся  5 класса </vt:lpstr>
      <vt:lpstr>Перечень конкретных умений смыслового чтения для учащихся 5-11 классов. Памятка </vt:lpstr>
      <vt:lpstr>5 класс. РАО. Результата мониторинга смыслового чтения</vt:lpstr>
      <vt:lpstr>Практика учителя</vt:lpstr>
      <vt:lpstr>Региональные управленческие механизмы</vt:lpstr>
      <vt:lpstr>Слайд 37</vt:lpstr>
      <vt:lpstr>График школы </vt:lpstr>
      <vt:lpstr>Слайд 39</vt:lpstr>
      <vt:lpstr>Приказ от 21.09.2022 № 858  </vt:lpstr>
      <vt:lpstr>Слайд 41</vt:lpstr>
      <vt:lpstr>Слайд 42</vt:lpstr>
      <vt:lpstr>Альберт Эйнштейн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384</cp:revision>
  <cp:lastPrinted>1601-01-01T00:00:00Z</cp:lastPrinted>
  <dcterms:created xsi:type="dcterms:W3CDTF">2014-10-01T00:34:48Z</dcterms:created>
  <dcterms:modified xsi:type="dcterms:W3CDTF">2022-12-28T04:12:02Z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