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6" r:id="rId4"/>
    <p:sldId id="261" r:id="rId5"/>
    <p:sldId id="278" r:id="rId6"/>
    <p:sldId id="258" r:id="rId7"/>
    <p:sldId id="259" r:id="rId8"/>
    <p:sldId id="260" r:id="rId9"/>
    <p:sldId id="265" r:id="rId10"/>
    <p:sldId id="262" r:id="rId11"/>
    <p:sldId id="280" r:id="rId12"/>
    <p:sldId id="264" r:id="rId13"/>
    <p:sldId id="267" r:id="rId14"/>
    <p:sldId id="268" r:id="rId15"/>
    <p:sldId id="269" r:id="rId16"/>
    <p:sldId id="279" r:id="rId17"/>
    <p:sldId id="275" r:id="rId18"/>
    <p:sldId id="270" r:id="rId19"/>
    <p:sldId id="276" r:id="rId20"/>
    <p:sldId id="271" r:id="rId21"/>
    <p:sldId id="277" r:id="rId22"/>
    <p:sldId id="273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11.10.2022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557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11.10.2022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5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11.10.2022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600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11.10.2022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165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11.10.2022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399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11.10.2022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792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11.10.2022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>
              <a:solidFill>
                <a:srgbClr val="F5C20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186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11.10.2022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263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11.10.2022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505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11.10.2022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963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11.10.2022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25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11.10.2022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6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&#1090;&#1080;&#1087;&#1086;&#1074;&#1086;&#1077;%20&#1055;&#1086;&#1083;&#1086;&#1078;&#1077;&#1085;&#1080;&#1077;.docx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kiro.ru/activities/cnppm/pelican/" TargetMode="External"/><Relationship Id="rId2" Type="http://schemas.openxmlformats.org/officeDocument/2006/relationships/hyperlink" Target="https://pkiro.ru/activities/proekty/regionalnyj-nastavnicheskij-czentr-primorskogo-kray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oogle.com/spreadsheets/d/1xOV5xI-MCFIBDuOle4oUpidqqcp071E8SRJI2WXuocQ/edit#gid=0" TargetMode="External"/><Relationship Id="rId5" Type="http://schemas.openxmlformats.org/officeDocument/2006/relationships/hyperlink" Target="https://t.me/AsNasPK" TargetMode="External"/><Relationship Id="rId4" Type="http://schemas.openxmlformats.org/officeDocument/2006/relationships/hyperlink" Target="https://t.me/TeacherOfTHEyearPrimory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kiro.ru/activities/cnppm/regionalnye-nastavnicheskie-komand/" TargetMode="External"/><Relationship Id="rId2" Type="http://schemas.openxmlformats.org/officeDocument/2006/relationships/hyperlink" Target="https://disk.yandex.ru/d/H9c8Gf-DwggFqQ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t.me/racyskadobr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8159824" cy="3816424"/>
          </a:xfrm>
        </p:spPr>
        <p:txBody>
          <a:bodyPr>
            <a:normAutofit fontScale="90000"/>
          </a:bodyPr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Приморский краевой институт развития образования</a:t>
            </a:r>
            <a:b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200" b="1" dirty="0">
                <a:solidFill>
                  <a:schemeClr val="tx1"/>
                </a:solidFill>
                <a:latin typeface="Times New Roman"/>
                <a:ea typeface="Times New Roman"/>
              </a:rPr>
              <a:t>Ц</a:t>
            </a: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ентр непрерывного повышения профессионального мастерства </a:t>
            </a:r>
            <a:b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Региональный </a:t>
            </a:r>
            <a:r>
              <a:rPr lang="ru-RU" sz="2200" b="1" dirty="0">
                <a:solidFill>
                  <a:schemeClr val="tx1"/>
                </a:solidFill>
                <a:latin typeface="Times New Roman"/>
                <a:ea typeface="Times New Roman"/>
              </a:rPr>
              <a:t>наставнический </a:t>
            </a: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центр</a:t>
            </a:r>
            <a:b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200" b="1" dirty="0">
                <a:latin typeface="Times New Roman"/>
                <a:ea typeface="Times New Roman"/>
              </a:rPr>
              <a:t/>
            </a:r>
            <a:br>
              <a:rPr lang="ru-RU" sz="2200" b="1" dirty="0">
                <a:latin typeface="Times New Roman"/>
                <a:ea typeface="Times New Roman"/>
              </a:rPr>
            </a:br>
            <a:r>
              <a:rPr lang="ru-RU" sz="3200" b="1" dirty="0">
                <a:latin typeface="Times New Roman"/>
                <a:ea typeface="Times New Roman"/>
              </a:rPr>
              <a:t>Эффективные механизмы развития муниципальной системы </a:t>
            </a:r>
            <a:r>
              <a:rPr lang="ru-RU" sz="3200" b="1" dirty="0" smtClean="0">
                <a:latin typeface="Times New Roman"/>
                <a:ea typeface="Times New Roman"/>
              </a:rPr>
              <a:t>наставничества</a:t>
            </a:r>
            <a:br>
              <a:rPr lang="ru-RU" sz="3200" b="1" dirty="0" smtClean="0">
                <a:latin typeface="Times New Roman"/>
                <a:ea typeface="Times New Roman"/>
              </a:rPr>
            </a:br>
            <a:r>
              <a:rPr lang="ru-RU" sz="3200" b="1" dirty="0">
                <a:latin typeface="Times New Roman"/>
                <a:ea typeface="Times New Roman"/>
              </a:rPr>
              <a:t/>
            </a:r>
            <a:br>
              <a:rPr lang="ru-RU" sz="3200" b="1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5589240"/>
            <a:ext cx="4824536" cy="720080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гл. эксперт ЦНППМ ПК ИРО, </a:t>
            </a:r>
            <a:r>
              <a:rPr lang="en-US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yasen65@mail.ru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89242518521 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868486"/>
            <a:ext cx="2520280" cy="2712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/>
          <p:nvPr/>
        </p:nvPicPr>
        <p:blipFill rotWithShape="1">
          <a:blip r:embed="rId3"/>
          <a:srcRect l="6887" t="13703" r="53427" b="61224"/>
          <a:stretch/>
        </p:blipFill>
        <p:spPr bwMode="auto">
          <a:xfrm>
            <a:off x="6372200" y="4241244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03484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10668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801720"/>
          </a:xfrm>
        </p:spPr>
        <p:txBody>
          <a:bodyPr/>
          <a:lstStyle/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РАЗРАБОТКЕ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ВНЕДРЕНИЮ СИСТЕМЫ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(ЦЕЛЕВОЙ МОДЕЛИ)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АСТАВНИЧЕСТВА ПЕДАГОГИЧЕСКИХ РАБОТНИКОВ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  ОБРАЗОВАТЕЛЬНЫХ ОРГАНИЗАЦИЯХ. 2021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28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229600" cy="4858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Методология наставничества как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507288" cy="5449792"/>
          </a:xfrm>
        </p:spPr>
        <p:txBody>
          <a:bodyPr>
            <a:normAutofit fontScale="92500"/>
          </a:bodyPr>
          <a:lstStyle/>
          <a:p>
            <a:pPr indent="540385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социального института, обеспечивающего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 значимого профессионального и личностного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системы смыслов и ценностей новым поколениям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0385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Составная часть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методической работы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совершенствованию педагогического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мастерства,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включающую работу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молодыми специалистами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деятельность по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адаптации педагогических кадров в новой организации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работу с педагогическими кадрами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вхождении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новую должность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организацию работы с кадрами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аттестации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при введении новых технологий и инноваций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обмен опытом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между членами педагогического коллектива.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78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2016224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внедрения системы наставничества педагогических работников в образовательных организациях Российской Федерации – конец 2022 года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мониторинг декабрь - 2022 года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егиональный мониторинг – октябрь 2022 года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(мониторинг реализации программ наставничества) – показатели по поддержке молодых педагогов/реализации программ наставничества педагогических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76872"/>
            <a:ext cx="8640960" cy="4297664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2200" b="1" dirty="0" smtClean="0"/>
              <a:t>Наставник и наставляемый</a:t>
            </a:r>
            <a:r>
              <a:rPr lang="ru-RU" sz="2200" dirty="0" smtClean="0"/>
              <a:t>– участники </a:t>
            </a:r>
            <a:r>
              <a:rPr lang="ru-RU" sz="2200" dirty="0"/>
              <a:t>персонализированной программы </a:t>
            </a:r>
            <a:r>
              <a:rPr lang="ru-RU" sz="2200" dirty="0" smtClean="0"/>
              <a:t>наставничества. </a:t>
            </a:r>
            <a:endParaRPr lang="ru-RU" sz="2200" b="1" dirty="0" smtClean="0"/>
          </a:p>
          <a:p>
            <a:pPr marL="109728" indent="0" algn="just">
              <a:buNone/>
            </a:pPr>
            <a:r>
              <a:rPr lang="ru-RU" sz="2200" dirty="0" smtClean="0"/>
              <a:t>Развитие </a:t>
            </a:r>
            <a:r>
              <a:rPr lang="ru-RU" sz="2200" dirty="0"/>
              <a:t>практик наставничества </a:t>
            </a:r>
            <a:r>
              <a:rPr lang="ru-RU" sz="2200" b="1" dirty="0"/>
              <a:t>с внедрением новой квалификационной категории «педагог-наставник». </a:t>
            </a:r>
            <a:endParaRPr lang="ru-RU" sz="2200" b="1" dirty="0" smtClean="0"/>
          </a:p>
          <a:p>
            <a:pPr marL="109728" indent="0" algn="just">
              <a:buNone/>
            </a:pPr>
            <a:endParaRPr lang="ru-RU" sz="2200" b="1" i="1" dirty="0" smtClean="0"/>
          </a:p>
          <a:p>
            <a:pPr marL="109728" indent="0" algn="just">
              <a:buNone/>
            </a:pPr>
            <a:r>
              <a:rPr lang="ru-RU" sz="2200" b="1" i="1" dirty="0" smtClean="0"/>
              <a:t>Способы стимулирования</a:t>
            </a:r>
          </a:p>
          <a:p>
            <a:r>
              <a:rPr lang="ru-RU" sz="2200" dirty="0" smtClean="0"/>
              <a:t>Критерий стимулирующих выплат (наставническая деятельность)</a:t>
            </a:r>
            <a:endParaRPr lang="ru-RU" sz="2200" dirty="0"/>
          </a:p>
          <a:p>
            <a:r>
              <a:rPr lang="ru-RU" sz="2200" dirty="0" smtClean="0"/>
              <a:t>Учет  </a:t>
            </a:r>
            <a:r>
              <a:rPr lang="ru-RU" sz="2200" dirty="0"/>
              <a:t>при проведении аттестации, </a:t>
            </a:r>
            <a:r>
              <a:rPr lang="ru-RU" sz="2200" dirty="0" smtClean="0"/>
              <a:t>выдвижении </a:t>
            </a:r>
            <a:r>
              <a:rPr lang="ru-RU" sz="2200" dirty="0"/>
              <a:t>на профессиональные конкурсы </a:t>
            </a:r>
            <a:r>
              <a:rPr lang="ru-RU" sz="2200" dirty="0" smtClean="0"/>
              <a:t>в </a:t>
            </a:r>
            <a:r>
              <a:rPr lang="ru-RU" sz="2200" dirty="0"/>
              <a:t>качестве членов жюри; </a:t>
            </a:r>
            <a:endParaRPr lang="ru-RU" sz="2200" dirty="0" smtClean="0"/>
          </a:p>
          <a:p>
            <a:r>
              <a:rPr lang="ru-RU" sz="2200" dirty="0"/>
              <a:t>представление к награждению ведомственными наградами, поощрение в социальных программах</a:t>
            </a:r>
          </a:p>
          <a:p>
            <a:pPr marL="109728" indent="0" algn="just">
              <a:buNone/>
            </a:pPr>
            <a:r>
              <a:rPr lang="ru-RU" sz="2200" b="1" i="1" dirty="0" smtClean="0"/>
              <a:t> </a:t>
            </a:r>
            <a:endParaRPr lang="ru-RU" sz="2200" b="1" dirty="0" smtClean="0"/>
          </a:p>
          <a:p>
            <a:pPr marL="109728" indent="0" algn="just"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471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632374" cy="26977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Внутренний контур - ОО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507288" cy="5737824"/>
          </a:xfrm>
        </p:spPr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ru-RU" dirty="0"/>
              <a:t>Образовательная организация признается реализующей систему наставничества педагогических работников при наличии документов образовательной организации, утверждающих </a:t>
            </a:r>
            <a:r>
              <a:rPr lang="ru-RU" dirty="0">
                <a:solidFill>
                  <a:srgbClr val="FF0000"/>
                </a:solidFill>
              </a:rPr>
              <a:t>П</a:t>
            </a:r>
            <a:r>
              <a:rPr lang="ru-RU" dirty="0" smtClean="0">
                <a:solidFill>
                  <a:srgbClr val="FF0000"/>
                </a:solidFill>
              </a:rPr>
              <a:t>оложение</a:t>
            </a:r>
            <a:r>
              <a:rPr lang="ru-RU" dirty="0" smtClean="0"/>
              <a:t> </a:t>
            </a:r>
            <a:r>
              <a:rPr lang="ru-RU" dirty="0"/>
              <a:t>о системе наставничества педагогических работников в образовательной организации. </a:t>
            </a:r>
            <a:endParaRPr lang="ru-RU" dirty="0" smtClean="0"/>
          </a:p>
          <a:p>
            <a:pPr marL="109728" indent="0" algn="just">
              <a:buNone/>
            </a:pPr>
            <a:r>
              <a:rPr lang="ru-RU" b="1" dirty="0" smtClean="0"/>
              <a:t>Общие </a:t>
            </a:r>
            <a:r>
              <a:rPr lang="ru-RU" b="1" dirty="0"/>
              <a:t>руководство </a:t>
            </a:r>
            <a:r>
              <a:rPr lang="ru-RU" dirty="0"/>
              <a:t>и контроль за организацией и реализацией </a:t>
            </a:r>
            <a:r>
              <a:rPr lang="ru-RU" dirty="0" smtClean="0"/>
              <a:t>целевой модели </a:t>
            </a:r>
            <a:r>
              <a:rPr lang="ru-RU" dirty="0"/>
              <a:t>наставничества осуществляет </a:t>
            </a:r>
            <a:r>
              <a:rPr lang="ru-RU" b="1" dirty="0"/>
              <a:t>руководитель образовательной организации</a:t>
            </a:r>
            <a:r>
              <a:rPr lang="ru-RU" dirty="0"/>
              <a:t>. </a:t>
            </a:r>
            <a:endParaRPr lang="ru-RU" dirty="0" smtClean="0"/>
          </a:p>
          <a:p>
            <a:pPr marL="109728" indent="0" algn="just">
              <a:buNone/>
            </a:pPr>
            <a:r>
              <a:rPr lang="ru-RU" b="1" dirty="0" smtClean="0"/>
              <a:t>Куратор </a:t>
            </a:r>
            <a:r>
              <a:rPr lang="ru-RU" b="1" dirty="0"/>
              <a:t>реализации программ наставничества </a:t>
            </a:r>
            <a:r>
              <a:rPr lang="ru-RU" b="1" dirty="0" smtClean="0"/>
              <a:t>(</a:t>
            </a:r>
            <a:r>
              <a:rPr lang="ru-RU" dirty="0" smtClean="0">
                <a:latin typeface="Times New Roman"/>
                <a:ea typeface="Calibri"/>
              </a:rPr>
              <a:t>10муниципалитетов  </a:t>
            </a:r>
            <a:r>
              <a:rPr lang="ru-RU" dirty="0">
                <a:latin typeface="Times New Roman"/>
                <a:ea typeface="Calibri"/>
              </a:rPr>
              <a:t>– </a:t>
            </a:r>
            <a:r>
              <a:rPr lang="ru-RU" dirty="0" smtClean="0">
                <a:latin typeface="Times New Roman"/>
                <a:ea typeface="Calibri"/>
              </a:rPr>
              <a:t>есть во всех ОО, </a:t>
            </a:r>
            <a:r>
              <a:rPr lang="ru-RU" dirty="0">
                <a:latin typeface="Times New Roman"/>
                <a:ea typeface="Calibri"/>
              </a:rPr>
              <a:t>2 –нет, 20 – частично: из них более чем в 50% ОО- 10 муниципалитетов.</a:t>
            </a:r>
            <a:endParaRPr lang="ru-RU" b="1" dirty="0" smtClean="0"/>
          </a:p>
          <a:p>
            <a:pPr marL="109728" indent="0" algn="just">
              <a:buNone/>
            </a:pPr>
            <a:r>
              <a:rPr lang="ru-RU" b="1" dirty="0"/>
              <a:t>Методическое объединение (МО) /совет наставников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77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568952" cy="72008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 реализации ЦНМ в ОО  - мониторинг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352928" cy="5377784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pPr algn="just"/>
            <a:r>
              <a:rPr lang="ru-RU" dirty="0"/>
              <a:t>непрерывный профессиональный рост, личностное развитие и самореализацию педагогических работников; 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рост числа закрепившихся в профессии молодых/начинающих педагогов; 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развитие профессиональных перспектив педагогов старшего возраста в условиях </a:t>
            </a:r>
            <a:r>
              <a:rPr lang="ru-RU" dirty="0" err="1"/>
              <a:t>цифровизации</a:t>
            </a:r>
            <a:r>
              <a:rPr lang="ru-RU" dirty="0"/>
              <a:t> образования; </a:t>
            </a:r>
          </a:p>
          <a:p>
            <a:pPr algn="just"/>
            <a:r>
              <a:rPr lang="ru-RU" dirty="0" smtClean="0"/>
              <a:t>методическое </a:t>
            </a:r>
            <a:r>
              <a:rPr lang="ru-RU" dirty="0"/>
              <a:t>сопровождение системы наставничества образовательной организации; 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цифровую информационно-коммуникативную среду наставничества; 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обмен инновационным опытом в сфере практик наставничества педагогических работников.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231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+mn-lt"/>
              </a:rPr>
              <a:t>Обязательные документы ОО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507288" cy="5449792"/>
          </a:xfrm>
        </p:spPr>
        <p:txBody>
          <a:bodyPr>
            <a:normAutofit fontScale="55000" lnSpcReduction="20000"/>
          </a:bodyPr>
          <a:lstStyle/>
          <a:p>
            <a:endParaRPr lang="ru-RU" sz="3600" dirty="0"/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«Об утверждении положения о системе наставничества педагогических работников в образовательной организации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109728" indent="0" algn="just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 приложениями: 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Положение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системе наставничества педагогических работников в образовательной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типовое Положение.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docx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Дорожная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 (план мероприятий) по реализации Положения о системе наставничества педагогических работников в образовательной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организации).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Приказ(ы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 закреплении наставнических пар/групп с письменного согласия их участников на возложение на них дополнительных обязанностей, связанных с наставнической деятельностью </a:t>
            </a:r>
          </a:p>
          <a:p>
            <a:pPr algn="just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Персонализированная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 (пояснительная записка, план мероприятий)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59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229600" cy="504056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25.12.2019 N Р-145"Об утверждении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методологии наставничества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544616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Типовое положение о программе наставничества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включать в себя: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форм программ наставничества;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права, обязанности и задачи наставников, наставляемых, кураторов и законных представителей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наставляемых в случае, если участник программы несовершеннолетний;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требования, выдвигаемые к наставникам, изъявляющим желание принять участие в программе;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процедуры отбора и обучения наставников;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формирования пар и групп из наставника и наставляемого (наставляемых);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закрепления наставнических пар;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и сроки отчетности наставника и куратора о процессе реализации программы наставничества;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и условия поощрения наставника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эффективности работы наставника;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 результатов программы наставничества на сайте образовательной организации и организаций-партнеров;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соглашения между наставником и наставляемым, а также законными представителями наставляемого в случае, если участник программы несовершеннолетний;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согласий на обработку персональных данных от участников наставнической программы или их законных представителей в случае, если участники несовершеннолетние.</a:t>
            </a:r>
          </a:p>
        </p:txBody>
      </p:sp>
    </p:spTree>
    <p:extLst>
      <p:ext uri="{BB962C8B-B14F-4D97-AF65-F5344CB8AC3E}">
        <p14:creationId xmlns:p14="http://schemas.microsoft.com/office/powerpoint/2010/main" val="98872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2880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Программа наставничества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836712"/>
            <a:ext cx="8496944" cy="5737824"/>
          </a:xfrm>
        </p:spPr>
        <p:txBody>
          <a:bodyPr>
            <a:noAutofit/>
          </a:bodyPr>
          <a:lstStyle/>
          <a:p>
            <a:pPr marL="109728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взаимодействия наставника и наставляемого (на индивидуальной или групповой основе):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диагностики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профдефицитов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наставничества, описание возможного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 деятельности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наставляемого,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реализации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наставничества,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промежуточные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расписание встреч, режим работы (онлайн, очный, смешанный), условия обучения и т.д. 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которых отражаются основные направления наставнической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(научно-теоретические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нормативные правовые, предметно-профессиональные,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психолого-педагогические, методические,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ИКТ-компетенции,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цифровизация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образования, внеурочная и воспитательная деятельность,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здоровьесбережение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обучающихся) 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0062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26977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+mn-lt"/>
              </a:rPr>
              <a:t>Кого считать наставляемыми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737824"/>
          </a:xfrm>
        </p:spPr>
        <p:txBody>
          <a:bodyPr>
            <a:noAutofit/>
          </a:bodyPr>
          <a:lstStyle/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молодых/начинающих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педагогов;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приступивших к работе после длительного перерыва;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педагогов, находящихся в процессе адаптации на новом месте работы;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желающих повысить свой профессиональный уровень в определенном направлении педагогической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желающих овладеть современными IT-программами, цифровыми навыками, ИКТ-компетенциями и т.д.;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педагогов, находящихся в состоянии профессионального, эмоционального выгорания;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педагогов, испытывающих другие профессиональные затруднения и осознающих потребность в наставнике;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стажеров/студентов, заключивших договор с обязательством последующего принятия на работу и/или проходящих стажировку/практику в образовательной организации.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Учащихся!!</a:t>
            </a:r>
            <a:endParaRPr lang="ru-RU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3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504056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+mn-lt"/>
              </a:rPr>
              <a:t>Разнообразие форм и моделей наставничества</a:t>
            </a:r>
            <a:endParaRPr lang="ru-RU" sz="2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49792"/>
          </a:xfrm>
        </p:spPr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моделей наставничества исходя из потребностей, запросов 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дефицитов: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«опытный педагог-молодой педагог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«молодой педагог – опытный педагог/группа»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«директор ОО- педагог»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молодой педагог-куратор  – группа учащихся»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«педагог-куратор детских наставнических практик –группа учащихся»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«учащийся-наставник – группа наставляемых»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«социальный партнер –группа учащихся»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«студент –группа учащихся»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09728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487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229600" cy="864096"/>
          </a:xfrm>
        </p:spPr>
        <p:txBody>
          <a:bodyPr/>
          <a:lstStyle/>
          <a:p>
            <a:pPr algn="ctr"/>
            <a:r>
              <a:rPr lang="ru-RU" dirty="0" smtClean="0"/>
              <a:t>Год педагога и наставника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/>
          <a:lstStyle/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Российской Федерации Владимир Путин подписал  указ «в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 признания особого статуса педагогических работников, в том числе осуществляющих наставническую деятельность».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системы наставничества - </a:t>
            </a:r>
            <a:r>
              <a:rPr lang="ru-RU" dirty="0" smtClean="0"/>
              <a:t>обеспечение </a:t>
            </a:r>
            <a:r>
              <a:rPr lang="ru-RU" dirty="0"/>
              <a:t>непрерывного профессионального роста и профессионального самоопределения педагогических работников, самореализации и закрепления в профессии, включая молодых/начинающих педагогов.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9729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432048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Инновационные формы наставничества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665816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  <a:p>
            <a:pPr algn="just"/>
            <a:r>
              <a:rPr lang="ru-RU" dirty="0" smtClean="0"/>
              <a:t>реализация </a:t>
            </a:r>
            <a:r>
              <a:rPr lang="ru-RU" dirty="0"/>
              <a:t>индивидуальных траекторий (индивидуализация запросов от наставляемых), выбор форм и видов наставничества «под </a:t>
            </a:r>
            <a:r>
              <a:rPr lang="ru-RU" dirty="0" smtClean="0"/>
              <a:t>запрос»; </a:t>
            </a:r>
            <a:endParaRPr lang="ru-RU" dirty="0"/>
          </a:p>
          <a:p>
            <a:pPr algn="just"/>
            <a:r>
              <a:rPr lang="ru-RU" dirty="0" smtClean="0"/>
              <a:t>использование </a:t>
            </a:r>
            <a:r>
              <a:rPr lang="ru-RU" dirty="0"/>
              <a:t>групповых форм наставничества; </a:t>
            </a:r>
          </a:p>
          <a:p>
            <a:pPr algn="just"/>
            <a:r>
              <a:rPr lang="ru-RU" dirty="0" smtClean="0"/>
              <a:t>взаимодействие </a:t>
            </a:r>
            <a:r>
              <a:rPr lang="ru-RU" dirty="0"/>
              <a:t>наставников и наставляемых в рамках тематических проектов/проектной деятельности (целевые </a:t>
            </a:r>
            <a:r>
              <a:rPr lang="ru-RU" dirty="0" err="1"/>
              <a:t>интенсивы</a:t>
            </a:r>
            <a:r>
              <a:rPr lang="ru-RU" dirty="0"/>
              <a:t>, онлайн-марафоны от наставников, разработка дистанционных курсов, запись видеороликов и др.); </a:t>
            </a:r>
          </a:p>
          <a:p>
            <a:pPr algn="just"/>
            <a:r>
              <a:rPr lang="ru-RU" smtClean="0"/>
              <a:t> сетевая инициатива </a:t>
            </a:r>
            <a:r>
              <a:rPr lang="ru-RU" dirty="0"/>
              <a:t>(взаимодействие с сетевыми партнерами, другими образовательными организациями, педагогическими вузами и организациями СПО, ЦНППМ ПР и др.); </a:t>
            </a:r>
          </a:p>
          <a:p>
            <a:pPr algn="just"/>
            <a:r>
              <a:rPr lang="ru-RU" dirty="0"/>
              <a:t>− виртуальное пространство многоуровневого сетевого наставничества и взаимодействия (формирование электронной базы наставничества, совместные интернет-проекты, консультации, конкурсы и пр.); </a:t>
            </a:r>
          </a:p>
          <a:p>
            <a:pPr algn="just"/>
            <a:r>
              <a:rPr lang="ru-RU" dirty="0"/>
              <a:t>− привлечение внешних компетентных наставников и экспертов.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85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+mn-lt"/>
              </a:rPr>
              <a:t>Муниципальная модель наставничества</a:t>
            </a:r>
            <a:endParaRPr lang="ru-RU" sz="32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507288" cy="5665816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24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Учет условий, особенностей среды.</a:t>
            </a:r>
          </a:p>
          <a:p>
            <a:pPr algn="just">
              <a:lnSpc>
                <a:spcPct val="124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Рекомендуемые способы материального и нематериального стимулирования участников .</a:t>
            </a:r>
          </a:p>
          <a:p>
            <a:pPr algn="just">
              <a:lnSpc>
                <a:spcPct val="124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и способы актуализации, выявления дефицитов системы для организации наставничества.</a:t>
            </a:r>
          </a:p>
          <a:p>
            <a:pPr algn="just">
              <a:lnSpc>
                <a:spcPct val="124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процесса формирования и развития модели (проект дорожной карты с указанием тематических  событий в формате «горизонтального обучения»)</a:t>
            </a:r>
          </a:p>
          <a:p>
            <a:pPr algn="just">
              <a:lnSpc>
                <a:spcPct val="124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Оптимальные формы организации наставничества (с учетом Положения ОО)</a:t>
            </a:r>
          </a:p>
          <a:p>
            <a:pPr algn="just">
              <a:lnSpc>
                <a:spcPct val="124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и оценка результатов функционирования муниципальной модели (показатели???) – банк наставников/наставляемых, программ, практик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8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20080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функционирования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наставничества в ОО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328592"/>
          </a:xfrm>
        </p:spPr>
        <p:txBody>
          <a:bodyPr/>
          <a:lstStyle/>
          <a:p>
            <a:pPr marL="109728" indent="0">
              <a:buNone/>
            </a:pPr>
            <a:r>
              <a:rPr lang="ru-RU" dirty="0" smtClean="0"/>
              <a:t>Информация на </a:t>
            </a:r>
            <a:r>
              <a:rPr lang="ru-RU" dirty="0" smtClean="0"/>
              <a:t>Сайте ОО!!!</a:t>
            </a: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r>
              <a:rPr lang="ru-RU" dirty="0" smtClean="0"/>
              <a:t>Муниципальный реестр наставников и </a:t>
            </a:r>
            <a:r>
              <a:rPr lang="ru-RU" dirty="0" smtClean="0"/>
              <a:t>наставляемых (</a:t>
            </a:r>
            <a:r>
              <a:rPr lang="ru-RU" dirty="0" smtClean="0"/>
              <a:t>21 </a:t>
            </a:r>
            <a:r>
              <a:rPr lang="ru-RU" dirty="0"/>
              <a:t>- есть, 9 –нет, 2 </a:t>
            </a:r>
            <a:r>
              <a:rPr lang="ru-RU" dirty="0" smtClean="0"/>
              <a:t>–частично)</a:t>
            </a:r>
            <a:endParaRPr lang="ru-RU" dirty="0" smtClean="0"/>
          </a:p>
          <a:p>
            <a:r>
              <a:rPr lang="ru-RU" dirty="0" smtClean="0"/>
              <a:t>Муниципальный Банк персонализированных программ </a:t>
            </a:r>
            <a:r>
              <a:rPr lang="ru-RU" dirty="0" smtClean="0"/>
              <a:t>наставничества (</a:t>
            </a:r>
            <a:r>
              <a:rPr lang="ru-RU" dirty="0" smtClean="0"/>
              <a:t>15 </a:t>
            </a:r>
            <a:r>
              <a:rPr lang="ru-RU" dirty="0"/>
              <a:t>– есть, 17 –</a:t>
            </a:r>
            <a:r>
              <a:rPr lang="ru-RU" dirty="0" smtClean="0"/>
              <a:t>нет) </a:t>
            </a:r>
            <a:endParaRPr lang="ru-RU" dirty="0" smtClean="0"/>
          </a:p>
          <a:p>
            <a:r>
              <a:rPr lang="ru-RU" dirty="0" smtClean="0"/>
              <a:t>Муниципальный Банк наставнических </a:t>
            </a:r>
            <a:r>
              <a:rPr lang="ru-RU" dirty="0" smtClean="0"/>
              <a:t>практик (</a:t>
            </a:r>
            <a:r>
              <a:rPr lang="ru-RU" dirty="0">
                <a:latin typeface="Times New Roman"/>
                <a:ea typeface="Calibri"/>
              </a:rPr>
              <a:t>4 –есть, 28 </a:t>
            </a:r>
            <a:r>
              <a:rPr lang="ru-RU" dirty="0" smtClean="0">
                <a:latin typeface="Times New Roman"/>
                <a:ea typeface="Calibri"/>
              </a:rPr>
              <a:t>– нет)</a:t>
            </a:r>
            <a:endParaRPr lang="ru-RU" dirty="0" smtClean="0"/>
          </a:p>
          <a:p>
            <a:r>
              <a:rPr lang="ru-RU" dirty="0" smtClean="0"/>
              <a:t>Муниципальный Комплексный план/дорожная карта </a:t>
            </a:r>
            <a:r>
              <a:rPr lang="ru-RU" dirty="0" smtClean="0"/>
              <a:t>тематических </a:t>
            </a:r>
            <a:r>
              <a:rPr lang="ru-RU" dirty="0" smtClean="0"/>
              <a:t>мероприятий (</a:t>
            </a:r>
            <a:r>
              <a:rPr lang="ru-RU" dirty="0"/>
              <a:t>12 – есть, 19 –нет, 1- </a:t>
            </a:r>
            <a:r>
              <a:rPr lang="ru-RU" dirty="0" smtClean="0"/>
              <a:t>частично)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215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68952" cy="1800200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25.12.2019 N Р-145 "Об утверждении методологии (целевой модели) наставничества</a:t>
            </a:r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обучающихся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организаций, осуществляющих образовательную деятельность по общеобразовательным, дополнительным общеобразовательным и программам среднего профессионального образования, в том числе с применением лучших практик обмена опыта  </a:t>
            </a:r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dirty="0"/>
              <a:t>Региональная целевая модель наставничества в ПК «О внедрении методологии (целевой модели) наставничества обучающихся для организаций, осуществляющих образовательную деятельность по общеобразовательным, дополнительным общеобразовательным и программам СПО» </a:t>
            </a:r>
            <a:r>
              <a:rPr lang="ru-RU" sz="3600" dirty="0">
                <a:solidFill>
                  <a:srgbClr val="D128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Минобразования ПК  №789-а от 23.07.2020)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3790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+mn-lt"/>
              </a:rPr>
              <a:t>П</a:t>
            </a:r>
            <a:r>
              <a:rPr lang="ru-RU" b="1" dirty="0" smtClean="0">
                <a:latin typeface="+mn-lt"/>
              </a:rPr>
              <a:t>ланируемые  результаты </a:t>
            </a:r>
            <a:r>
              <a:rPr lang="ru-RU" b="1" dirty="0" smtClean="0">
                <a:latin typeface="+mn-lt"/>
              </a:rPr>
              <a:t>ЦМН (2020-2024)</a:t>
            </a:r>
            <a:endParaRPr lang="ru-RU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5161760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FF0000"/>
                </a:solidFill>
              </a:rPr>
              <a:t>Доля детей и </a:t>
            </a:r>
            <a:r>
              <a:rPr lang="ru-RU" sz="2000" dirty="0" smtClean="0">
                <a:solidFill>
                  <a:srgbClr val="FF0000"/>
                </a:solidFill>
              </a:rPr>
              <a:t>молодежи </a:t>
            </a:r>
            <a:r>
              <a:rPr lang="ru-RU" sz="2000" dirty="0" smtClean="0"/>
              <a:t>от 10 до 19 лет, вошедших в программы наставничества в роли наставляемых ( от 10 до 70 % от общего числа);</a:t>
            </a:r>
          </a:p>
          <a:p>
            <a:pPr algn="just"/>
            <a:r>
              <a:rPr lang="ru-RU" sz="2000" dirty="0"/>
              <a:t>Доля детей и молодежи от </a:t>
            </a:r>
            <a:r>
              <a:rPr lang="ru-RU" sz="2000" dirty="0" smtClean="0"/>
              <a:t>15 до 19 </a:t>
            </a:r>
            <a:r>
              <a:rPr lang="ru-RU" sz="2000" dirty="0"/>
              <a:t>лет, вошедших в программы наставничества в роли </a:t>
            </a:r>
            <a:r>
              <a:rPr lang="ru-RU" sz="2000" dirty="0" smtClean="0"/>
              <a:t>наставников </a:t>
            </a:r>
            <a:r>
              <a:rPr lang="ru-RU" sz="2000" dirty="0"/>
              <a:t>( от </a:t>
            </a:r>
            <a:r>
              <a:rPr lang="ru-RU" sz="2000" dirty="0" smtClean="0"/>
              <a:t>2 </a:t>
            </a:r>
            <a:r>
              <a:rPr lang="ru-RU" sz="2000" dirty="0"/>
              <a:t>до </a:t>
            </a:r>
            <a:r>
              <a:rPr lang="ru-RU" sz="2000" dirty="0" smtClean="0"/>
              <a:t>10 </a:t>
            </a:r>
            <a:r>
              <a:rPr lang="ru-RU" sz="2000" dirty="0"/>
              <a:t>% от общего числа</a:t>
            </a:r>
            <a:r>
              <a:rPr lang="ru-RU" sz="2000" dirty="0" smtClean="0"/>
              <a:t>);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Доля молодых специалистов </a:t>
            </a:r>
            <a:r>
              <a:rPr lang="ru-RU" sz="2000" dirty="0" smtClean="0"/>
              <a:t>(от 0 до 3 лет) в роли наставляемого(от 10 до 70% от общего числа)</a:t>
            </a:r>
          </a:p>
          <a:p>
            <a:pPr algn="just"/>
            <a:r>
              <a:rPr lang="ru-RU" sz="2000" dirty="0"/>
              <a:t>Количество предприятий от общего количества организаций, вошедших в программы наставничества и предоставивших своих наставников (от 2 до 10%)</a:t>
            </a:r>
          </a:p>
          <a:p>
            <a:pPr algn="just"/>
            <a:r>
              <a:rPr lang="ru-RU" sz="2000" dirty="0"/>
              <a:t>Уровень удовлетворенности наставляемых участием в программах наставничества (опросный) от 55 до 85%;</a:t>
            </a:r>
          </a:p>
          <a:p>
            <a:pPr algn="just"/>
            <a:r>
              <a:rPr lang="ru-RU" sz="2000" dirty="0"/>
              <a:t>Уровень удовлетворенности наставников участием в программах наставничества (опросный) от 55 до 85%;</a:t>
            </a:r>
          </a:p>
          <a:p>
            <a:pPr algn="just"/>
            <a:endParaRPr lang="ru-RU" sz="2000" dirty="0"/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634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+mn-lt"/>
              </a:rPr>
              <a:t>Реализация федерального проекта «Современная школа»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45736"/>
          </a:xfrm>
        </p:spPr>
        <p:txBody>
          <a:bodyPr/>
          <a:lstStyle/>
          <a:p>
            <a:pPr marL="109728" indent="0">
              <a:buNone/>
            </a:pPr>
            <a:r>
              <a:rPr lang="ru-RU" dirty="0" smtClean="0"/>
              <a:t>Показатели </a:t>
            </a:r>
          </a:p>
          <a:p>
            <a:pPr marL="624078" indent="-514350">
              <a:buAutoNum type="arabicPeriod"/>
            </a:pPr>
            <a:r>
              <a:rPr lang="ru-RU" dirty="0" smtClean="0"/>
              <a:t>Количество  и для ОО, вовлеченных в реализацию программ наставничества</a:t>
            </a:r>
          </a:p>
          <a:p>
            <a:pPr marL="624078" indent="-514350">
              <a:buAutoNum type="arabicPeriod"/>
            </a:pPr>
            <a:r>
              <a:rPr lang="ru-RU" dirty="0" smtClean="0"/>
              <a:t>Количество и доля молодых   педагогов, вовлеченных в различные формы наставничества</a:t>
            </a:r>
          </a:p>
          <a:p>
            <a:pPr marL="624078" indent="-514350">
              <a:buAutoNum type="arabicPeriod"/>
            </a:pPr>
            <a:r>
              <a:rPr lang="ru-RU" dirty="0" smtClean="0"/>
              <a:t>Количество и доля учащихся, вовлеченных в различные формы наставничества</a:t>
            </a:r>
          </a:p>
          <a:p>
            <a:pPr marL="624078" indent="-51435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765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036496" cy="504056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наставничества как инструмент повышения качества образования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8856984" cy="5305776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dirty="0" smtClean="0"/>
              <a:t>Конструкт системы</a:t>
            </a:r>
          </a:p>
          <a:p>
            <a:r>
              <a:rPr lang="ru-RU" dirty="0" smtClean="0"/>
              <a:t>Реализация различных моделей наставничества обучающихся и педагогов</a:t>
            </a:r>
            <a:r>
              <a:rPr lang="ru-RU" dirty="0" smtClean="0"/>
              <a:t>.</a:t>
            </a:r>
          </a:p>
          <a:p>
            <a:pPr marL="109728" indent="0">
              <a:buNone/>
            </a:pPr>
            <a:r>
              <a:rPr lang="ru-RU" dirty="0" smtClean="0"/>
              <a:t>Продукт функционирования системы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 Формирование  </a:t>
            </a:r>
            <a:r>
              <a:rPr lang="ru-RU" dirty="0" smtClean="0"/>
              <a:t>и пополнение банка программ </a:t>
            </a:r>
            <a:r>
              <a:rPr lang="ru-RU" dirty="0" smtClean="0"/>
              <a:t>наставничества, </a:t>
            </a:r>
            <a:r>
              <a:rPr lang="ru-RU" dirty="0" smtClean="0"/>
              <a:t> </a:t>
            </a:r>
            <a:r>
              <a:rPr lang="ru-RU" dirty="0"/>
              <a:t>баз наставников и наставляемых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 Формирование </a:t>
            </a:r>
            <a:r>
              <a:rPr lang="ru-RU" dirty="0" smtClean="0"/>
              <a:t>банка лучших наставнических практик, тиражирование и диссеминация </a:t>
            </a:r>
            <a:r>
              <a:rPr lang="ru-RU" dirty="0" smtClean="0"/>
              <a:t>опыта </a:t>
            </a:r>
            <a:r>
              <a:rPr lang="ru-RU" dirty="0" smtClean="0"/>
              <a:t>(Региональный конкурс «Формула успеха», краевой фестиваль наставнических практик, Форум «Педагогические горизонтали ДВ-23).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0944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928992" cy="360040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/>
              <a:t/>
            </a:r>
            <a:br>
              <a:rPr lang="ru-RU" dirty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600" dirty="0"/>
              <a:t>	</a:t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784976" cy="6025856"/>
          </a:xfrm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ru-RU" sz="4000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Региональные ресурсы</a:t>
            </a:r>
          </a:p>
          <a:p>
            <a:pPr marL="109728" indent="0">
              <a:buNone/>
            </a:pPr>
            <a:r>
              <a:rPr lang="ru-RU" sz="4000" dirty="0" smtClean="0">
                <a:solidFill>
                  <a:srgbClr val="D1282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Региональный наставнический центр </a:t>
            </a:r>
            <a:r>
              <a:rPr lang="en-US" sz="1400" dirty="0">
                <a:solidFill>
                  <a:srgbClr val="D1282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hlinkClick r:id="rId2"/>
              </a:rPr>
              <a:t>https://pkiro.ru/activities/proekty/regionalnyj-nastavnicheskij-czentr-primorskogo-kraya</a:t>
            </a:r>
            <a:r>
              <a:rPr lang="en-US" sz="1400" dirty="0" smtClean="0">
                <a:solidFill>
                  <a:srgbClr val="D1282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1400" dirty="0" smtClean="0">
                <a:solidFill>
                  <a:srgbClr val="D1282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</a:p>
          <a:p>
            <a:pPr marL="109728" indent="0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 marL="109728" indent="0">
              <a:buNone/>
            </a:pPr>
            <a:r>
              <a:rPr lang="ru-RU" sz="4000" dirty="0" smtClean="0">
                <a:solidFill>
                  <a:srgbClr val="0070C0"/>
                </a:solidFill>
              </a:rPr>
              <a:t>Приморский клуб пеликанов </a:t>
            </a:r>
          </a:p>
          <a:p>
            <a:pPr marL="109728" indent="0">
              <a:buNone/>
            </a:pPr>
            <a:r>
              <a:rPr lang="en-US" sz="1600" dirty="0" smtClean="0">
                <a:hlinkClick r:id="rId3"/>
              </a:rPr>
              <a:t>https</a:t>
            </a:r>
            <a:r>
              <a:rPr lang="en-US" sz="1600" dirty="0">
                <a:hlinkClick r:id="rId3"/>
              </a:rPr>
              <a:t>://pkiro.ru/activities/cnppm/pelican</a:t>
            </a:r>
            <a:r>
              <a:rPr lang="en-US" sz="1600" dirty="0" smtClean="0">
                <a:hlinkClick r:id="rId3"/>
              </a:rPr>
              <a:t>/</a:t>
            </a:r>
            <a:r>
              <a:rPr lang="ru-RU" sz="1600" dirty="0" smtClean="0"/>
              <a:t> </a:t>
            </a:r>
          </a:p>
          <a:p>
            <a:pPr marL="109728" indent="0">
              <a:buNone/>
            </a:pPr>
            <a:r>
              <a:rPr lang="en-US" sz="1600" dirty="0">
                <a:hlinkClick r:id="rId4"/>
              </a:rPr>
              <a:t>https://</a:t>
            </a:r>
            <a:r>
              <a:rPr lang="en-US" sz="1600" dirty="0" smtClean="0">
                <a:hlinkClick r:id="rId4"/>
              </a:rPr>
              <a:t>t.me/TeacherOfTHEyearPrimorye</a:t>
            </a:r>
            <a:r>
              <a:rPr lang="ru-RU" sz="1600" dirty="0" smtClean="0"/>
              <a:t> </a:t>
            </a:r>
          </a:p>
          <a:p>
            <a:pPr marL="109728" indent="0">
              <a:buNone/>
            </a:pPr>
            <a:endParaRPr lang="ru-RU" sz="2400" b="1" dirty="0" smtClean="0">
              <a:solidFill>
                <a:srgbClr val="00B050"/>
              </a:solidFill>
            </a:endParaRPr>
          </a:p>
          <a:p>
            <a:pPr marL="109728" indent="0">
              <a:buNone/>
            </a:pPr>
            <a:r>
              <a:rPr lang="ru-RU" sz="4000" dirty="0" smtClean="0">
                <a:solidFill>
                  <a:srgbClr val="00B050"/>
                </a:solidFill>
              </a:rPr>
              <a:t>Ассоциация  наставников Приморского края </a:t>
            </a:r>
          </a:p>
          <a:p>
            <a:pPr marL="109728" indent="0">
              <a:buNone/>
            </a:pPr>
            <a:r>
              <a:rPr lang="en-US" sz="1400" dirty="0">
                <a:solidFill>
                  <a:srgbClr val="00B050"/>
                </a:solidFill>
                <a:hlinkClick r:id="rId5"/>
              </a:rPr>
              <a:t>https://</a:t>
            </a:r>
            <a:r>
              <a:rPr lang="en-US" sz="1400" dirty="0" smtClean="0">
                <a:solidFill>
                  <a:srgbClr val="00B050"/>
                </a:solidFill>
                <a:hlinkClick r:id="rId5"/>
              </a:rPr>
              <a:t>t.me/AsNasPK</a:t>
            </a:r>
            <a:r>
              <a:rPr lang="ru-RU" sz="1400" dirty="0" smtClean="0">
                <a:solidFill>
                  <a:srgbClr val="00B050"/>
                </a:solidFill>
              </a:rPr>
              <a:t> </a:t>
            </a:r>
          </a:p>
          <a:p>
            <a:pPr marL="109728" indent="0">
              <a:buNone/>
            </a:pPr>
            <a:endParaRPr lang="ru-RU" sz="1400" dirty="0" smtClean="0">
              <a:solidFill>
                <a:srgbClr val="00B050"/>
              </a:solidFill>
            </a:endParaRPr>
          </a:p>
          <a:p>
            <a:pPr marL="109728" indent="0">
              <a:buNone/>
            </a:pPr>
            <a:r>
              <a:rPr lang="ru-RU" sz="3600" dirty="0" smtClean="0"/>
              <a:t>Региональный реестр наставников</a:t>
            </a:r>
          </a:p>
          <a:p>
            <a:pPr marL="109728" indent="0">
              <a:buNone/>
            </a:pPr>
            <a:r>
              <a:rPr lang="en-US" sz="1600" dirty="0">
                <a:hlinkClick r:id="rId6"/>
              </a:rPr>
              <a:t>https://</a:t>
            </a:r>
            <a:r>
              <a:rPr lang="en-US" sz="1600" dirty="0" smtClean="0">
                <a:hlinkClick r:id="rId6"/>
              </a:rPr>
              <a:t>docs.google.com/spreadsheets/d/1xOV5xI-MCFIBDuOle4oUpidqqcp071E8SRJI2WXuocQ/edit#gid=0</a:t>
            </a:r>
            <a:r>
              <a:rPr lang="ru-RU" sz="16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084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964488" cy="648072"/>
          </a:xfrm>
        </p:spPr>
        <p:txBody>
          <a:bodyPr>
            <a:no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работает 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целевая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наставничества в Приморском крае?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52736"/>
            <a:ext cx="8579296" cy="552180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1500" dirty="0" smtClean="0"/>
              <a:t>Изменение традиционных форматов наставничества:</a:t>
            </a:r>
          </a:p>
          <a:p>
            <a:pPr marL="109728" indent="0" algn="just">
              <a:buNone/>
            </a:pPr>
            <a:r>
              <a:rPr lang="ru-RU" sz="1500" dirty="0" smtClean="0"/>
              <a:t>1) Разработка и реализация программ наставничества </a:t>
            </a:r>
            <a:r>
              <a:rPr lang="ru-RU" sz="1500" dirty="0" smtClean="0">
                <a:solidFill>
                  <a:srgbClr val="FF0000"/>
                </a:solidFill>
              </a:rPr>
              <a:t>для обучающихся </a:t>
            </a:r>
            <a:r>
              <a:rPr lang="ru-RU" sz="1500" dirty="0" smtClean="0"/>
              <a:t>(«учитель-ученик», «ученик- ученик»   - непродуктивный  формат «один-один»</a:t>
            </a:r>
          </a:p>
          <a:p>
            <a:pPr marL="109728" indent="0">
              <a:buNone/>
            </a:pPr>
            <a:r>
              <a:rPr lang="ru-RU" sz="1500" dirty="0" smtClean="0"/>
              <a:t>2) Преобразование </a:t>
            </a:r>
            <a:r>
              <a:rPr lang="ru-RU" sz="1500" dirty="0"/>
              <a:t>основных форм и моделей методологии наставничества:</a:t>
            </a:r>
          </a:p>
          <a:p>
            <a:pPr marL="109728" indent="0" algn="just">
              <a:buNone/>
            </a:pPr>
            <a:r>
              <a:rPr lang="ru-RU" sz="1500" dirty="0"/>
              <a:t> </a:t>
            </a:r>
            <a:r>
              <a:rPr lang="ru-RU" sz="1500" dirty="0" smtClean="0"/>
              <a:t>а) Включение педагогов-лидеров </a:t>
            </a:r>
            <a:r>
              <a:rPr lang="ru-RU" sz="1500" dirty="0"/>
              <a:t>общественного </a:t>
            </a:r>
            <a:r>
              <a:rPr lang="ru-RU" sz="1500" dirty="0" smtClean="0"/>
              <a:t>мнения в </a:t>
            </a:r>
            <a:r>
              <a:rPr lang="ru-RU" sz="1500" dirty="0"/>
              <a:t>наставническую деятельность </a:t>
            </a:r>
            <a:r>
              <a:rPr lang="ru-RU" sz="1500" dirty="0" smtClean="0"/>
              <a:t>(деятельность регионального методического актива)</a:t>
            </a:r>
          </a:p>
          <a:p>
            <a:pPr marL="109728" indent="0" algn="just">
              <a:buNone/>
            </a:pPr>
            <a:r>
              <a:rPr lang="ru-RU" sz="1500" dirty="0" smtClean="0"/>
              <a:t>б) как вариант модель </a:t>
            </a:r>
            <a:r>
              <a:rPr lang="ru-RU" sz="1500" dirty="0"/>
              <a:t>«Учитель – учитель» реализуется в формате «Школа в школе». Это формат </a:t>
            </a:r>
            <a:r>
              <a:rPr lang="ru-RU" sz="1500" dirty="0" smtClean="0"/>
              <a:t>работает в </a:t>
            </a:r>
            <a:r>
              <a:rPr lang="ru-RU" sz="1500" dirty="0"/>
              <a:t>городских муниципальных образованиях, где много молодых специалистов. Инициатором этой модели стал Артемовский </a:t>
            </a:r>
            <a:r>
              <a:rPr lang="ru-RU" sz="1500" dirty="0" smtClean="0"/>
              <a:t>ГО. </a:t>
            </a:r>
            <a:r>
              <a:rPr lang="ru-RU" sz="1500" dirty="0"/>
              <a:t>Здесь создана и функционирует в рамках наставнического проекта, муниципальная сетевая школа молодого педагога, которая включает школьные локации по разные профессиональные компетенции. </a:t>
            </a:r>
          </a:p>
          <a:p>
            <a:pPr marL="109728" indent="0" algn="just">
              <a:buNone/>
            </a:pPr>
            <a:r>
              <a:rPr lang="ru-RU" sz="1500" dirty="0" smtClean="0"/>
              <a:t>в) в </a:t>
            </a:r>
            <a:r>
              <a:rPr lang="ru-RU" sz="1500" dirty="0"/>
              <a:t>формате «методической матрешки</a:t>
            </a:r>
            <a:r>
              <a:rPr lang="ru-RU" sz="1500" dirty="0" smtClean="0"/>
              <a:t>»: ОО, ММС, региональная система наставничества (опыт </a:t>
            </a:r>
            <a:r>
              <a:rPr lang="ru-RU" sz="1500" dirty="0"/>
              <a:t>является открытым для педагогов края (каждый педагог имеет возможность получить доступ к лучшим педагогическим практикам и использовать их в своей </a:t>
            </a:r>
            <a:r>
              <a:rPr lang="ru-RU" sz="1500" dirty="0" smtClean="0"/>
              <a:t>деятельности) </a:t>
            </a:r>
            <a:r>
              <a:rPr lang="en-US" sz="1500" dirty="0">
                <a:hlinkClick r:id="rId2"/>
              </a:rPr>
              <a:t>https://</a:t>
            </a:r>
            <a:r>
              <a:rPr lang="en-US" sz="1500" dirty="0" smtClean="0">
                <a:hlinkClick r:id="rId2"/>
              </a:rPr>
              <a:t>disk.yandex.ru/d/H9c8Gf-DwggFqQ</a:t>
            </a:r>
            <a:r>
              <a:rPr lang="ru-RU" sz="1500" dirty="0" smtClean="0"/>
              <a:t> . </a:t>
            </a:r>
          </a:p>
          <a:p>
            <a:pPr marL="109728" indent="0" algn="just">
              <a:buNone/>
            </a:pPr>
            <a:r>
              <a:rPr lang="ru-RU" sz="1500" dirty="0"/>
              <a:t>г</a:t>
            </a:r>
            <a:r>
              <a:rPr lang="ru-RU" sz="1500" dirty="0" smtClean="0"/>
              <a:t>) </a:t>
            </a:r>
            <a:r>
              <a:rPr lang="ru-RU" sz="1500" dirty="0"/>
              <a:t>классической модели «Наставник – молодой педагог»  в модель «сетевые наставнические команды». Команды двухуровневые или </a:t>
            </a:r>
            <a:r>
              <a:rPr lang="ru-RU" sz="1500" dirty="0" err="1"/>
              <a:t>двухстатусные</a:t>
            </a:r>
            <a:r>
              <a:rPr lang="ru-RU" sz="1500" dirty="0"/>
              <a:t>: региональные и муниципальные команды. Общая характеристика заключается в том, что вокруг сетевого наставника собирается команда молодых педагогов под определенную проектную или инновационную идею, задачу и реализуют под ключ, внедряя в собственную образовательную деятельность. </a:t>
            </a:r>
          </a:p>
          <a:p>
            <a:pPr marL="109728" indent="0" algn="just">
              <a:buNone/>
            </a:pPr>
            <a:r>
              <a:rPr lang="ru-RU" sz="1500" dirty="0" smtClean="0"/>
              <a:t>В </a:t>
            </a:r>
            <a:r>
              <a:rPr lang="ru-RU" sz="1500" dirty="0" smtClean="0"/>
              <a:t>формате  сетевых наставнических команд </a:t>
            </a:r>
            <a:r>
              <a:rPr lang="en-US" sz="1500" dirty="0">
                <a:hlinkClick r:id="rId3"/>
              </a:rPr>
              <a:t>https://</a:t>
            </a:r>
            <a:r>
              <a:rPr lang="en-US" sz="1500" dirty="0" smtClean="0">
                <a:hlinkClick r:id="rId3"/>
              </a:rPr>
              <a:t>pkiro.ru/activities/cnppm/regionalnye-nastavnicheskie-komand/</a:t>
            </a:r>
            <a:r>
              <a:rPr lang="ru-RU" sz="1500" dirty="0" smtClean="0"/>
              <a:t> </a:t>
            </a:r>
          </a:p>
          <a:p>
            <a:pPr marL="109728" indent="0" algn="just">
              <a:buNone/>
            </a:pP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327630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229600" cy="288032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+mn-lt"/>
              </a:rPr>
              <a:t>Региональные наставнические команды</a:t>
            </a:r>
            <a:endParaRPr lang="ru-RU" sz="32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665816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1900" b="1" dirty="0" smtClean="0">
                <a:solidFill>
                  <a:srgbClr val="00B050"/>
                </a:solidFill>
              </a:rPr>
              <a:t>Сетевые проекты наставнических  команд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/>
              <a:t> «Учебное исследование как инструмент постановки и решения субъективно новых задач</a:t>
            </a:r>
            <a:r>
              <a:rPr lang="ru-RU" sz="1900" b="1" dirty="0" smtClean="0"/>
              <a:t>»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/>
              <a:t>«</a:t>
            </a:r>
            <a:r>
              <a:rPr lang="ru-RU" sz="1900" b="1" dirty="0"/>
              <a:t>Конструкторское бюро: развиваем читательские навыки</a:t>
            </a:r>
            <a:r>
              <a:rPr lang="ru-RU" sz="1900" b="1" dirty="0" smtClean="0"/>
              <a:t>»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/>
              <a:t>"</a:t>
            </a:r>
            <a:r>
              <a:rPr lang="ru-RU" sz="1900" b="1" dirty="0"/>
              <a:t>Цифровой сёрфинг"	</a:t>
            </a:r>
            <a:endParaRPr lang="ru-RU" sz="1900" b="1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/>
              <a:t>«</a:t>
            </a:r>
            <a:r>
              <a:rPr lang="ru-RU" sz="1900" b="1" dirty="0"/>
              <a:t>Сетевая краеведческая  школа «Мое </a:t>
            </a:r>
            <a:r>
              <a:rPr lang="ru-RU" sz="1900" b="1" dirty="0" smtClean="0"/>
              <a:t>Приморье»  </a:t>
            </a:r>
            <a:r>
              <a:rPr lang="ru-RU" sz="1900" b="1" dirty="0"/>
              <a:t>«Методический портфолио: формируем функциональную грамотность школьников</a:t>
            </a:r>
            <a:r>
              <a:rPr lang="ru-RU" sz="1900" b="1" dirty="0" smtClean="0"/>
              <a:t>»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/>
              <a:t>«</a:t>
            </a:r>
            <a:r>
              <a:rPr lang="ru-RU" sz="1900" b="1" dirty="0"/>
              <a:t>Оценивание для учения и обучения»	</a:t>
            </a:r>
            <a:endParaRPr lang="ru-RU" sz="1900" b="1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/>
              <a:t>«</a:t>
            </a:r>
            <a:r>
              <a:rPr lang="ru-RU" sz="1900" b="1" dirty="0"/>
              <a:t>Учимся, действуя!»	</a:t>
            </a:r>
            <a:endParaRPr lang="ru-RU" sz="1900" b="1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/>
              <a:t>«</a:t>
            </a:r>
            <a:r>
              <a:rPr lang="ru-RU" sz="1900" b="1" dirty="0" err="1"/>
              <a:t>Геймификация</a:t>
            </a:r>
            <a:r>
              <a:rPr lang="ru-RU" sz="1900" b="1" dirty="0"/>
              <a:t> как способ повышения учебной мотивации</a:t>
            </a:r>
            <a:r>
              <a:rPr lang="ru-RU" sz="1900" b="1" dirty="0" smtClean="0"/>
              <a:t>»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/>
              <a:t>«</a:t>
            </a:r>
            <a:r>
              <a:rPr lang="ru-RU" sz="1900" b="1" dirty="0"/>
              <a:t>Творческий подход  в практике социальных проектов</a:t>
            </a:r>
            <a:r>
              <a:rPr lang="ru-RU" sz="1900" b="1" dirty="0" smtClean="0"/>
              <a:t>»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/>
              <a:t>«</a:t>
            </a:r>
            <a:r>
              <a:rPr lang="ru-RU" sz="1900" b="1" dirty="0"/>
              <a:t>Ученические проекты – потенциал личностного развития  ученика и учителя»	</a:t>
            </a:r>
            <a:endParaRPr lang="ru-RU" sz="1900" b="1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/>
              <a:t>"</a:t>
            </a:r>
            <a:r>
              <a:rPr lang="ru-RU" sz="1900" b="1" dirty="0"/>
              <a:t>Сотрудничество школы и ВУЗа как условие успешной адаптации и подготовки молодых педагогов"	</a:t>
            </a:r>
            <a:endParaRPr lang="ru-RU" sz="1900" b="1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900" b="1" dirty="0" smtClean="0"/>
              <a:t>Социальный благотворительный проект "Ракушка Добра» </a:t>
            </a:r>
            <a:r>
              <a:rPr lang="en-US" sz="1900" dirty="0" smtClean="0">
                <a:hlinkClick r:id="rId2"/>
              </a:rPr>
              <a:t>https</a:t>
            </a:r>
            <a:r>
              <a:rPr lang="en-US" sz="1900" dirty="0">
                <a:hlinkClick r:id="rId2"/>
              </a:rPr>
              <a:t>://</a:t>
            </a:r>
            <a:r>
              <a:rPr lang="en-US" sz="1900" dirty="0" smtClean="0">
                <a:hlinkClick r:id="rId2"/>
              </a:rPr>
              <a:t>t.me/racyskadobra</a:t>
            </a:r>
            <a:r>
              <a:rPr lang="ru-RU" sz="1900" dirty="0" smtClean="0"/>
              <a:t>   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78660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1705</Words>
  <Application>Microsoft Office PowerPoint</Application>
  <PresentationFormat>Экран (4:3)</PresentationFormat>
  <Paragraphs>156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Городская</vt:lpstr>
      <vt:lpstr>Приморский краевой институт развития образования Центр непрерывного повышения профессионального мастерства  Региональный наставнический центр   Эффективные механизмы развития муниципальной системы наставничества  </vt:lpstr>
      <vt:lpstr>Год педагога и наставника </vt:lpstr>
      <vt:lpstr>Распоряжение Минпросвещения России от 25.12.2019 N Р-145 "Об утверждении методологии (целевой модели) наставничества обучающихся для организаций, осуществляющих образовательную деятельность по общеобразовательным, дополнительным общеобразовательным и программам среднего профессионального образования, в том числе с применением лучших практик обмена опыта  между обучающимися </vt:lpstr>
      <vt:lpstr>Планируемые  результаты ЦМН (2020-2024)</vt:lpstr>
      <vt:lpstr>Реализация федерального проекта «Современная школа»</vt:lpstr>
      <vt:lpstr>Система наставничества как инструмент повышения качества образования</vt:lpstr>
      <vt:lpstr>     </vt:lpstr>
      <vt:lpstr>Как работает  региональная целевая модель наставничества в Приморском крае? </vt:lpstr>
      <vt:lpstr>Региональные наставнические команды</vt:lpstr>
      <vt:lpstr>Презентация PowerPoint</vt:lpstr>
      <vt:lpstr>Методология наставничества как </vt:lpstr>
      <vt:lpstr>Срок внедрения системы наставничества педагогических работников в образовательных организациях Российской Федерации – конец 2022 года. Федеральный мониторинг декабрь - 2022 года Региональный мониторинг – октябрь 2022 года РУМ (мониторинг реализации программ наставничества) – показатели по поддержке молодых педагогов/реализации программ наставничества педагогических работников</vt:lpstr>
      <vt:lpstr>Внутренний контур - ОО</vt:lpstr>
      <vt:lpstr>Ожидаемые результаты реализации ЦНМ в ОО  - мониторинг</vt:lpstr>
      <vt:lpstr>Обязательные документы ОО</vt:lpstr>
      <vt:lpstr>Распоряжение Минпросвещения России от 25.12.2019 N Р-145"Об утверждении методологии наставничества обучающихся»</vt:lpstr>
      <vt:lpstr>Программа наставничества</vt:lpstr>
      <vt:lpstr>Кого считать наставляемыми</vt:lpstr>
      <vt:lpstr>Разнообразие форм и моделей наставничества</vt:lpstr>
      <vt:lpstr>Инновационные формы наставничества</vt:lpstr>
      <vt:lpstr>Муниципальная модель наставничества</vt:lpstr>
      <vt:lpstr>Показатели функционирования  системы наставничества в ОО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Приморский краевой институт развития образования Центр непрерывного повышения профессионального мастерства  Региональный наставнический центр  Эффективные механизмы развития муниципальной системы наставничества: сетевое взаимодействие  в формате горизонтального обучения» </dc:title>
  <dc:creator>Юлия А. Сеничева</dc:creator>
  <cp:lastModifiedBy>Юлия А. Сеничева</cp:lastModifiedBy>
  <cp:revision>37</cp:revision>
  <dcterms:created xsi:type="dcterms:W3CDTF">2022-08-15T02:43:18Z</dcterms:created>
  <dcterms:modified xsi:type="dcterms:W3CDTF">2022-10-11T06:49:59Z</dcterms:modified>
</cp:coreProperties>
</file>