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6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AC2EB6"/>
    <a:srgbClr val="B23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93C5C-DD52-4D43-B3D5-AFD448E477E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5F8CE-8ECF-4664-B260-D9A22F521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5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F8CE-8ECF-4664-B260-D9A22F5212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8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8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8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1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6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1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60C3-78AB-43CF-8E89-95A64A5A1B8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oran.by/wp-content/uploads/2015/06/kupanie.jpg" TargetMode="External"/><Relationship Id="rId3" Type="http://schemas.openxmlformats.org/officeDocument/2006/relationships/hyperlink" Target="http://img.youtube.com/vi/zS3AZAU2aXY/0.jpg" TargetMode="External"/><Relationship Id="rId7" Type="http://schemas.openxmlformats.org/officeDocument/2006/relationships/hyperlink" Target="http://s23003.edu35.ru/images/foto/6.jpg" TargetMode="External"/><Relationship Id="rId2" Type="http://schemas.openxmlformats.org/officeDocument/2006/relationships/hyperlink" Target="http://amurpoisk.ru/uploads/posts/2015-08/1438607671_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sad397.ru/images/---------------------------.jpg" TargetMode="External"/><Relationship Id="rId5" Type="http://schemas.openxmlformats.org/officeDocument/2006/relationships/hyperlink" Target="http://nsosch1.ucoz.ru/fizika/fotki/ne_kupajsja_v_nepolozhennykh_mestakh.jpg" TargetMode="External"/><Relationship Id="rId4" Type="http://schemas.openxmlformats.org/officeDocument/2006/relationships/hyperlink" Target="http://78.vc/system/images/122/original/kartinka5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s/obg/Povedenie-na-vode/0018-018-Povedenie-na-vode.jpg" TargetMode="External"/><Relationship Id="rId7" Type="http://schemas.openxmlformats.org/officeDocument/2006/relationships/hyperlink" Target="http://raichev.ru/wp-content/uploads/2016/08/%D1%85%D0%BE%D0%BB%D0%BE%D0%B4%D0%BD%D0%B0%D1%8F-%D0%B2%D0%BE%D0%B4%D0%B0-%D0%BF%D1%80%D0%B8%D1%87%D0%B8%D0%BD%D0%B0-%D1%81%D1%83%D0%B4%D0%BE%D1%80%D0%BE%D0%B3.jpg" TargetMode="External"/><Relationship Id="rId2" Type="http://schemas.openxmlformats.org/officeDocument/2006/relationships/hyperlink" Target="https://ds03.infourok.ru/uploads/ex/0ef8/00008427-0c807f34/img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mg.mycdn.me/getImage?disableStub=true&amp;type=VIDEO_S_720&amp;url=http://i.ytimg.com/vi/jLCJpx6nEyI/0.jpg&amp;signatureToken=hQnOjh2yLDovT6YpyskiQQ" TargetMode="External"/><Relationship Id="rId5" Type="http://schemas.openxmlformats.org/officeDocument/2006/relationships/hyperlink" Target="http://pimg.mycdn.me/getImage?disableStub=true&amp;type=VIDEO_S_720&amp;url=http://vdp.mycdn.me/getImage?id=8168539469&amp;idx=30&amp;thumbType=47&amp;i=1&amp;signatureToken=ePC1KNSkE1nxVDSRYsxJBw" TargetMode="External"/><Relationship Id="rId4" Type="http://schemas.openxmlformats.org/officeDocument/2006/relationships/hyperlink" Target="http://ds93.ru/uploads/posts/2016-06/1465979281_0008-005-osnovnye-pravila-bezopasnogo-povedenija-na-vod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535753" y="5229019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489906" y="1178169"/>
            <a:ext cx="6164188" cy="230832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Безопасность на воде</a:t>
            </a:r>
            <a:endParaRPr lang="ru-RU" sz="7200" b="1" i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6104" y="4636170"/>
            <a:ext cx="4563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Выполнила </a:t>
            </a:r>
            <a:r>
              <a:rPr lang="ru-RU" sz="16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Манькова</a:t>
            </a:r>
            <a:r>
              <a:rPr lang="ru-RU" sz="1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Е.Ф., учитель начальных классов</a:t>
            </a:r>
          </a:p>
          <a:p>
            <a:pPr algn="ctr"/>
            <a:r>
              <a:rPr lang="ru-RU" sz="1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МБОУ ООШ с. Уссурка</a:t>
            </a:r>
          </a:p>
          <a:p>
            <a:pPr algn="ctr"/>
            <a:r>
              <a:rPr lang="ru-RU" sz="1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2023 год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До купания: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Прежде чем начать купание, посоветуйся с врачом, так как купание полезно не всем.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Начинай купание в солнечную безветренную погоду, при температуре воздуха 20 – 25 градусов, воды 17 – 19 градусов.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После еды не купайся раньше чем через час.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Перед купанием отдохни: разгорячённым в воду не входи.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Во время купания: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Входи в воду осторожно, медленно. Когда вода дойдёт тебе до пояса, остановись и быстро окунись.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плавай далеко от берега.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Помни: шалости на воде могут привести к несчастному случаю.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опасн игр навод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206178"/>
            <a:ext cx="3886200" cy="35902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Во время купания:</a:t>
            </a:r>
            <a:endParaRPr lang="ru-RU" dirty="0"/>
          </a:p>
        </p:txBody>
      </p:sp>
      <p:pic>
        <p:nvPicPr>
          <p:cNvPr id="5" name="Содержимое 4" descr="холодная-вода-причина-судоро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2608" y="1810087"/>
            <a:ext cx="3886200" cy="32110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Купайся не более 10 – 15 мин. Длительное пребывание в воде может привести к сильному переохлаждению тела и опасным для жизни судорогам.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 судорогах не паникуй! Старайся удержаться на поверхности воды, зови на помощь.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Во время купания:</a:t>
            </a:r>
            <a:endParaRPr lang="ru-RU" dirty="0"/>
          </a:p>
        </p:txBody>
      </p:sp>
      <p:pic>
        <p:nvPicPr>
          <p:cNvPr id="4" name="Содержимое 3" descr="сильное теч. водов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117" y="1397908"/>
            <a:ext cx="6914146" cy="50825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Во время купания:</a:t>
            </a:r>
            <a:endParaRPr lang="ru-RU" dirty="0"/>
          </a:p>
        </p:txBody>
      </p:sp>
      <p:pic>
        <p:nvPicPr>
          <p:cNvPr id="5" name="Содержимое 4" descr="водоворо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941095"/>
            <a:ext cx="3886200" cy="315319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Попав в водоворот, не пугайся. Набери побольше воздуха в лёгкие, погрузись в воду и, сделав сильный рывок по направлению течения, всплывай на поверхность.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Во время купания: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ныряй в незнакомых местах.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что-то произошло в воде, не пугайся и не кричи. Во время крика в лёгкие может попасть вода, а это самая большая опасность.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ныр в незнак мест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5192" y="1854158"/>
            <a:ext cx="3886200" cy="32953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Во время купания:</a:t>
            </a:r>
            <a:endParaRPr lang="ru-RU" dirty="0"/>
          </a:p>
        </p:txBody>
      </p:sp>
      <p:pic>
        <p:nvPicPr>
          <p:cNvPr id="5" name="Содержимое 4" descr="лежа на сп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0734" y="2042025"/>
            <a:ext cx="3886200" cy="291498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Уставший пловец должен помнить, что лучшим способом для отдыха на воде является положение лёжа на спине.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Во время купания: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ты увидел тонущего человека, привлеки внимание окружающих громким криком «ЧЕЛОВЕК ТОНЕТ!», вызови «скорую помощь» и, скинув одежду и обувь, доплыви до утопающего.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ону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9074" y="2030620"/>
            <a:ext cx="4232108" cy="38247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Во время купания:</a:t>
            </a:r>
            <a:endParaRPr lang="ru-RU" dirty="0"/>
          </a:p>
        </p:txBody>
      </p:sp>
      <p:pic>
        <p:nvPicPr>
          <p:cNvPr id="5" name="Содержимое 4" descr="спасени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1822" y="1892968"/>
            <a:ext cx="3419856" cy="18929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 оказании тебе помощи не хватайся за спасающего, а старайся помочь ему своими действиями.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позвонить в экстренные службы:</a:t>
            </a:r>
            <a:endParaRPr lang="ru-RU" dirty="0"/>
          </a:p>
        </p:txBody>
      </p:sp>
      <p:pic>
        <p:nvPicPr>
          <p:cNvPr id="4" name="Содержимое 5" descr="Sos_t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33200"/>
            <a:ext cx="7230533" cy="46300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810" y="618623"/>
            <a:ext cx="7886700" cy="1699064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Цель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: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/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     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Формировать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 у </a:t>
            </a:r>
            <a:r>
              <a:rPr lang="ru-RU" sz="2400" b="1" i="1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детей </a:t>
            </a:r>
            <a:r>
              <a:rPr lang="ru-RU" sz="2400" b="1" i="1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представление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о правилах безопасного поведения на воде в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летнее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время года, создать условия для формирования таких личностных качеств как: осторожность, самообладание, ответственность.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Задачи: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Расширять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представления о причинах несчастных случаев на водоёмах, действиях в случае опасности</a:t>
            </a: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Развивать способность помогать и сочувствовать людям</a:t>
            </a: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Воспитывать осторожность и аккуратность в поведении на воде</a:t>
            </a:r>
          </a:p>
          <a:p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Информационные источники: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43789"/>
            <a:ext cx="7886700" cy="473317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Автор шаблона: </a:t>
            </a:r>
            <a:r>
              <a:rPr lang="ru-RU" sz="1400" i="1" dirty="0" err="1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Ларькова</a:t>
            </a:r>
            <a:r>
              <a:rPr lang="ru-RU" sz="1400" i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Галина Владимировна, учитель технологии лицея № 48 г. Калуги</a:t>
            </a:r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2"/>
              </a:rPr>
              <a:t>http://amurpoisk.ru/uploads/posts/2015-08/1438607671_12.jpg</a:t>
            </a:r>
            <a:endParaRPr lang="ru-RU" sz="1400" u="sng" dirty="0" smtClean="0"/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3"/>
              </a:rPr>
              <a:t>http://img.youtube.com/vi/zS3AZAU2aXY/0.jpg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4"/>
              </a:rPr>
              <a:t>http://78.vc/system/images/122/original/kartinka5.jpg</a:t>
            </a:r>
            <a:endParaRPr lang="ru-RU" sz="1400" u="sng" dirty="0" smtClean="0"/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5"/>
              </a:rPr>
              <a:t>http://nsosch1.ucoz.ru/fizika/fotki/ne_kupajsja_v_nepolozhennykh_mestakh.jpg</a:t>
            </a:r>
            <a:endParaRPr lang="ru-RU" sz="1400" u="sng" dirty="0" smtClean="0"/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4"/>
              </a:rPr>
              <a:t>http://78.vc/system/images/122/original/kartinka5.jpg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6"/>
              </a:rPr>
              <a:t>http://detsad397.ru/images/---------------------------.jpg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3"/>
              </a:rPr>
              <a:t>http://img.youtube.com/vi/zS3AZAU2aXY/0.jpg</a:t>
            </a:r>
            <a:endParaRPr lang="ru-RU" sz="1400" u="sng" dirty="0" smtClean="0"/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7"/>
              </a:rPr>
              <a:t>http://s23003.edu35.ru/images/foto/6.jpg</a:t>
            </a:r>
            <a:endParaRPr lang="ru-RU" sz="1400" u="sng" dirty="0" smtClean="0"/>
          </a:p>
          <a:p>
            <a:pPr>
              <a:lnSpc>
                <a:spcPct val="150000"/>
              </a:lnSpc>
            </a:pPr>
            <a:r>
              <a:rPr lang="ru-RU" sz="1400" u="sng" dirty="0" smtClean="0">
                <a:hlinkClick r:id="rId8"/>
              </a:rPr>
              <a:t>http://www.voran.by/wp-content/uploads/2015/06/kupanie.jpg</a:t>
            </a:r>
            <a:endParaRPr lang="ru-RU" sz="1400" dirty="0" smtClean="0"/>
          </a:p>
          <a:p>
            <a:pPr>
              <a:lnSpc>
                <a:spcPct val="150000"/>
              </a:lnSpc>
            </a:pPr>
            <a:endParaRPr lang="ru-RU" sz="1400" u="sng" dirty="0" smtClean="0"/>
          </a:p>
          <a:p>
            <a:pPr>
              <a:lnSpc>
                <a:spcPct val="150000"/>
              </a:lnSpc>
            </a:pPr>
            <a:endParaRPr lang="ru-RU" sz="1400" dirty="0" smtClean="0"/>
          </a:p>
          <a:p>
            <a:pPr>
              <a:lnSpc>
                <a:spcPct val="150000"/>
              </a:lnSpc>
            </a:pPr>
            <a:endParaRPr lang="ru-RU" sz="1400" i="1" dirty="0" smtClean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400" i="1" dirty="0" smtClean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Информационные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u="sng" dirty="0" smtClean="0">
                <a:hlinkClick r:id="rId2"/>
              </a:rPr>
              <a:t>https://ds03.infourok.ru/uploads/ex/0ef8/00008427-0c807f34/img16.jpg</a:t>
            </a:r>
            <a:endParaRPr lang="ru-RU" sz="1400" u="sng" dirty="0" smtClean="0"/>
          </a:p>
          <a:p>
            <a:r>
              <a:rPr lang="ru-RU" sz="1400" u="sng" dirty="0" smtClean="0">
                <a:hlinkClick r:id="rId3"/>
              </a:rPr>
              <a:t>http://900igr.net/datas/obg/Povedenie-na-vode/0018-018-Povedenie-na-vode.jpg</a:t>
            </a:r>
            <a:endParaRPr lang="ru-RU" sz="1400" dirty="0" smtClean="0"/>
          </a:p>
          <a:p>
            <a:r>
              <a:rPr lang="ru-RU" sz="1400" u="sng" dirty="0" smtClean="0">
                <a:hlinkClick r:id="rId4"/>
              </a:rPr>
              <a:t>http://ds93.ru/uploads/posts/2016-06/1465979281_0008-005-osnovnye-pravila-bezopasnogo-povedenija-na-vode.jpg</a:t>
            </a:r>
            <a:endParaRPr lang="ru-RU" sz="1400" dirty="0" smtClean="0"/>
          </a:p>
          <a:p>
            <a:r>
              <a:rPr lang="ru-RU" sz="1400" u="sng" dirty="0" smtClean="0">
                <a:hlinkClick r:id="rId5"/>
              </a:rPr>
              <a:t>http://pimg.mycdn.me/getImage?disableStub=true&amp;type=VIDEO_S_720&amp;url=http%3A%2F%2Fvdp.mycdn.me%2FgetImage%3Fid%3D8168539469%26idx%3D30%26thumbType%3D47%26i%3D1&amp;signatureToken=ePC1KNSkE1nxVDSRYsxJBw</a:t>
            </a:r>
            <a:endParaRPr lang="ru-RU" sz="1400" dirty="0" smtClean="0"/>
          </a:p>
          <a:p>
            <a:r>
              <a:rPr lang="ru-RU" sz="1400" u="sng" dirty="0" smtClean="0">
                <a:hlinkClick r:id="rId6"/>
              </a:rPr>
              <a:t>https://pimg.mycdn.me/getImage?disableStub=true&amp;type=VIDEO_S_720&amp;url=http%3A%2F%2Fi.ytimg.com%2Fvi%2FjLCJpx6nEyI%2F0.jpg&amp;signatureToken=hQnOjh2yLDovT6YpyskiQQ</a:t>
            </a:r>
            <a:endParaRPr lang="ru-RU" sz="1400" dirty="0" smtClean="0"/>
          </a:p>
          <a:p>
            <a:r>
              <a:rPr lang="ru-RU" sz="1400" u="sng" dirty="0" smtClean="0">
                <a:hlinkClick r:id="rId7"/>
              </a:rPr>
              <a:t>http://raichev.ru/wp-content/uploads/2016/08/%D1%85%D0%BE%D0%BB%D0%BE%D0%B4%D0%BD%D0%B0%D1%8F-%D0%B2%D0%BE%D0%B4%D0%B0-%D0%BF%D1%80%D0%B8%D1%87%D0%B8%D0%BD%D0%B0-%D1%81%D1%83%D0%B4%D0%BE%D1%80%D0%BE%D0%B3.jpg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5441" y="500042"/>
            <a:ext cx="720385" cy="603250"/>
          </a:xfrm>
          <a:prstGeom prst="rect">
            <a:avLst/>
          </a:prstGeom>
          <a:noFill/>
        </p:spPr>
      </p:pic>
      <p:pic>
        <p:nvPicPr>
          <p:cNvPr id="7" name="Picture 2" descr="C:\Users\Галина\Desktop\Ларькова_Пазлы\картинки для пазлов\3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6296" r="2778" b="52778"/>
          <a:stretch>
            <a:fillRect/>
          </a:stretch>
        </p:blipFill>
        <p:spPr bwMode="auto">
          <a:xfrm>
            <a:off x="7977712" y="409354"/>
            <a:ext cx="847384" cy="648000"/>
          </a:xfrm>
          <a:prstGeom prst="rect">
            <a:avLst/>
          </a:prstGeom>
          <a:noFill/>
        </p:spPr>
      </p:pic>
      <p:pic>
        <p:nvPicPr>
          <p:cNvPr id="9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6295" y="6102106"/>
            <a:ext cx="500339" cy="360000"/>
          </a:xfrm>
          <a:prstGeom prst="rect">
            <a:avLst/>
          </a:prstGeom>
          <a:noFill/>
        </p:spPr>
      </p:pic>
      <p:sp>
        <p:nvSpPr>
          <p:cNvPr id="5" name="TextBox 2"/>
          <p:cNvSpPr txBox="1"/>
          <p:nvPr/>
        </p:nvSpPr>
        <p:spPr>
          <a:xfrm>
            <a:off x="535753" y="1086229"/>
            <a:ext cx="8072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i="1" dirty="0" smtClean="0">
                <a:solidFill>
                  <a:srgbClr val="0066CC"/>
                </a:solidFill>
                <a:latin typeface="Constantia" pitchFamily="18" charset="0"/>
                <a:cs typeface="Arial" pitchFamily="34" charset="0"/>
              </a:rPr>
              <a:t>Открытые водоёмы – источник опасности. Умение хорошо плавать – одна из важнейших гарантий безопасного отдыха на воде. Но даже хороший пловец должен соблюдать осторожность, дисциплину при купании и плавании, строго придерживаться правил поведения на воде.</a:t>
            </a:r>
            <a:endParaRPr lang="ru-RU" sz="2800" b="1" i="1" dirty="0">
              <a:solidFill>
                <a:srgbClr val="0066CC"/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Знай и соблюдай эти </a:t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!</a:t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Выбирай для купания безопасные или специально оборудованные места. Перед купанием в незнакомых местах обследуй дно.</a:t>
            </a:r>
            <a:endParaRPr lang="ru-RU" b="1" dirty="0"/>
          </a:p>
        </p:txBody>
      </p:sp>
      <p:pic>
        <p:nvPicPr>
          <p:cNvPr id="5" name="Содержимое 4" descr="благоустроегн пляж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0466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Знай и соблюдай эти </a:t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</a:b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правила !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Не подплывай к судам (моторным и парусным), лодкам и другим </a:t>
            </a:r>
            <a:r>
              <a:rPr lang="ru-RU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плавсредствам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Не используйте для плавания доски, надувные матрацы, автомобильные камеры.</a:t>
            </a:r>
            <a:endParaRPr lang="ru-RU" dirty="0"/>
          </a:p>
        </p:txBody>
      </p:sp>
      <p:pic>
        <p:nvPicPr>
          <p:cNvPr id="5" name="Содержимое 4" descr="теплоход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67945" y="2197768"/>
            <a:ext cx="4030581" cy="32244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Знай и соблюдай эти </a:t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</a:b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правила 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прыгай в воду в незнакомых местах.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Купаться ночью запрещено.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прыгай в воду с лодок, катеров, причалов, сооружений не предназначенных для этого.</a:t>
            </a:r>
          </a:p>
        </p:txBody>
      </p:sp>
      <p:pic>
        <p:nvPicPr>
          <p:cNvPr id="11" name="Содержимое 10" descr="соблюд прави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6354" y="2004672"/>
            <a:ext cx="4103771" cy="3513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Знай и соблюдай эти </a:t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</a:b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правила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Никогда не плавай в одиночестве, особенно если не уверен в своих силах. В случае опасности товарищ поможет тебе.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тебе нет 16 лет, ты должен кататься на лодках только вместе со взрослыми.</a:t>
            </a:r>
          </a:p>
          <a:p>
            <a:endParaRPr lang="ru-RU" dirty="0"/>
          </a:p>
        </p:txBody>
      </p:sp>
      <p:pic>
        <p:nvPicPr>
          <p:cNvPr id="5" name="Содержимое 4" descr="девочканаспущен матрас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32897" y="1892355"/>
            <a:ext cx="3886200" cy="26778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Знай и соблюдай эти </a:t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</a:b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правила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Прежде чем сесть в лодку, убедись в её исправности. Проверь спасательные принадлежности, необходимые для оказания помощи: спасательный круг, нагрудники или жилеты для каждого пассажира.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Нагрудник ,круг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7066" y="2010920"/>
            <a:ext cx="3886200" cy="36840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Знай и соблюдай эти </a:t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</a:b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правила !</a:t>
            </a:r>
            <a:endParaRPr lang="ru-RU" dirty="0"/>
          </a:p>
        </p:txBody>
      </p:sp>
      <p:pic>
        <p:nvPicPr>
          <p:cNvPr id="5" name="Содержимое 4" descr="опасн игры на вод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06388"/>
            <a:ext cx="3288631" cy="41377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купайся при большой волне.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подавай ложных сигналов бедствия.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устраивай в воде игр, связанных с нырянием и захватом рук, головы, ног купающегося.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70C0"/>
      </a:hlink>
      <a:folHlink>
        <a:srgbClr val="0091FE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613</Words>
  <Application>Microsoft Office PowerPoint</Application>
  <PresentationFormat>Экран (4:3)</PresentationFormat>
  <Paragraphs>77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Цель:          Формировать у детей представление о правилах безопасного поведения на воде в летнее время года, создать условия для формирования таких личностных качеств как: осторожность, самообладание, ответственность.</vt:lpstr>
      <vt:lpstr>Презентация PowerPoint</vt:lpstr>
      <vt:lpstr> Знай и соблюдай эти  правила ! </vt:lpstr>
      <vt:lpstr>Знай и соблюдай эти  правила !</vt:lpstr>
      <vt:lpstr>Знай и соблюдай эти  правила !</vt:lpstr>
      <vt:lpstr>Знай и соблюдай эти  правила !</vt:lpstr>
      <vt:lpstr>Знай и соблюдай эти  правила !</vt:lpstr>
      <vt:lpstr>Знай и соблюдай эти  правила !</vt:lpstr>
      <vt:lpstr>До купания:</vt:lpstr>
      <vt:lpstr>Во время купания:</vt:lpstr>
      <vt:lpstr>Во время купания:</vt:lpstr>
      <vt:lpstr>Во время купания:</vt:lpstr>
      <vt:lpstr>Во время купания:</vt:lpstr>
      <vt:lpstr>Во время купания:</vt:lpstr>
      <vt:lpstr>Во время купания:</vt:lpstr>
      <vt:lpstr>Во время купания:</vt:lpstr>
      <vt:lpstr>Во время купания:</vt:lpstr>
      <vt:lpstr>Как позвонить в экстренные службы:</vt:lpstr>
      <vt:lpstr>Информационные источники:</vt:lpstr>
      <vt:lpstr>Информационные источники: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Oleg</cp:lastModifiedBy>
  <cp:revision>69</cp:revision>
  <dcterms:created xsi:type="dcterms:W3CDTF">2017-02-23T01:27:45Z</dcterms:created>
  <dcterms:modified xsi:type="dcterms:W3CDTF">2024-03-26T08:31:22Z</dcterms:modified>
</cp:coreProperties>
</file>