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2" r:id="rId3"/>
    <p:sldId id="265" r:id="rId4"/>
    <p:sldId id="264" r:id="rId5"/>
    <p:sldId id="263" r:id="rId6"/>
    <p:sldId id="266" r:id="rId7"/>
    <p:sldId id="273" r:id="rId8"/>
    <p:sldId id="260" r:id="rId9"/>
    <p:sldId id="267" r:id="rId10"/>
    <p:sldId id="268" r:id="rId11"/>
    <p:sldId id="271" r:id="rId12"/>
    <p:sldId id="269" r:id="rId13"/>
    <p:sldId id="275" r:id="rId14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791" autoAdjust="0"/>
  </p:normalViewPr>
  <p:slideViewPr>
    <p:cSldViewPr>
      <p:cViewPr varScale="1">
        <p:scale>
          <a:sx n="85" d="100"/>
          <a:sy n="85" d="100"/>
        </p:scale>
        <p:origin x="-9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56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052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420888"/>
            <a:ext cx="7344816" cy="1440160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7BBBB362-C275-4418-8881-281A5ABB4705}" type="datetime1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E6571841-8942-4510-B21E-144ABF2F485B}" type="datetime1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435FF2C6-9B23-468C-B689-01CF1405E462}" type="datetime1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A3AB594-48FD-4BC0-B126-143043637AF3}" type="datetime1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39752" y="14401"/>
            <a:ext cx="669674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6292EAB5-AFD5-48DF-BEB3-52C4A8557746}" type="datetime1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7BC09573-5063-4372-B408-956650F32CE4}" type="datetime1">
              <a:rPr lang="ru-RU" smtClean="0"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27E7A6DF-7606-4E0F-A8E6-2908F1F13C25}" type="datetime1">
              <a:rPr lang="ru-RU" smtClean="0"/>
              <a:t>15.03.2021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E1607EE9-87EF-405A-A636-99954DA7C205}" type="datetime1">
              <a:rPr lang="ru-RU" smtClean="0"/>
              <a:t>15.03.2021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ACB9787-AA47-43C1-94F8-8B93965FCEF3}" type="datetime1">
              <a:rPr lang="ru-RU" smtClean="0"/>
              <a:t>15.03.2021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FAE0628-7ADD-4F69-8EC4-257C59D559B7}" type="datetime1">
              <a:rPr lang="ru-RU" smtClean="0"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3F1B6DA6-8BD2-4B9C-82FF-D4FDD67EC268}" type="datetime1">
              <a:rPr lang="ru-RU" smtClean="0"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4401"/>
            <a:ext cx="669674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340768"/>
            <a:ext cx="8712968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BDFFA065-E122-4309-A885-E8DBF572F4E7}" type="datetime1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e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11" Type="http://schemas.openxmlformats.org/officeDocument/2006/relationships/image" Target="../media/image49.jpeg"/><Relationship Id="rId5" Type="http://schemas.openxmlformats.org/officeDocument/2006/relationships/image" Target="../media/image44.jpeg"/><Relationship Id="rId10" Type="http://schemas.openxmlformats.org/officeDocument/2006/relationships/image" Target="../media/image48.jpeg"/><Relationship Id="rId4" Type="http://schemas.openxmlformats.org/officeDocument/2006/relationships/image" Target="../media/image43.jpeg"/><Relationship Id="rId9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I love food.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2144" y="1108548"/>
            <a:ext cx="2123728" cy="211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339752" y="0"/>
            <a:ext cx="680424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I would like </a:t>
            </a:r>
            <a:r>
              <a:rPr lang="en-US" sz="3600" dirty="0" smtClean="0"/>
              <a:t>…- </a:t>
            </a:r>
            <a:r>
              <a:rPr lang="ru-RU" sz="3600" dirty="0" smtClean="0"/>
              <a:t>Мне бы хотелось…</a:t>
            </a:r>
            <a:endParaRPr lang="ru-RU" sz="36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20914" t="20191" b="12653"/>
          <a:stretch/>
        </p:blipFill>
        <p:spPr bwMode="auto">
          <a:xfrm>
            <a:off x="6444208" y="4428970"/>
            <a:ext cx="2666074" cy="242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Выноска-облако 6"/>
          <p:cNvSpPr/>
          <p:nvPr/>
        </p:nvSpPr>
        <p:spPr>
          <a:xfrm>
            <a:off x="95595" y="599874"/>
            <a:ext cx="2573134" cy="2052227"/>
          </a:xfrm>
          <a:prstGeom prst="cloudCallout">
            <a:avLst>
              <a:gd name="adj1" fmla="val 86440"/>
              <a:gd name="adj2" fmla="val -1254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/>
        </p:nvSpPr>
        <p:spPr>
          <a:xfrm>
            <a:off x="6084168" y="1772816"/>
            <a:ext cx="2952328" cy="1800200"/>
          </a:xfrm>
          <a:prstGeom prst="cloudCallout">
            <a:avLst>
              <a:gd name="adj1" fmla="val 2482"/>
              <a:gd name="adj2" fmla="val 9434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 cstate="print"/>
          <a:srcRect l="7743" t="4458" r="9112"/>
          <a:stretch/>
        </p:blipFill>
        <p:spPr bwMode="auto">
          <a:xfrm>
            <a:off x="124862" y="3645024"/>
            <a:ext cx="2514601" cy="312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Выноска-облако 9"/>
          <p:cNvSpPr/>
          <p:nvPr/>
        </p:nvSpPr>
        <p:spPr>
          <a:xfrm>
            <a:off x="3203848" y="3717032"/>
            <a:ext cx="2880320" cy="1925732"/>
          </a:xfrm>
          <a:prstGeom prst="cloudCallout">
            <a:avLst>
              <a:gd name="adj1" fmla="val -83603"/>
              <a:gd name="adj2" fmla="val -808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Бекон - Полезные и опасные свойства бекон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415" y="4019140"/>
            <a:ext cx="1853186" cy="124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DNS2020\Desktop\Cheese_015_269x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" t="6224" r="4881" b="8034"/>
          <a:stretch/>
        </p:blipFill>
        <p:spPr bwMode="auto">
          <a:xfrm>
            <a:off x="6640230" y="1988841"/>
            <a:ext cx="184020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Низкокалорийный джем «Вишня» Energy Life - Официальный интернет-магазин NL  International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4" r="5108" b="19677"/>
          <a:stretch/>
        </p:blipFill>
        <p:spPr bwMode="auto">
          <a:xfrm>
            <a:off x="712827" y="884277"/>
            <a:ext cx="1266885" cy="144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13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77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ᐈ Картинки мы друзья навеки фотографии, картинки друзья навсегда | скачать  на Depositphotos®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4"/>
          <a:stretch/>
        </p:blipFill>
        <p:spPr bwMode="auto">
          <a:xfrm>
            <a:off x="7020272" y="942335"/>
            <a:ext cx="2123728" cy="174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496" y="-12820"/>
            <a:ext cx="5112568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What </a:t>
            </a:r>
            <a:r>
              <a:rPr lang="en-US" sz="4000" b="1" dirty="0">
                <a:solidFill>
                  <a:srgbClr val="FF0000"/>
                </a:solidFill>
              </a:rPr>
              <a:t>would </a:t>
            </a:r>
            <a:r>
              <a:rPr lang="en-US" sz="4000" b="1" dirty="0" smtClean="0">
                <a:solidFill>
                  <a:srgbClr val="FF0000"/>
                </a:solidFill>
              </a:rPr>
              <a:t>they </a:t>
            </a:r>
            <a:r>
              <a:rPr lang="en-US" sz="4000" b="1" dirty="0">
                <a:solidFill>
                  <a:srgbClr val="FF0000"/>
                </a:solidFill>
              </a:rPr>
              <a:t>like</a:t>
            </a:r>
            <a:r>
              <a:rPr lang="en-US" sz="4000" b="1" dirty="0" smtClean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ru-RU" sz="3200" dirty="0" smtClean="0"/>
              <a:t>Чего бы им хотелось?</a:t>
            </a:r>
            <a:endParaRPr lang="ru-RU" sz="3200" dirty="0"/>
          </a:p>
        </p:txBody>
      </p:sp>
      <p:sp>
        <p:nvSpPr>
          <p:cNvPr id="6" name="Выноска-облако 5"/>
          <p:cNvSpPr/>
          <p:nvPr/>
        </p:nvSpPr>
        <p:spPr>
          <a:xfrm>
            <a:off x="5220072" y="119473"/>
            <a:ext cx="2016224" cy="1467523"/>
          </a:xfrm>
          <a:prstGeom prst="cloudCallout">
            <a:avLst>
              <a:gd name="adj1" fmla="val 108490"/>
              <a:gd name="adj2" fmla="val -4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ᐈ Японские мультики картинки фото, рисунки японка мультфильм | скачать на  Depositphotos®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76265"/>
            <a:ext cx="1270831" cy="217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Выноска-облако 8"/>
          <p:cNvSpPr/>
          <p:nvPr/>
        </p:nvSpPr>
        <p:spPr>
          <a:xfrm>
            <a:off x="1619672" y="1187509"/>
            <a:ext cx="1944216" cy="1377396"/>
          </a:xfrm>
          <a:prstGeom prst="cloudCallout">
            <a:avLst>
              <a:gd name="adj1" fmla="val -73758"/>
              <a:gd name="adj2" fmla="val -343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Картинки мальчик и девочка (35 фото) ⭐ Забавник | Cute cartoon boy, Cartoon  boy, Boy cartoon draw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497" y="5059562"/>
            <a:ext cx="2284410" cy="173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Выноска-облако 10"/>
          <p:cNvSpPr/>
          <p:nvPr/>
        </p:nvSpPr>
        <p:spPr>
          <a:xfrm>
            <a:off x="1547664" y="3182551"/>
            <a:ext cx="2016224" cy="1397768"/>
          </a:xfrm>
          <a:prstGeom prst="cloudCallout">
            <a:avLst>
              <a:gd name="adj1" fmla="val -78082"/>
              <a:gd name="adj2" fmla="val 2085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Наклейка PNG - AVATAN PLU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1" t="4534" r="16865" b="2262"/>
          <a:stretch/>
        </p:blipFill>
        <p:spPr bwMode="auto">
          <a:xfrm>
            <a:off x="146951" y="4058079"/>
            <a:ext cx="1484315" cy="219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Выноска-облако 12"/>
          <p:cNvSpPr/>
          <p:nvPr/>
        </p:nvSpPr>
        <p:spPr>
          <a:xfrm>
            <a:off x="6932349" y="3182551"/>
            <a:ext cx="2040713" cy="1751056"/>
          </a:xfrm>
          <a:prstGeom prst="cloudCallout">
            <a:avLst>
              <a:gd name="adj1" fmla="val -1853"/>
              <a:gd name="adj2" fmla="val 869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4" name="Picture 10" descr="Как варить рис правильно - полезные советы о еде от Bonduell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1" r="10420"/>
          <a:stretch/>
        </p:blipFill>
        <p:spPr bwMode="auto">
          <a:xfrm>
            <a:off x="1912650" y="1438507"/>
            <a:ext cx="1358259" cy="767105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1036" name="Picture 12" descr="Каталог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4" t="10639" r="4425" b="21442"/>
          <a:stretch/>
        </p:blipFill>
        <p:spPr bwMode="auto">
          <a:xfrm>
            <a:off x="1872784" y="3444682"/>
            <a:ext cx="1365984" cy="82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Апельсиновый сок: виды, состав и польза, приготовление сока из апельсина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1" t="4045" r="17816" b="4349"/>
          <a:stretch/>
        </p:blipFill>
        <p:spPr bwMode="auto">
          <a:xfrm>
            <a:off x="7402354" y="3391410"/>
            <a:ext cx="970503" cy="130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Конфеты Ромашка “Красный Октябрь”, на вес, 14€/кг. – Магазин «Калинка»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1" t="8489" r="7437" b="7269"/>
          <a:stretch/>
        </p:blipFill>
        <p:spPr bwMode="auto">
          <a:xfrm>
            <a:off x="5508856" y="290246"/>
            <a:ext cx="1223384" cy="105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Кролик (Киев) | Метропедия | Fandom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1" t="4618" r="13996" b="4484"/>
          <a:stretch/>
        </p:blipFill>
        <p:spPr bwMode="auto">
          <a:xfrm>
            <a:off x="2339752" y="5026283"/>
            <a:ext cx="1521093" cy="174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Выноска-облако 18"/>
          <p:cNvSpPr/>
          <p:nvPr/>
        </p:nvSpPr>
        <p:spPr>
          <a:xfrm>
            <a:off x="4026370" y="4501804"/>
            <a:ext cx="2173768" cy="1471014"/>
          </a:xfrm>
          <a:prstGeom prst="cloudCallout">
            <a:avLst>
              <a:gd name="adj1" fmla="val -78082"/>
              <a:gd name="adj2" fmla="val 2085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44" name="Picture 20" descr="Купить огурцы оптом и в розницу на ФУД СИТИ | фуд сити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0" t="20060" r="14673" b="23278"/>
          <a:stretch/>
        </p:blipFill>
        <p:spPr bwMode="auto">
          <a:xfrm>
            <a:off x="4389199" y="4728818"/>
            <a:ext cx="1373714" cy="101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Папа Дяди Фёдора | Простоквашино вики | Fandom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5" r="27522"/>
          <a:stretch/>
        </p:blipFill>
        <p:spPr bwMode="auto">
          <a:xfrm>
            <a:off x="3779912" y="1586996"/>
            <a:ext cx="1296144" cy="260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Выноска-облако 21"/>
          <p:cNvSpPr/>
          <p:nvPr/>
        </p:nvSpPr>
        <p:spPr>
          <a:xfrm>
            <a:off x="4803383" y="1881156"/>
            <a:ext cx="1928857" cy="1485433"/>
          </a:xfrm>
          <a:prstGeom prst="cloudCallout">
            <a:avLst>
              <a:gd name="adj1" fmla="val -67779"/>
              <a:gd name="adj2" fmla="val -5966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48" name="Picture 24" descr="Куриные ножки с соусом барбекю - пошаговый рецепт с фото на ЯБпоела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9" r="6987"/>
          <a:stretch/>
        </p:blipFill>
        <p:spPr bwMode="auto">
          <a:xfrm>
            <a:off x="5070938" y="2078621"/>
            <a:ext cx="1314453" cy="101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14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66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402"/>
            <a:ext cx="9036496" cy="117015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chemeClr val="tx1"/>
                </a:solidFill>
              </a:rPr>
              <a:t>Work in pairs! – </a:t>
            </a:r>
            <a:r>
              <a:rPr lang="ru-RU" sz="3600" dirty="0" smtClean="0">
                <a:solidFill>
                  <a:schemeClr val="tx1"/>
                </a:solidFill>
                <a:effectLst/>
              </a:rPr>
              <a:t>работаем парами.</a:t>
            </a:r>
            <a:r>
              <a:rPr lang="ru-RU" sz="3600" b="1" dirty="0" smtClean="0">
                <a:solidFill>
                  <a:schemeClr val="tx1"/>
                </a:solidFill>
              </a:rPr>
              <a:t/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		</a:t>
            </a:r>
            <a:r>
              <a:rPr lang="en-US" b="1" dirty="0" smtClean="0">
                <a:solidFill>
                  <a:srgbClr val="FF0000"/>
                </a:solidFill>
              </a:rPr>
              <a:t>What would you like?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9147457" cy="5528365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		</a:t>
            </a:r>
            <a:r>
              <a:rPr lang="en-US" sz="5400" dirty="0" smtClean="0">
                <a:solidFill>
                  <a:schemeClr val="tx1"/>
                </a:solidFill>
              </a:rPr>
              <a:t>… for breakfast?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завтрак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5400" dirty="0" smtClean="0">
                <a:solidFill>
                  <a:schemeClr val="tx1"/>
                </a:solidFill>
              </a:rPr>
              <a:t>	</a:t>
            </a:r>
            <a:endParaRPr lang="ru-RU" sz="54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5400" dirty="0" smtClean="0">
                <a:solidFill>
                  <a:schemeClr val="tx1"/>
                </a:solidFill>
              </a:rPr>
              <a:t>… for dinner?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обед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5400" dirty="0" smtClean="0">
                <a:solidFill>
                  <a:schemeClr val="tx1"/>
                </a:solidFill>
              </a:rPr>
              <a:t>		</a:t>
            </a:r>
            <a:endParaRPr lang="ru-RU" sz="54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5400" dirty="0" smtClean="0">
                <a:solidFill>
                  <a:schemeClr val="tx1"/>
                </a:solidFill>
              </a:rPr>
              <a:t>… for supper?</a:t>
            </a:r>
            <a:endParaRPr lang="ru-RU" sz="5400" dirty="0" smtClean="0">
              <a:solidFill>
                <a:schemeClr val="tx1"/>
              </a:solidFill>
            </a:endParaRPr>
          </a:p>
          <a:p>
            <a:pPr marL="0" indent="0" algn="ctr">
              <a:lnSpc>
                <a:spcPct val="70000"/>
              </a:lnSpc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ужин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 cstate="print"/>
          <a:srcRect l="11009" r="5308"/>
          <a:stretch/>
        </p:blipFill>
        <p:spPr bwMode="auto">
          <a:xfrm>
            <a:off x="7740352" y="116632"/>
            <a:ext cx="1235319" cy="126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2984793"/>
            <a:ext cx="136815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Пицца Четыре сезона – 4 пиццы на одном тесте от CityPizz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531659"/>
            <a:ext cx="1242138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rder Sandwich Online at Royal Food House Hatt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7" t="17647" r="6471" b="13185"/>
          <a:stretch/>
        </p:blipFill>
        <p:spPr bwMode="auto">
          <a:xfrm>
            <a:off x="2195736" y="2420888"/>
            <a:ext cx="1427177" cy="97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in on Recipi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"/>
          <a:stretch/>
        </p:blipFill>
        <p:spPr bwMode="auto">
          <a:xfrm>
            <a:off x="179512" y="3590074"/>
            <a:ext cx="1363008" cy="97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Banana Porridge - Cook it Real Goo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500000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DNS2020\Desktop\004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2" b="4134"/>
          <a:stretch/>
        </p:blipFill>
        <p:spPr bwMode="auto">
          <a:xfrm>
            <a:off x="5724128" y="4583687"/>
            <a:ext cx="1393900" cy="86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DNS2020\Desktop\Без названия (1)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" r="10417"/>
          <a:stretch/>
        </p:blipFill>
        <p:spPr bwMode="auto">
          <a:xfrm>
            <a:off x="212483" y="769935"/>
            <a:ext cx="1367203" cy="82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10 Foods That Scientifically Alter Your Mood – Gossip&quot;N&quot;City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" t="16992" r="7474" b="24984"/>
          <a:stretch/>
        </p:blipFill>
        <p:spPr bwMode="auto">
          <a:xfrm>
            <a:off x="7291445" y="5866375"/>
            <a:ext cx="1678106" cy="90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ategory Spotlight: Yogurt | Progressive Grocer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07" t="4138" b="8999"/>
          <a:stretch/>
        </p:blipFill>
        <p:spPr bwMode="auto">
          <a:xfrm>
            <a:off x="2216211" y="4358331"/>
            <a:ext cx="1210444" cy="127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15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05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6134" y="1412776"/>
            <a:ext cx="7560840" cy="93610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Рефлексия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861048"/>
            <a:ext cx="27363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зеленый – 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урок понравился, трудностей при выполнении заданий не возникло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3933056"/>
            <a:ext cx="28803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желтый – возникли некоторые затруднения при выполнении отдельных заданий</a:t>
            </a:r>
            <a:endParaRPr lang="ru-RU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90293" y="4005064"/>
            <a:ext cx="23762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 – материал урока показался сложным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лыбающееся лицо 6"/>
          <p:cNvSpPr/>
          <p:nvPr/>
        </p:nvSpPr>
        <p:spPr>
          <a:xfrm>
            <a:off x="827584" y="1988840"/>
            <a:ext cx="1800200" cy="1728192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лыбающееся лицо 7"/>
          <p:cNvSpPr/>
          <p:nvPr/>
        </p:nvSpPr>
        <p:spPr>
          <a:xfrm>
            <a:off x="3997096" y="1988840"/>
            <a:ext cx="1800200" cy="1728192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лыбающееся лицо 8"/>
          <p:cNvSpPr/>
          <p:nvPr/>
        </p:nvSpPr>
        <p:spPr>
          <a:xfrm>
            <a:off x="6948264" y="1988840"/>
            <a:ext cx="1800200" cy="172819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843808" y="4355"/>
            <a:ext cx="60486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Do you enjoy the lesson? </a:t>
            </a:r>
            <a:endParaRPr lang="ru-RU" sz="3600" b="1" dirty="0" smtClean="0"/>
          </a:p>
          <a:p>
            <a:pPr algn="ctr"/>
            <a:r>
              <a:rPr lang="ru-RU" sz="2800" dirty="0" smtClean="0"/>
              <a:t>Тебе понравился урок?</a:t>
            </a:r>
            <a:endParaRPr lang="ru-RU" sz="2800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16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659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</a:rPr>
              <a:t>Let’s train the sounds</a:t>
            </a:r>
            <a:endParaRPr lang="ru-RU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980728"/>
            <a:ext cx="8712968" cy="58772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tx1"/>
                </a:solidFill>
              </a:rPr>
              <a:t>Tell me, little Pete,			</a:t>
            </a:r>
            <a:r>
              <a:rPr lang="en-US" sz="4000" b="1" dirty="0">
                <a:solidFill>
                  <a:srgbClr val="C00000"/>
                </a:solidFill>
              </a:rPr>
              <a:t>[i</a:t>
            </a:r>
            <a:r>
              <a:rPr lang="en-US" sz="4000" b="1" dirty="0" smtClean="0">
                <a:solidFill>
                  <a:srgbClr val="C00000"/>
                </a:solidFill>
              </a:rPr>
              <a:t>:] </a:t>
            </a:r>
            <a:r>
              <a:rPr lang="en-US" sz="4000" b="1" dirty="0">
                <a:solidFill>
                  <a:srgbClr val="C00000"/>
                </a:solidFill>
              </a:rPr>
              <a:t>[t] [l] [w]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tx1"/>
                </a:solidFill>
              </a:rPr>
              <a:t>What you like to eat?			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tx1"/>
                </a:solidFill>
              </a:rPr>
              <a:t>Well, I like to eat,			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tx1"/>
                </a:solidFill>
              </a:rPr>
              <a:t>What is good and sweet!</a:t>
            </a:r>
          </a:p>
          <a:p>
            <a:pPr marL="0" indent="0">
              <a:buNone/>
            </a:pPr>
            <a:endParaRPr lang="en-US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tx1"/>
                </a:solidFill>
              </a:rPr>
              <a:t>Give me an orange, 	</a:t>
            </a:r>
            <a:r>
              <a:rPr lang="en-US" sz="4000" b="1" dirty="0">
                <a:solidFill>
                  <a:srgbClr val="C00000"/>
                </a:solidFill>
              </a:rPr>
              <a:t>[ɔ] [</a:t>
            </a:r>
            <a:r>
              <a:rPr lang="en-US" sz="4000" b="1" dirty="0" err="1">
                <a:solidFill>
                  <a:srgbClr val="C00000"/>
                </a:solidFill>
              </a:rPr>
              <a:t>dȝ</a:t>
            </a:r>
            <a:r>
              <a:rPr lang="en-US" sz="4000" b="1" dirty="0" smtClean="0">
                <a:solidFill>
                  <a:srgbClr val="C00000"/>
                </a:solidFill>
              </a:rPr>
              <a:t>] [r]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</a:rPr>
              <a:t>[ɪ]</a:t>
            </a:r>
            <a:endParaRPr lang="en-US" sz="4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chemeClr val="tx1"/>
                </a:solidFill>
              </a:rPr>
              <a:t>O</a:t>
            </a:r>
            <a:r>
              <a:rPr lang="en-US" sz="3600" b="1" dirty="0" smtClean="0">
                <a:solidFill>
                  <a:schemeClr val="tx1"/>
                </a:solidFill>
              </a:rPr>
              <a:t>range, orange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tx1"/>
                </a:solidFill>
              </a:rPr>
              <a:t>I don’t like to eat porridge, porridge, porridge!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7864" y="-4791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Guess the food!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96" y="693631"/>
            <a:ext cx="914200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It is white and sweet. All children like it. </a:t>
            </a:r>
          </a:p>
          <a:p>
            <a:pPr>
              <a:buFont typeface="Wingdings 2" pitchFamily="18" charset="2"/>
              <a:buNone/>
            </a:pPr>
            <a:r>
              <a:rPr lang="en-US" sz="3200" dirty="0"/>
              <a:t>    We usually put it into tea</a:t>
            </a:r>
            <a:r>
              <a:rPr lang="en-US" sz="3200" dirty="0" smtClean="0"/>
              <a:t>.</a:t>
            </a:r>
            <a:r>
              <a:rPr lang="ru-RU" sz="3200" dirty="0" smtClean="0"/>
              <a:t>  </a:t>
            </a:r>
          </a:p>
          <a:p>
            <a:pPr>
              <a:buFont typeface="Wingdings 2" pitchFamily="18" charset="2"/>
              <a:buNone/>
            </a:pPr>
            <a:endParaRPr lang="ru-RU" sz="3200" dirty="0"/>
          </a:p>
          <a:p>
            <a:pPr>
              <a:buFont typeface="Wingdings 2" pitchFamily="18" charset="2"/>
              <a:buNone/>
            </a:pPr>
            <a:endParaRPr lang="en-US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The mouse </a:t>
            </a:r>
            <a:r>
              <a:rPr lang="en-US" sz="3200" dirty="0" smtClean="0"/>
              <a:t>likes </a:t>
            </a:r>
            <a:r>
              <a:rPr lang="en-US" sz="3200" dirty="0"/>
              <a:t>it very much</a:t>
            </a:r>
            <a:r>
              <a:rPr lang="en-US" sz="3200" dirty="0" smtClean="0"/>
              <a:t>. It’s yellow in </a:t>
            </a:r>
            <a:r>
              <a:rPr lang="en-US" sz="3200" dirty="0" err="1" smtClean="0"/>
              <a:t>colour</a:t>
            </a:r>
            <a:r>
              <a:rPr lang="en-US" sz="3200" dirty="0" smtClean="0"/>
              <a:t>.</a:t>
            </a:r>
            <a:endParaRPr lang="ru-RU" sz="3200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sz="3200" dirty="0"/>
          </a:p>
          <a:p>
            <a:pPr marL="285750" indent="-285750">
              <a:buFont typeface="Arial" pitchFamily="34" charset="0"/>
              <a:buChar char="•"/>
            </a:pPr>
            <a:endParaRPr lang="ru-RU" sz="3200" dirty="0" smtClean="0"/>
          </a:p>
          <a:p>
            <a:endParaRPr lang="en-US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You can eat it hot for breakfast with milk and sugar.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200" dirty="0"/>
          </a:p>
          <a:p>
            <a:pPr>
              <a:buFont typeface="Wingdings 2" pitchFamily="18" charset="2"/>
              <a:buNone/>
            </a:pPr>
            <a:endParaRPr lang="en-US" sz="3200" dirty="0"/>
          </a:p>
        </p:txBody>
      </p:sp>
      <p:pic>
        <p:nvPicPr>
          <p:cNvPr id="1026" name="Picture 2" descr="C:\Users\DNS2020\Desktop\SugarCubes-2-1200x6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086" y="1196752"/>
            <a:ext cx="3016481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NS2020\Desktop\Cheese_015_269x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" t="6224" r="4881" b="8034"/>
          <a:stretch/>
        </p:blipFill>
        <p:spPr bwMode="auto">
          <a:xfrm>
            <a:off x="971600" y="3140968"/>
            <a:ext cx="2232248" cy="157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NS2020\Desktop\bab9c37c865a4321e23e02dd58916ee3tt-2-880x73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t="11311"/>
          <a:stretch/>
        </p:blipFill>
        <p:spPr bwMode="auto">
          <a:xfrm>
            <a:off x="3807068" y="5116695"/>
            <a:ext cx="2133083" cy="165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76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12968" cy="6696744"/>
          </a:xfrm>
        </p:spPr>
        <p:txBody>
          <a:bodyPr/>
          <a:lstStyle/>
          <a:p>
            <a:pPr marL="285750" lvl="0" indent="-285750">
              <a:spcBef>
                <a:spcPts val="0"/>
              </a:spcBef>
            </a:pPr>
            <a:r>
              <a:rPr lang="en-US" dirty="0">
                <a:solidFill>
                  <a:prstClr val="black"/>
                </a:solidFill>
              </a:rPr>
              <a:t>It is red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and round. </a:t>
            </a:r>
            <a:endParaRPr lang="ru-RU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dirty="0" smtClean="0">
                <a:solidFill>
                  <a:prstClr val="black"/>
                </a:solidFill>
              </a:rPr>
              <a:t>We </a:t>
            </a:r>
            <a:r>
              <a:rPr lang="en-US" dirty="0">
                <a:solidFill>
                  <a:prstClr val="black"/>
                </a:solidFill>
              </a:rPr>
              <a:t>make salad from it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ru-RU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dirty="0">
              <a:solidFill>
                <a:prstClr val="black"/>
              </a:solidFill>
            </a:endParaRPr>
          </a:p>
          <a:p>
            <a:pPr marL="285750" lvl="0" indent="-285750">
              <a:spcBef>
                <a:spcPts val="0"/>
              </a:spcBef>
            </a:pPr>
            <a:r>
              <a:rPr lang="en-US" dirty="0">
                <a:solidFill>
                  <a:prstClr val="black"/>
                </a:solidFill>
              </a:rPr>
              <a:t>You put it in your sandwich. Its </a:t>
            </a:r>
            <a:r>
              <a:rPr lang="en-US" dirty="0" err="1">
                <a:solidFill>
                  <a:prstClr val="black"/>
                </a:solidFill>
              </a:rPr>
              <a:t>colour</a:t>
            </a:r>
            <a:r>
              <a:rPr lang="en-US" dirty="0">
                <a:solidFill>
                  <a:prstClr val="black"/>
                </a:solidFill>
              </a:rPr>
              <a:t> is pink. You can make salad with it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ru-RU" dirty="0" smtClean="0">
              <a:solidFill>
                <a:prstClr val="black"/>
              </a:solidFill>
            </a:endParaRPr>
          </a:p>
          <a:p>
            <a:pPr marL="285750" lvl="0" indent="-285750">
              <a:spcBef>
                <a:spcPts val="0"/>
              </a:spcBef>
            </a:pPr>
            <a:endParaRPr lang="ru-RU" dirty="0">
              <a:solidFill>
                <a:prstClr val="black"/>
              </a:solidFill>
            </a:endParaRPr>
          </a:p>
          <a:p>
            <a:pPr marL="285750" lvl="0" indent="-285750">
              <a:spcBef>
                <a:spcPts val="0"/>
              </a:spcBef>
            </a:pPr>
            <a:endParaRPr lang="ru-RU" dirty="0" smtClean="0">
              <a:solidFill>
                <a:prstClr val="black"/>
              </a:solidFill>
            </a:endParaRPr>
          </a:p>
          <a:p>
            <a:pPr marL="285750" lvl="0" indent="-285750">
              <a:spcBef>
                <a:spcPts val="0"/>
              </a:spcBef>
            </a:pPr>
            <a:endParaRPr lang="ru-RU" dirty="0">
              <a:solidFill>
                <a:prstClr val="black"/>
              </a:solidFill>
            </a:endParaRPr>
          </a:p>
          <a:p>
            <a:pPr marL="285750" lvl="0" indent="-285750">
              <a:spcBef>
                <a:spcPts val="0"/>
              </a:spcBef>
            </a:pPr>
            <a:r>
              <a:rPr lang="ru-RU" dirty="0" smtClean="0">
                <a:solidFill>
                  <a:prstClr val="black"/>
                </a:solidFill>
              </a:rPr>
              <a:t>                         </a:t>
            </a:r>
            <a:r>
              <a:rPr lang="en-US" dirty="0" smtClean="0">
                <a:solidFill>
                  <a:prstClr val="black"/>
                </a:solidFill>
              </a:rPr>
              <a:t>Its </a:t>
            </a:r>
            <a:r>
              <a:rPr lang="en-US" dirty="0" err="1">
                <a:solidFill>
                  <a:prstClr val="black"/>
                </a:solidFill>
              </a:rPr>
              <a:t>colour</a:t>
            </a:r>
            <a:r>
              <a:rPr lang="en-US" dirty="0">
                <a:solidFill>
                  <a:prstClr val="black"/>
                </a:solidFill>
              </a:rPr>
              <a:t> is white. It’s made of milk, </a:t>
            </a:r>
            <a:endParaRPr lang="ru-RU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dirty="0" smtClean="0">
                <a:solidFill>
                  <a:prstClr val="black"/>
                </a:solidFill>
              </a:rPr>
              <a:t>                             </a:t>
            </a:r>
            <a:r>
              <a:rPr lang="en-US" dirty="0" smtClean="0">
                <a:solidFill>
                  <a:prstClr val="black"/>
                </a:solidFill>
              </a:rPr>
              <a:t>we </a:t>
            </a:r>
            <a:r>
              <a:rPr lang="en-US" dirty="0">
                <a:solidFill>
                  <a:prstClr val="black"/>
                </a:solidFill>
              </a:rPr>
              <a:t>can add it to coffee or tea. </a:t>
            </a: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2050" name="Picture 2" descr="C:\Users\DNS2020\Desktop\Tomato_j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5" t="17676" r="12445" b="12865"/>
          <a:stretch/>
        </p:blipFill>
        <p:spPr bwMode="auto">
          <a:xfrm>
            <a:off x="4139952" y="116632"/>
            <a:ext cx="2664295" cy="204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NS2020\Desktop\sliced-ha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22999" r="3384" b="23232"/>
          <a:stretch/>
        </p:blipFill>
        <p:spPr bwMode="auto">
          <a:xfrm>
            <a:off x="5652120" y="2636912"/>
            <a:ext cx="335439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NS2020\Desktop\62f3d4ecb83b06ff49cb166761e746f4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5" t="1930" r="19538" b="1446"/>
          <a:stretch/>
        </p:blipFill>
        <p:spPr bwMode="auto">
          <a:xfrm>
            <a:off x="755576" y="4264492"/>
            <a:ext cx="1555547" cy="252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51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14401"/>
            <a:ext cx="7920880" cy="67829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/>
              </a:rPr>
              <a:t>New words</a:t>
            </a:r>
            <a:endParaRPr lang="ru-RU" sz="40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2288495" y="419675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3411955" y="1124744"/>
            <a:ext cx="5732045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4000" dirty="0" smtClean="0">
                <a:latin typeface="Arial" charset="0"/>
              </a:rPr>
              <a:t>chicken</a:t>
            </a:r>
            <a:r>
              <a:rPr lang="ru-RU" sz="4000" dirty="0" smtClean="0">
                <a:latin typeface="Arial" charset="0"/>
              </a:rPr>
              <a:t> – </a:t>
            </a:r>
            <a:r>
              <a:rPr lang="ru-RU" sz="3200" dirty="0" smtClean="0">
                <a:latin typeface="Arial" charset="0"/>
              </a:rPr>
              <a:t>цыпленок, мясо </a:t>
            </a:r>
            <a:r>
              <a:rPr lang="en-US" sz="3200" dirty="0" smtClean="0">
                <a:latin typeface="Arial" charset="0"/>
              </a:rPr>
              <a:t>[</a:t>
            </a:r>
            <a:r>
              <a:rPr lang="en-US" sz="3200" dirty="0">
                <a:solidFill>
                  <a:srgbClr val="213646"/>
                </a:solidFill>
                <a:latin typeface="Georgia"/>
              </a:rPr>
              <a:t>ˈ</a:t>
            </a:r>
            <a:r>
              <a:rPr lang="en-US" sz="3200" dirty="0" err="1">
                <a:solidFill>
                  <a:srgbClr val="213646"/>
                </a:solidFill>
                <a:latin typeface="Georgia"/>
              </a:rPr>
              <a:t>tʃɪkɪn</a:t>
            </a:r>
            <a:r>
              <a:rPr lang="en-US" sz="3200" dirty="0" smtClean="0">
                <a:latin typeface="Arial" charset="0"/>
              </a:rPr>
              <a:t>]		</a:t>
            </a:r>
            <a:r>
              <a:rPr lang="ru-RU" sz="3200" dirty="0" smtClean="0">
                <a:latin typeface="Arial" charset="0"/>
              </a:rPr>
              <a:t>курицы</a:t>
            </a:r>
            <a:endParaRPr lang="en-US" sz="3200" dirty="0">
              <a:latin typeface="Arial" charset="0"/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2288495" y="168215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2288495" y="252035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2288495" y="335855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2288495" y="505718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3748052" y="2861661"/>
            <a:ext cx="5395948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endParaRPr lang="en-US" sz="2400" dirty="0" smtClean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pPr eaLnBrk="0" hangingPunct="0"/>
            <a:r>
              <a:rPr lang="en-US" sz="4000" dirty="0" smtClean="0">
                <a:latin typeface="Arial" charset="0"/>
              </a:rPr>
              <a:t>cucumber</a:t>
            </a:r>
            <a:r>
              <a:rPr lang="ru-RU" sz="4000" dirty="0" smtClean="0">
                <a:latin typeface="Arial" charset="0"/>
              </a:rPr>
              <a:t> – </a:t>
            </a:r>
            <a:r>
              <a:rPr lang="ru-RU" sz="3200" dirty="0" smtClean="0">
                <a:latin typeface="Arial" charset="0"/>
              </a:rPr>
              <a:t>огурец</a:t>
            </a:r>
            <a:endParaRPr lang="en-US" sz="3200" dirty="0" smtClean="0">
              <a:latin typeface="Arial" charset="0"/>
            </a:endParaRPr>
          </a:p>
          <a:p>
            <a:pPr eaLnBrk="0" hangingPunct="0"/>
            <a:r>
              <a:rPr lang="en-US" sz="3200" dirty="0" smtClean="0">
                <a:solidFill>
                  <a:srgbClr val="213646"/>
                </a:solidFill>
                <a:latin typeface="Georgia"/>
              </a:rPr>
              <a:t>[ˈ</a:t>
            </a:r>
            <a:r>
              <a:rPr lang="en-US" sz="3200" dirty="0" err="1" smtClean="0">
                <a:solidFill>
                  <a:srgbClr val="213646"/>
                </a:solidFill>
                <a:latin typeface="Georgia"/>
              </a:rPr>
              <a:t>kjuːkʌmbə</a:t>
            </a:r>
            <a:r>
              <a:rPr lang="en-US" sz="3200" dirty="0" smtClean="0">
                <a:solidFill>
                  <a:srgbClr val="213646"/>
                </a:solidFill>
                <a:latin typeface="Georgia"/>
              </a:rPr>
              <a:t>]</a:t>
            </a:r>
            <a:endParaRPr lang="en-US" sz="3200" dirty="0">
              <a:latin typeface="Arial" charset="0"/>
            </a:endParaRPr>
          </a:p>
        </p:txBody>
      </p:sp>
      <p:pic>
        <p:nvPicPr>
          <p:cNvPr id="2" name="Picture 2" descr="C:\Users\DNS2020\Desktop\0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2" b="4134"/>
          <a:stretch/>
        </p:blipFill>
        <p:spPr bwMode="auto">
          <a:xfrm>
            <a:off x="238751" y="500380"/>
            <a:ext cx="3002256" cy="186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NS2020\Desktop\Без названия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3" t="14452" r="12705" b="9155"/>
          <a:stretch/>
        </p:blipFill>
        <p:spPr bwMode="auto">
          <a:xfrm>
            <a:off x="203310" y="2504443"/>
            <a:ext cx="3073138" cy="183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NS2020\Desktop\unnam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51" y="4581128"/>
            <a:ext cx="3173204" cy="211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77323" y="5283886"/>
            <a:ext cx="33442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4000" dirty="0" smtClean="0">
                <a:latin typeface="Arial" charset="0"/>
              </a:rPr>
              <a:t>dinner</a:t>
            </a:r>
            <a:r>
              <a:rPr lang="ru-RU" sz="4000" dirty="0" smtClean="0">
                <a:latin typeface="Arial" charset="0"/>
              </a:rPr>
              <a:t> – </a:t>
            </a:r>
            <a:r>
              <a:rPr lang="ru-RU" sz="3200" dirty="0" smtClean="0">
                <a:latin typeface="Arial" charset="0"/>
              </a:rPr>
              <a:t>обед</a:t>
            </a:r>
            <a:endParaRPr lang="en-US" sz="3200" dirty="0" smtClean="0">
              <a:latin typeface="Arial" charset="0"/>
            </a:endParaRPr>
          </a:p>
          <a:p>
            <a:pPr eaLnBrk="0" hangingPunct="0"/>
            <a:r>
              <a:rPr lang="en-US" sz="3200" dirty="0" smtClean="0">
                <a:solidFill>
                  <a:srgbClr val="213646"/>
                </a:solidFill>
                <a:latin typeface="Georgia"/>
              </a:rPr>
              <a:t>[ˈ</a:t>
            </a:r>
            <a:r>
              <a:rPr lang="en-US" sz="3200" dirty="0" err="1" smtClean="0">
                <a:solidFill>
                  <a:srgbClr val="213646"/>
                </a:solidFill>
                <a:latin typeface="Georgia"/>
              </a:rPr>
              <a:t>dɪnə</a:t>
            </a:r>
            <a:r>
              <a:rPr lang="en-US" sz="3200" dirty="0" smtClean="0">
                <a:solidFill>
                  <a:srgbClr val="213646"/>
                </a:solidFill>
                <a:latin typeface="Georgia"/>
              </a:rPr>
              <a:t>]</a:t>
            </a:r>
            <a:endParaRPr lang="ru-RU" sz="3200" dirty="0">
              <a:latin typeface="Arial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87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лучить сертификат соответствия на овощи | ВостокТест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6" b="10705"/>
          <a:stretch/>
        </p:blipFill>
        <p:spPr bwMode="auto">
          <a:xfrm>
            <a:off x="6004089" y="4985356"/>
            <a:ext cx="3119985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asy new potato salad recipe | Jamie Oliver potato recipe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74" b="29617"/>
          <a:stretch/>
        </p:blipFill>
        <p:spPr bwMode="auto">
          <a:xfrm>
            <a:off x="0" y="1"/>
            <a:ext cx="3131840" cy="181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25986" y="277550"/>
            <a:ext cx="57385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charset="0"/>
              </a:rPr>
              <a:t>potato</a:t>
            </a:r>
            <a:r>
              <a:rPr lang="ru-RU" sz="4000" dirty="0" smtClean="0">
                <a:latin typeface="Arial" charset="0"/>
              </a:rPr>
              <a:t> – </a:t>
            </a:r>
            <a:r>
              <a:rPr lang="ru-RU" sz="3200" dirty="0" smtClean="0">
                <a:latin typeface="Arial" charset="0"/>
              </a:rPr>
              <a:t>картофель</a:t>
            </a:r>
            <a:endParaRPr lang="en-US" sz="3200" dirty="0" smtClean="0">
              <a:latin typeface="Arial" charset="0"/>
            </a:endParaRPr>
          </a:p>
          <a:p>
            <a:r>
              <a:rPr lang="en-US" sz="3200" dirty="0" smtClean="0">
                <a:solidFill>
                  <a:srgbClr val="213646"/>
                </a:solidFill>
                <a:latin typeface="Georgia"/>
              </a:rPr>
              <a:t>[</a:t>
            </a:r>
            <a:r>
              <a:rPr lang="en-US" sz="3200" dirty="0" err="1" smtClean="0">
                <a:solidFill>
                  <a:srgbClr val="213646"/>
                </a:solidFill>
                <a:latin typeface="Georgia"/>
              </a:rPr>
              <a:t>pə</a:t>
            </a:r>
            <a:r>
              <a:rPr lang="en-US" sz="3200" dirty="0" err="1">
                <a:solidFill>
                  <a:srgbClr val="213646"/>
                </a:solidFill>
                <a:latin typeface="Georgia"/>
              </a:rPr>
              <a:t>ˈ</a:t>
            </a:r>
            <a:r>
              <a:rPr lang="en-US" sz="3200" dirty="0" err="1" smtClean="0">
                <a:solidFill>
                  <a:srgbClr val="213646"/>
                </a:solidFill>
                <a:latin typeface="Georgia"/>
              </a:rPr>
              <a:t>teɪtəʊ</a:t>
            </a:r>
            <a:r>
              <a:rPr lang="en-US" sz="3200" dirty="0" smtClean="0">
                <a:solidFill>
                  <a:srgbClr val="213646"/>
                </a:solidFill>
                <a:latin typeface="Georgia"/>
              </a:rPr>
              <a:t>]</a:t>
            </a:r>
            <a:endParaRPr lang="ru-RU" sz="3200" dirty="0">
              <a:latin typeface="Arial" charset="0"/>
            </a:endParaRPr>
          </a:p>
        </p:txBody>
      </p:sp>
      <p:pic>
        <p:nvPicPr>
          <p:cNvPr id="2051" name="Picture 3" descr="C:\Users\DNS2020\Desktop\Без названия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84784"/>
            <a:ext cx="3316982" cy="165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51920" y="1938669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charset="0"/>
              </a:rPr>
              <a:t>rice</a:t>
            </a:r>
            <a:r>
              <a:rPr lang="ru-RU" sz="4000" dirty="0" smtClean="0">
                <a:latin typeface="Arial" charset="0"/>
              </a:rPr>
              <a:t> – </a:t>
            </a:r>
            <a:r>
              <a:rPr lang="ru-RU" sz="3200" dirty="0" smtClean="0">
                <a:latin typeface="Arial" charset="0"/>
              </a:rPr>
              <a:t>рис</a:t>
            </a:r>
            <a:endParaRPr lang="en-US" sz="3200" dirty="0" smtClean="0">
              <a:latin typeface="Arial" charset="0"/>
            </a:endParaRPr>
          </a:p>
          <a:p>
            <a:r>
              <a:rPr lang="en-US" sz="3200" dirty="0" smtClean="0">
                <a:solidFill>
                  <a:srgbClr val="213646"/>
                </a:solidFill>
                <a:latin typeface="Georgia"/>
              </a:rPr>
              <a:t>[</a:t>
            </a:r>
            <a:r>
              <a:rPr lang="en-US" sz="3200" dirty="0" err="1" smtClean="0">
                <a:solidFill>
                  <a:srgbClr val="213646"/>
                </a:solidFill>
                <a:latin typeface="Georgia"/>
              </a:rPr>
              <a:t>raɪs</a:t>
            </a:r>
            <a:r>
              <a:rPr lang="en-US" sz="3200" dirty="0" smtClean="0">
                <a:solidFill>
                  <a:srgbClr val="213646"/>
                </a:solidFill>
                <a:latin typeface="Georgia"/>
              </a:rPr>
              <a:t>]</a:t>
            </a:r>
            <a:endParaRPr lang="ru-RU" sz="3200" dirty="0"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8780" y="3573016"/>
            <a:ext cx="3442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charset="0"/>
              </a:rPr>
              <a:t>s</a:t>
            </a:r>
            <a:r>
              <a:rPr lang="en-US" sz="4000" dirty="0" smtClean="0">
                <a:latin typeface="Arial" charset="0"/>
              </a:rPr>
              <a:t>upper</a:t>
            </a:r>
            <a:r>
              <a:rPr lang="ru-RU" sz="4000" dirty="0" smtClean="0">
                <a:latin typeface="Arial" charset="0"/>
              </a:rPr>
              <a:t> – </a:t>
            </a:r>
            <a:r>
              <a:rPr lang="ru-RU" sz="3200" dirty="0" smtClean="0">
                <a:latin typeface="Arial" charset="0"/>
              </a:rPr>
              <a:t>ужин</a:t>
            </a:r>
            <a:endParaRPr lang="en-US" sz="3200" dirty="0" smtClean="0">
              <a:latin typeface="Arial" charset="0"/>
            </a:endParaRPr>
          </a:p>
          <a:p>
            <a:r>
              <a:rPr lang="en-US" sz="3200" dirty="0" smtClean="0">
                <a:solidFill>
                  <a:srgbClr val="213646"/>
                </a:solidFill>
                <a:latin typeface="Georgia"/>
              </a:rPr>
              <a:t>[ˈ</a:t>
            </a:r>
            <a:r>
              <a:rPr lang="en-US" sz="3200" dirty="0" err="1" smtClean="0">
                <a:solidFill>
                  <a:srgbClr val="213646"/>
                </a:solidFill>
                <a:latin typeface="Georgia"/>
              </a:rPr>
              <a:t>sʌpə</a:t>
            </a:r>
            <a:r>
              <a:rPr lang="en-US" sz="3200" dirty="0" smtClean="0">
                <a:solidFill>
                  <a:srgbClr val="213646"/>
                </a:solidFill>
                <a:latin typeface="Georgia"/>
              </a:rPr>
              <a:t>]</a:t>
            </a:r>
            <a:endParaRPr lang="ru-RU" sz="3200" dirty="0"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5736" y="5589240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charset="0"/>
              </a:rPr>
              <a:t>vegetables –</a:t>
            </a:r>
            <a:r>
              <a:rPr lang="ru-RU" sz="3200" dirty="0" smtClean="0">
                <a:latin typeface="Arial" charset="0"/>
              </a:rPr>
              <a:t>овощи</a:t>
            </a:r>
            <a:endParaRPr lang="en-US" sz="3200" dirty="0" smtClean="0">
              <a:latin typeface="Arial" charset="0"/>
            </a:endParaRPr>
          </a:p>
          <a:p>
            <a:r>
              <a:rPr lang="en-US" sz="3200" dirty="0" smtClean="0">
                <a:solidFill>
                  <a:srgbClr val="213646"/>
                </a:solidFill>
                <a:latin typeface="Georgia"/>
              </a:rPr>
              <a:t>[ˈ</a:t>
            </a:r>
            <a:r>
              <a:rPr lang="en-US" sz="3200" dirty="0" err="1" smtClean="0">
                <a:solidFill>
                  <a:srgbClr val="213646"/>
                </a:solidFill>
                <a:latin typeface="Georgia"/>
              </a:rPr>
              <a:t>vedʒɪtəbəlz</a:t>
            </a:r>
            <a:r>
              <a:rPr lang="en-US" sz="3200" dirty="0" smtClean="0">
                <a:solidFill>
                  <a:srgbClr val="213646"/>
                </a:solidFill>
                <a:latin typeface="Georgia"/>
              </a:rPr>
              <a:t>]</a:t>
            </a:r>
            <a:endParaRPr lang="ru-RU" sz="3200" dirty="0"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9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8" name="Picture 4" descr="C:\Users\DNS2020\Desktop\pngtree-mid-autumn-festival-whole-family-reunion-dinner-enjoying-the-moon-png-image_380444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5" t="18625" r="6297" b="25141"/>
          <a:stretch/>
        </p:blipFill>
        <p:spPr bwMode="auto">
          <a:xfrm>
            <a:off x="151012" y="2708920"/>
            <a:ext cx="3313151" cy="241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NS2020\Desktop\настенные-часы-показывают-времени-часов-на-белой-изолированной-13441136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0" t="7754" r="21154" b="13320"/>
          <a:stretch/>
        </p:blipFill>
        <p:spPr bwMode="auto">
          <a:xfrm>
            <a:off x="1331640" y="2522138"/>
            <a:ext cx="648072" cy="65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12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20151149">
            <a:off x="395536" y="2089902"/>
            <a:ext cx="144016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po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807758">
            <a:off x="6056026" y="1499645"/>
            <a:ext cx="144016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tato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8814669">
            <a:off x="2530910" y="1525749"/>
            <a:ext cx="144016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chi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301052">
            <a:off x="1040370" y="3565653"/>
            <a:ext cx="144016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cucum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479855">
            <a:off x="5225035" y="3643421"/>
            <a:ext cx="144016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cken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068206">
            <a:off x="7012856" y="4821782"/>
            <a:ext cx="144016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ber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20973559">
            <a:off x="2818598" y="3059317"/>
            <a:ext cx="144016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din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2966306">
            <a:off x="7083111" y="3324098"/>
            <a:ext cx="144016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ner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9733791">
            <a:off x="4831986" y="5471216"/>
            <a:ext cx="144016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ri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8292894">
            <a:off x="7509379" y="1767864"/>
            <a:ext cx="144016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ce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20268402">
            <a:off x="396034" y="5350468"/>
            <a:ext cx="144016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sup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2949952">
            <a:off x="3647138" y="4322347"/>
            <a:ext cx="144016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per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33998" y="2292265"/>
            <a:ext cx="144016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tables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20955463">
            <a:off x="2519866" y="5795252"/>
            <a:ext cx="144016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vege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71799" y="0"/>
            <a:ext cx="6372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Make the words! </a:t>
            </a:r>
            <a:r>
              <a:rPr lang="ru-RU" sz="2800" dirty="0" smtClean="0"/>
              <a:t>Составь слова!</a:t>
            </a:r>
            <a:endParaRPr lang="ru-RU" sz="2800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10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87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39752" y="3557"/>
            <a:ext cx="6804248" cy="761147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1"/>
                </a:solidFill>
                <a:effectLst/>
              </a:rPr>
              <a:t>Fill in the sentences.</a:t>
            </a:r>
            <a:endParaRPr lang="ru-RU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2384" y="764704"/>
            <a:ext cx="9111616" cy="602128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My mum is making 	            </a:t>
            </a:r>
            <a:r>
              <a:rPr lang="ru-RU" sz="3600" dirty="0" smtClean="0">
                <a:solidFill>
                  <a:schemeClr val="tx1"/>
                </a:solidFill>
              </a:rPr>
              <a:t>	</a:t>
            </a:r>
            <a:r>
              <a:rPr lang="en-US" sz="3600" dirty="0" smtClean="0">
                <a:solidFill>
                  <a:schemeClr val="tx1"/>
                </a:solidFill>
              </a:rPr>
              <a:t>sandwiches</a:t>
            </a:r>
            <a:r>
              <a:rPr lang="en-US" sz="36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I like tomato and                  </a:t>
            </a:r>
            <a:r>
              <a:rPr lang="en-US" sz="3600" dirty="0" smtClean="0">
                <a:solidFill>
                  <a:schemeClr val="tx1"/>
                </a:solidFill>
              </a:rPr>
              <a:t>salad</a:t>
            </a:r>
            <a:r>
              <a:rPr lang="en-US" sz="36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What would you like for 		</a:t>
            </a:r>
            <a:r>
              <a:rPr lang="ru-RU" sz="3600" dirty="0" smtClean="0">
                <a:solidFill>
                  <a:schemeClr val="tx1"/>
                </a:solidFill>
              </a:rPr>
              <a:t>	</a:t>
            </a:r>
            <a:r>
              <a:rPr lang="en-US" sz="3600" dirty="0" smtClean="0">
                <a:solidFill>
                  <a:schemeClr val="tx1"/>
                </a:solidFill>
              </a:rPr>
              <a:t>?</a:t>
            </a:r>
            <a:endParaRPr lang="en-US" sz="36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I like 		  and fish for my supper.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	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   and		   is my </a:t>
            </a:r>
            <a:r>
              <a:rPr lang="en-US" sz="3600" dirty="0" err="1" smtClean="0">
                <a:solidFill>
                  <a:schemeClr val="tx1"/>
                </a:solidFill>
              </a:rPr>
              <a:t>favourite</a:t>
            </a:r>
            <a:r>
              <a:rPr lang="en-US" sz="3600" dirty="0" smtClean="0">
                <a:solidFill>
                  <a:schemeClr val="tx1"/>
                </a:solidFill>
              </a:rPr>
              <a:t> dish.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		are good for supper.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DNS2020\Desktop\0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2" b="4134"/>
          <a:stretch/>
        </p:blipFill>
        <p:spPr bwMode="auto">
          <a:xfrm>
            <a:off x="3995936" y="836712"/>
            <a:ext cx="1174732" cy="73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DNS2020\Desktop\Без названия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3" t="14452" r="12705" b="9155"/>
          <a:stretch/>
        </p:blipFill>
        <p:spPr bwMode="auto">
          <a:xfrm>
            <a:off x="3502142" y="1799548"/>
            <a:ext cx="1205133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DNS2020\Desktop\unnam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466" y="2636912"/>
            <a:ext cx="1316374" cy="8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asy new potato salad recipe | Jamie Oliver potato recipe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74" b="29617"/>
          <a:stretch/>
        </p:blipFill>
        <p:spPr bwMode="auto">
          <a:xfrm>
            <a:off x="1331640" y="3717032"/>
            <a:ext cx="1296144" cy="75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DNS2020\Desktop\00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2" b="4134"/>
          <a:stretch/>
        </p:blipFill>
        <p:spPr bwMode="auto">
          <a:xfrm>
            <a:off x="107504" y="4683281"/>
            <a:ext cx="1224136" cy="76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DNS2020\Desktop\Без названия 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739655"/>
            <a:ext cx="1296142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Получить сертификат соответствия на овощи | ВостокТест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6" b="10705"/>
          <a:stretch/>
        </p:blipFill>
        <p:spPr bwMode="auto">
          <a:xfrm>
            <a:off x="395536" y="5661247"/>
            <a:ext cx="1217808" cy="7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11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NS2020\Desktop\dano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" t="1519" r="11089" b="30959"/>
          <a:stretch/>
        </p:blipFill>
        <p:spPr bwMode="auto">
          <a:xfrm>
            <a:off x="611560" y="2636912"/>
            <a:ext cx="7652209" cy="411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96" y="1268760"/>
            <a:ext cx="9108504" cy="206210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3200" dirty="0" smtClean="0"/>
              <a:t>The Barkers are having …     </a:t>
            </a:r>
          </a:p>
          <a:p>
            <a:r>
              <a:rPr lang="en-US" sz="3200" dirty="0" smtClean="0"/>
              <a:t>John is eating …</a:t>
            </a:r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Mr. Barker is eating …</a:t>
            </a:r>
          </a:p>
          <a:p>
            <a:r>
              <a:rPr lang="en-US" sz="3200" dirty="0" smtClean="0"/>
              <a:t>Mrs. Barker is eating …</a:t>
            </a:r>
          </a:p>
          <a:p>
            <a:r>
              <a:rPr lang="en-US" sz="3200" dirty="0" smtClean="0"/>
              <a:t>Sally is eating …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555776" y="0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What are they eating?</a:t>
            </a:r>
            <a:endParaRPr lang="ru-RU" sz="44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12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55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084df478f1aa23bbac18c887ac73d14d3bad76"/>
</p:tagLst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2482</TotalTime>
  <Words>322</Words>
  <Application>Microsoft Office PowerPoint</Application>
  <PresentationFormat>Экран (4:3)</PresentationFormat>
  <Paragraphs>116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I love food.</vt:lpstr>
      <vt:lpstr>Let’s train the sounds</vt:lpstr>
      <vt:lpstr>Презентация PowerPoint</vt:lpstr>
      <vt:lpstr>Презентация PowerPoint</vt:lpstr>
      <vt:lpstr>New words</vt:lpstr>
      <vt:lpstr>Презентация PowerPoint</vt:lpstr>
      <vt:lpstr>Презентация PowerPoint</vt:lpstr>
      <vt:lpstr>Fill in the sentences.</vt:lpstr>
      <vt:lpstr>Презентация PowerPoint</vt:lpstr>
      <vt:lpstr>Презентация PowerPoint</vt:lpstr>
      <vt:lpstr>Презентация PowerPoint</vt:lpstr>
      <vt:lpstr>Work in pairs! – работаем парами.   What would you like?</vt:lpstr>
      <vt:lpstr>Рефлексия 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Вкусная еда</dc:title>
  <dc:creator>obstinate</dc:creator>
  <dc:description>Шаблон презентации с сайта https://presentation-creation.ru/</dc:description>
  <cp:lastModifiedBy>DNS2020</cp:lastModifiedBy>
  <cp:revision>778</cp:revision>
  <dcterms:created xsi:type="dcterms:W3CDTF">2018-02-25T09:09:03Z</dcterms:created>
  <dcterms:modified xsi:type="dcterms:W3CDTF">2021-03-15T00:26:46Z</dcterms:modified>
</cp:coreProperties>
</file>