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3" r:id="rId5"/>
    <p:sldId id="272" r:id="rId6"/>
    <p:sldId id="302" r:id="rId7"/>
    <p:sldId id="290" r:id="rId8"/>
    <p:sldId id="287" r:id="rId9"/>
    <p:sldId id="291" r:id="rId10"/>
    <p:sldId id="297" r:id="rId11"/>
    <p:sldId id="293" r:id="rId12"/>
    <p:sldId id="298" r:id="rId13"/>
    <p:sldId id="294" r:id="rId14"/>
    <p:sldId id="295" r:id="rId15"/>
    <p:sldId id="296" r:id="rId16"/>
    <p:sldId id="299" r:id="rId17"/>
    <p:sldId id="292" r:id="rId18"/>
    <p:sldId id="261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C082"/>
    <a:srgbClr val="9C7F46"/>
    <a:srgbClr val="FFFFCC"/>
    <a:srgbClr val="3938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17" autoAdjust="0"/>
    <p:restoredTop sz="94660"/>
  </p:normalViewPr>
  <p:slideViewPr>
    <p:cSldViewPr snapToGrid="0">
      <p:cViewPr varScale="1">
        <p:scale>
          <a:sx n="81" d="100"/>
          <a:sy n="81" d="100"/>
        </p:scale>
        <p:origin x="27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11A0-E26A-4718-B105-0A16BEB452F0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506E-3271-4956-A882-AF4CB37ED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771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11A0-E26A-4718-B105-0A16BEB452F0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506E-3271-4956-A882-AF4CB37ED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299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11A0-E26A-4718-B105-0A16BEB452F0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506E-3271-4956-A882-AF4CB37ED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146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11A0-E26A-4718-B105-0A16BEB452F0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506E-3271-4956-A882-AF4CB37ED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83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11A0-E26A-4718-B105-0A16BEB452F0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506E-3271-4956-A882-AF4CB37ED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329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11A0-E26A-4718-B105-0A16BEB452F0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506E-3271-4956-A882-AF4CB37ED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096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11A0-E26A-4718-B105-0A16BEB452F0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506E-3271-4956-A882-AF4CB37ED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770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11A0-E26A-4718-B105-0A16BEB452F0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506E-3271-4956-A882-AF4CB37ED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564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11A0-E26A-4718-B105-0A16BEB452F0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506E-3271-4956-A882-AF4CB37ED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694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11A0-E26A-4718-B105-0A16BEB452F0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506E-3271-4956-A882-AF4CB37ED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873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11A0-E26A-4718-B105-0A16BEB452F0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506E-3271-4956-A882-AF4CB37ED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971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F11A0-E26A-4718-B105-0A16BEB452F0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0506E-3271-4956-A882-AF4CB37ED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840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amyat-naroda.ru/" TargetMode="External"/><Relationship Id="rId2" Type="http://schemas.openxmlformats.org/officeDocument/2006/relationships/hyperlink" Target="https://podvignaroda.ru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tsarkova_kristina" TargetMode="External"/><Relationship Id="rId2" Type="http://schemas.openxmlformats.org/officeDocument/2006/relationships/hyperlink" Target="https://mail.yandex.ru/?uid=1980162114#/compose?to=%3Cnskp-info%40yandex.ru%3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nskp-info@yandex.ru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7254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774456"/>
            <a:ext cx="4731327" cy="1325563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latin typeface="NT Somic Bd" pitchFamily="50" charset="-52"/>
              </a:rPr>
              <a:t>КООРДИНАТОР РЕГИОНАЛЬНОГО ШТАБА АКЦИИ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2386224"/>
            <a:ext cx="9153698" cy="3889371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Зоны ответственности:</a:t>
            </a:r>
          </a:p>
          <a:p>
            <a:pPr lvl="0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Информирование потенциальных образовательных организаций, которые могут принять участие в Акции</a:t>
            </a:r>
          </a:p>
          <a:p>
            <a:pPr lvl="0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Определение организаций-участников Акции</a:t>
            </a:r>
          </a:p>
          <a:p>
            <a:pPr lvl="0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Определение организаций-площадок проведения Акции с учетом количества потенциальных выступающих, заявившихся от разных образовательных организаций (площадка определяется с количеством выступающих в городских территориях не менее 300 человек)</a:t>
            </a:r>
          </a:p>
          <a:p>
            <a:pPr lvl="0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Сбор сведений о площадках, количестве человек. Сведение списков участников по региону и передача их в проектный офис Акции.</a:t>
            </a:r>
          </a:p>
          <a:p>
            <a:pPr lvl="0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Модерация и утверждение лиц от образовательных организаций, ответственных за выкладку материалов на сайт</a:t>
            </a:r>
          </a:p>
          <a:p>
            <a:pPr lvl="0"/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703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88076" y="681038"/>
            <a:ext cx="6151536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NT Somic Med" pitchFamily="2" charset="0"/>
                <a:cs typeface="Arial" panose="020B0604020202020204" pitchFamily="34" charset="0"/>
              </a:rPr>
              <a:t>ЧАТ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678168" y="3104530"/>
            <a:ext cx="4850594" cy="13255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Для координации деятельности региональных штабов создан чат в МАХ для региональных координаторов</a:t>
            </a:r>
          </a:p>
        </p:txBody>
      </p:sp>
      <p:pic>
        <p:nvPicPr>
          <p:cNvPr id="3" name="Рисунок 2" descr="Изображение выглядит как круг, снимок экрана, Графика, графический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F5E244E-D28C-7AEC-C155-94FE0A071E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836" y="2006601"/>
            <a:ext cx="3521423" cy="352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791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707956"/>
            <a:ext cx="5080462" cy="1325563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NT Somic Bd" pitchFamily="50" charset="-52"/>
              </a:rPr>
              <a:t>ОТВЕТСТВЕННОЕ ЛИЦО </a:t>
            </a:r>
            <a:br>
              <a:rPr lang="ru-RU" sz="2400" b="1" dirty="0">
                <a:latin typeface="NT Somic Bd" pitchFamily="50" charset="-52"/>
              </a:rPr>
            </a:br>
            <a:r>
              <a:rPr lang="ru-RU" sz="2400" b="1" dirty="0">
                <a:latin typeface="NT Somic Bd" pitchFamily="50" charset="-52"/>
              </a:rPr>
              <a:t>В ОРГАНИЗАЦИИ-УЧАСТНИКЕ АКЦИИ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2374477"/>
            <a:ext cx="9552709" cy="3889371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участник – школа, колледж, вуз, центр дополнительного образования</a:t>
            </a:r>
          </a:p>
          <a:p>
            <a:pPr marL="0" lvl="0" indent="0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Полномочия:</a:t>
            </a:r>
          </a:p>
          <a:p>
            <a:pPr lvl="0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Информирование потенциальных участников об Акции</a:t>
            </a:r>
          </a:p>
          <a:p>
            <a:pPr lvl="0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Информирование о материалах, необходимых для подготовки</a:t>
            </a:r>
          </a:p>
          <a:p>
            <a:pPr lvl="0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Консультирование по вопросам подготовки материалов к выступлению</a:t>
            </a:r>
          </a:p>
          <a:p>
            <a:pPr lvl="0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Модерация и размещение материалов участников на сайте Акции (данная процедура будет возможна после проведения акции в апреле) </a:t>
            </a:r>
          </a:p>
        </p:txBody>
      </p:sp>
    </p:spTree>
    <p:extLst>
      <p:ext uri="{BB962C8B-B14F-4D97-AF65-F5344CB8AC3E}">
        <p14:creationId xmlns:p14="http://schemas.microsoft.com/office/powerpoint/2010/main" val="1674095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589790"/>
            <a:ext cx="6151536" cy="1325563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NT Somic Bd" pitchFamily="50" charset="-52"/>
              </a:rPr>
              <a:t>ПРЕДСТАВЛЕНИЕ МАТЕРИАЛОВ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2100019"/>
            <a:ext cx="10515600" cy="407694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Участник акции (школьник, студент, педагог) предоставляет следующие материалы:</a:t>
            </a:r>
          </a:p>
          <a:p>
            <a:pPr lvl="0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Для сайта: </a:t>
            </a:r>
          </a:p>
          <a:p>
            <a:pPr lvl="1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Фотографию героя</a:t>
            </a:r>
          </a:p>
          <a:p>
            <a:pPr lvl="1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Текст о герое</a:t>
            </a:r>
          </a:p>
          <a:p>
            <a:pPr lvl="1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Чек-лист о наградах и участии в битвах</a:t>
            </a:r>
          </a:p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Для выступления: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1 слайд презентации (по шаблону)</a:t>
            </a:r>
          </a:p>
        </p:txBody>
      </p:sp>
    </p:spTree>
    <p:extLst>
      <p:ext uri="{BB962C8B-B14F-4D97-AF65-F5344CB8AC3E}">
        <p14:creationId xmlns:p14="http://schemas.microsoft.com/office/powerpoint/2010/main" val="2606042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18594" y="2890391"/>
            <a:ext cx="308610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393837"/>
                </a:solidFill>
                <a:latin typeface="NT"/>
              </a:rPr>
              <a:t>Фамилия</a:t>
            </a:r>
          </a:p>
          <a:p>
            <a:r>
              <a:rPr lang="ru-RU" sz="3200" b="1" dirty="0">
                <a:solidFill>
                  <a:srgbClr val="393837"/>
                </a:solidFill>
                <a:latin typeface="NT"/>
              </a:rPr>
              <a:t>Имя Отчество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18594" y="3967609"/>
            <a:ext cx="38026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393837"/>
                </a:solidFill>
                <a:latin typeface="NT Somic" pitchFamily="50" charset="-52"/>
              </a:rPr>
              <a:t>ХХ.ХХ.ХХ-ХХ.ХХ.ХХ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71" y="530352"/>
            <a:ext cx="4454817" cy="578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482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37465" y="2795570"/>
            <a:ext cx="308610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393837"/>
                </a:solidFill>
                <a:latin typeface="NT"/>
              </a:rPr>
              <a:t>Фамилия</a:t>
            </a:r>
          </a:p>
          <a:p>
            <a:r>
              <a:rPr lang="ru-RU" sz="3200" b="1" dirty="0">
                <a:solidFill>
                  <a:srgbClr val="393837"/>
                </a:solidFill>
                <a:latin typeface="NT"/>
              </a:rPr>
              <a:t>Имя Отчество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37465" y="3872788"/>
            <a:ext cx="38026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393837"/>
                </a:solidFill>
                <a:latin typeface="NT Somic" pitchFamily="50" charset="-52"/>
              </a:rPr>
              <a:t>ХХ.ХХ.ХХ-ХХ.ХХ.ХХ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84" y="1005840"/>
            <a:ext cx="6030976" cy="505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840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589790"/>
            <a:ext cx="6151536" cy="1325563"/>
          </a:xfrm>
        </p:spPr>
        <p:txBody>
          <a:bodyPr/>
          <a:lstStyle/>
          <a:p>
            <a:r>
              <a:rPr lang="ru-RU" b="1" dirty="0">
                <a:latin typeface="NT Somic Bd" pitchFamily="50" charset="-52"/>
              </a:rPr>
              <a:t>РЕСУРСЫ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2098566"/>
            <a:ext cx="8034581" cy="407694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Чем школьник или студент может воспользоваться при подготовке своего выступления: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https://podvignaroda.ru/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https://pamyat-naroda.ru/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16482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774456"/>
            <a:ext cx="6151536" cy="1325563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NT Somic Med" pitchFamily="2" charset="0"/>
                <a:cs typeface="Arial" panose="020B0604020202020204" pitchFamily="34" charset="0"/>
              </a:rPr>
              <a:t>ОТЧЕТ О ПРОВЕДЕНИИ АКЦИИ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2499030"/>
            <a:ext cx="10515600" cy="4076943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Количество образовательных организаций региона, принявших участие в Акции</a:t>
            </a:r>
          </a:p>
          <a:p>
            <a:pPr marL="457200" indent="-457200">
              <a:buAutoNum type="arabicPeriod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Количество участников Акции</a:t>
            </a:r>
          </a:p>
          <a:p>
            <a:pPr marL="457200" indent="-457200">
              <a:buAutoNum type="arabicPeriod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Фото- и видеоматериалы о ходе проведения Акции</a:t>
            </a:r>
          </a:p>
          <a:p>
            <a:pPr marL="457200" indent="-457200">
              <a:buAutoNum type="arabicPeriod"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Срок – 30 апреля 2026 года</a:t>
            </a:r>
          </a:p>
        </p:txBody>
      </p:sp>
    </p:spTree>
    <p:extLst>
      <p:ext uri="{BB962C8B-B14F-4D97-AF65-F5344CB8AC3E}">
        <p14:creationId xmlns:p14="http://schemas.microsoft.com/office/powerpoint/2010/main" val="6764546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681038"/>
            <a:ext cx="6151536" cy="1325563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NT Somic Bd" pitchFamily="50" charset="-52"/>
              </a:rPr>
              <a:t>ПРОЕКТНЫЙ ОФИС 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2100019"/>
            <a:ext cx="6600986" cy="40769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/>
              <a:t>Кристина Михайловна </a:t>
            </a:r>
            <a:r>
              <a:rPr lang="ru-RU" b="1" dirty="0" err="1"/>
              <a:t>Царькова</a:t>
            </a:r>
            <a:endParaRPr lang="ru-RU" b="1" dirty="0"/>
          </a:p>
          <a:p>
            <a:pPr marL="0" indent="0" algn="ctr">
              <a:buNone/>
            </a:pPr>
            <a:r>
              <a:rPr lang="ru-RU" dirty="0"/>
              <a:t>руководитель проектного офиса акции «Наши семейные книги памяти» </a:t>
            </a:r>
          </a:p>
          <a:p>
            <a:pPr marL="0" indent="0" algn="ctr">
              <a:buNone/>
            </a:pPr>
            <a:r>
              <a:rPr lang="ru-RU" dirty="0"/>
              <a:t>+7-910-820-83-09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nskp-info@yandex.ru</a:t>
            </a:r>
            <a:endParaRPr lang="ru-RU" dirty="0"/>
          </a:p>
          <a:p>
            <a:pPr marL="0" indent="0" algn="ctr">
              <a:buNone/>
            </a:pPr>
            <a:r>
              <a:rPr lang="ru-RU" dirty="0">
                <a:hlinkClick r:id="rId3"/>
              </a:rPr>
              <a:t>https://vk.com/tsarkova_kristina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049" y="2558534"/>
            <a:ext cx="2683527" cy="268352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087421" y="2057563"/>
            <a:ext cx="3236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vk.com/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booksofmemory_yspu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2981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199" y="657556"/>
            <a:ext cx="4282441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NT Somic Bd" pitchFamily="50" charset="-52"/>
              </a:rPr>
              <a:t>ОРГАНИЗАТОРЫ И ПАРТНЕРЫ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2100019"/>
            <a:ext cx="8226287" cy="404899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Организатор Акции: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Министерство просвещения Российской Федерации</a:t>
            </a:r>
          </a:p>
          <a:p>
            <a:pPr marL="0" lvl="0" indent="0">
              <a:buNone/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Координатор Акции:</a:t>
            </a:r>
          </a:p>
          <a:p>
            <a:pPr lvl="0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Ярославский государственный педагогический университет</a:t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им. К.Д. Ушинского</a:t>
            </a:r>
          </a:p>
          <a:p>
            <a:pPr marL="0" indent="0">
              <a:buNone/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Официальные партнеры Акции: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Общественная палата Российской Федерации</a:t>
            </a:r>
          </a:p>
          <a:p>
            <a:pPr lvl="0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Правительство Ярославской области</a:t>
            </a:r>
          </a:p>
          <a:p>
            <a:pPr lvl="0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Общероссийская общественно-государственная просветительская организация «Российское общество «Знание»</a:t>
            </a:r>
          </a:p>
          <a:p>
            <a:pPr lvl="0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Центральный музей Великой Отечественной войны 1941-1945 гг.</a:t>
            </a:r>
          </a:p>
          <a:p>
            <a:pPr lvl="0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Федеральное агентство по делам молодежи (Росмолодёжь) </a:t>
            </a: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Общероссийское общественно-государственное движение детей </a:t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и молодежи «Движение Первых»</a:t>
            </a:r>
          </a:p>
          <a:p>
            <a:pPr lvl="0"/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516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624827"/>
            <a:ext cx="6151536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NT Somic Bd" pitchFamily="50" charset="-52"/>
              </a:rPr>
              <a:t>ЦЕЛИ АКЦИИ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2100019"/>
            <a:ext cx="6852593" cy="4383908"/>
          </a:xfrm>
        </p:spPr>
        <p:txBody>
          <a:bodyPr>
            <a:normAutofit/>
          </a:bodyPr>
          <a:lstStyle/>
          <a:p>
            <a:pPr lvl="0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формирование у молодежи традиционных российских духовно-нравственных ценностей; </a:t>
            </a:r>
          </a:p>
          <a:p>
            <a:pPr lvl="0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развитие интереса школьников и студентов к истории Великой Отечественной войны через историю своих семей; </a:t>
            </a:r>
          </a:p>
          <a:p>
            <a:pPr lvl="0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содействие осознанию молодыми людьми личной причастности к истории своей страны;</a:t>
            </a:r>
          </a:p>
          <a:p>
            <a:pPr lvl="0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содействие формированию у будущих педагогов профессиональной ответственности за будущее молодого поколения, будущее Великой Родины.</a:t>
            </a:r>
          </a:p>
        </p:txBody>
      </p:sp>
    </p:spTree>
    <p:extLst>
      <p:ext uri="{BB962C8B-B14F-4D97-AF65-F5344CB8AC3E}">
        <p14:creationId xmlns:p14="http://schemas.microsoft.com/office/powerpoint/2010/main" val="3843297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774456"/>
            <a:ext cx="6151536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NT Somic Bd" pitchFamily="50" charset="-52"/>
              </a:rPr>
              <a:t>ИТОГИ ПРОВЕДЕНИЯ АКЦИИ В 2023 ГОДУ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2582157"/>
            <a:ext cx="7668155" cy="4076943"/>
          </a:xfrm>
        </p:spPr>
        <p:txBody>
          <a:bodyPr>
            <a:normAutofit/>
          </a:bodyPr>
          <a:lstStyle/>
          <a:p>
            <a:pPr marL="252000">
              <a:spcBef>
                <a:spcPts val="800"/>
              </a:spcBef>
              <a:spcAft>
                <a:spcPts val="800"/>
              </a:spcAf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Более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40 000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школьников и студентов</a:t>
            </a:r>
          </a:p>
          <a:p>
            <a:pPr marL="252000">
              <a:spcBef>
                <a:spcPts val="800"/>
              </a:spcBef>
              <a:spcAft>
                <a:spcPts val="800"/>
              </a:spcAf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Более 3000 образовательных организаций-участниц из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61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региона России</a:t>
            </a:r>
          </a:p>
          <a:p>
            <a:pPr marL="252000">
              <a:spcBef>
                <a:spcPts val="800"/>
              </a:spcBef>
              <a:spcAft>
                <a:spcPts val="800"/>
              </a:spcAf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Более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20 000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героев, информация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 которых загружена на сайт Акции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7690793" y="5992296"/>
            <a:ext cx="5194997" cy="369332"/>
            <a:chOff x="3893709" y="5638757"/>
            <a:chExt cx="5194997" cy="369332"/>
          </a:xfrm>
        </p:grpSpPr>
        <p:sp>
          <p:nvSpPr>
            <p:cNvPr id="7" name="TextBox 6"/>
            <p:cNvSpPr txBox="1"/>
            <p:nvPr/>
          </p:nvSpPr>
          <p:spPr>
            <a:xfrm>
              <a:off x="3893709" y="5638757"/>
              <a:ext cx="51949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NT Somic" pitchFamily="50" charset="-52"/>
                </a:rPr>
                <a:t>https://</a:t>
              </a:r>
              <a:r>
                <a:rPr lang="ru-RU" dirty="0" err="1">
                  <a:latin typeface="NT Somic" pitchFamily="50" charset="-52"/>
                </a:rPr>
                <a:t>книгипамяти.рф</a:t>
              </a:r>
              <a:r>
                <a:rPr lang="ru-RU" dirty="0">
                  <a:latin typeface="NT Somic" pitchFamily="50" charset="-52"/>
                </a:rPr>
                <a:t>/</a:t>
              </a: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9271" y="5638757"/>
              <a:ext cx="366426" cy="3664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7129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774456"/>
            <a:ext cx="6151536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NT Somic Bd" pitchFamily="50" charset="-52"/>
              </a:rPr>
              <a:t>ИТОГИ ПРОВЕДЕНИЯ АКЦИИ В 2024 ГОДУ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2299520"/>
            <a:ext cx="8521931" cy="4258703"/>
          </a:xfrm>
        </p:spPr>
        <p:txBody>
          <a:bodyPr>
            <a:norm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77 регионов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провели региональные слеты активистов Акции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Более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1 600 участников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слетов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Создан спектакль «Станция Помнить» по мотивам рассказов школьников и студентов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15 показов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спектакля в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10 районах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Ярославской области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Более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3 000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зрителей спектаклей</a:t>
            </a:r>
          </a:p>
          <a:p>
            <a:pPr marL="0" lv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806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3B0E51-EE88-B06D-57F0-AF90BCA0FB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83D7366-200D-AD09-47AF-5632A65D8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4456"/>
            <a:ext cx="6151536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NT Somic Bd" pitchFamily="50" charset="-52"/>
              </a:rPr>
              <a:t>ИТОГИ ПРОВЕДЕНИЯ АКЦИИ В 2025 ГОДУ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5B71769-5C85-C4C7-E269-F2EB0E93F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9520"/>
            <a:ext cx="8521931" cy="4258703"/>
          </a:xfrm>
        </p:spPr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Более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500 000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школьников и студентов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/>
              <a:t>89 </a:t>
            </a:r>
            <a:r>
              <a:rPr lang="ru-RU" dirty="0"/>
              <a:t>субъектов Российской Федерации, а также ряд зарубежных государств-участников (Беларусь, Молдова, Армения, Грузия, Абхазия, Кыргызстан, Казахстан, Узбекистан, Таджикистан, Туркменистан, Китай)</a:t>
            </a:r>
          </a:p>
        </p:txBody>
      </p:sp>
    </p:spTree>
    <p:extLst>
      <p:ext uri="{BB962C8B-B14F-4D97-AF65-F5344CB8AC3E}">
        <p14:creationId xmlns:p14="http://schemas.microsoft.com/office/powerpoint/2010/main" val="4077652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641456"/>
            <a:ext cx="6151536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NT Somic Bd" pitchFamily="50" charset="-52"/>
              </a:rPr>
              <a:t>СРОКИ ПРОВЕДЕНИЯ АКЦИИ В 2026 ГОДУ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2100019"/>
            <a:ext cx="10117975" cy="4076943"/>
          </a:xfrm>
        </p:spPr>
        <p:txBody>
          <a:bodyPr>
            <a:normAutofit/>
          </a:bodyPr>
          <a:lstStyle/>
          <a:p>
            <a:pPr lvl="0"/>
            <a:r>
              <a:rPr lang="ru-RU" b="1" dirty="0"/>
              <a:t>2 апреля 2026 года </a:t>
            </a:r>
            <a:r>
              <a:rPr lang="ru-RU" dirty="0"/>
              <a:t>– официальный старт акции в Музее Победы (г. Москва) с очным участием школьников и студентов – представителей всех субъектов Российской Федерации;</a:t>
            </a:r>
          </a:p>
          <a:p>
            <a:pPr lvl="0"/>
            <a:r>
              <a:rPr lang="ru-RU" b="1" dirty="0"/>
              <a:t>3-30 апреля 2026 года </a:t>
            </a:r>
            <a:r>
              <a:rPr lang="ru-RU" dirty="0"/>
              <a:t>– проведение акции в образовательных организациях всех субъектов Российской Федерации – очные выступления школьников и студентов.</a:t>
            </a:r>
          </a:p>
        </p:txBody>
      </p:sp>
    </p:spTree>
    <p:extLst>
      <p:ext uri="{BB962C8B-B14F-4D97-AF65-F5344CB8AC3E}">
        <p14:creationId xmlns:p14="http://schemas.microsoft.com/office/powerpoint/2010/main" val="2342100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624830"/>
            <a:ext cx="6151536" cy="1325563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NT Somic Bd" pitchFamily="50" charset="-52"/>
              </a:rPr>
              <a:t>АЛГОРИТМ ПОДГОТОВКИ АКЦИИ В РЕГИОНЕ: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2166524"/>
            <a:ext cx="10649989" cy="4533534"/>
          </a:xfrm>
        </p:spPr>
        <p:txBody>
          <a:bodyPr>
            <a:normAutofit/>
          </a:bodyPr>
          <a:lstStyle/>
          <a:p>
            <a:pPr lvl="0"/>
            <a:r>
              <a:rPr lang="ru-RU" sz="2000" b="1" dirty="0"/>
              <a:t>До 5 февраля 2026 года</a:t>
            </a:r>
            <a:r>
              <a:rPr lang="ru-RU" sz="2000" dirty="0"/>
              <a:t> субъекты Российской Федерации, информируют проектный офис о готовности принять участие в Акции (по электронной почте </a:t>
            </a:r>
            <a:r>
              <a:rPr lang="en-US" sz="2000" dirty="0" err="1">
                <a:hlinkClick r:id="rId2"/>
              </a:rPr>
              <a:t>nskp</a:t>
            </a:r>
            <a:r>
              <a:rPr lang="ru-RU" sz="2000" dirty="0">
                <a:hlinkClick r:id="rId2"/>
              </a:rPr>
              <a:t>-</a:t>
            </a:r>
            <a:r>
              <a:rPr lang="en-US" sz="2000" dirty="0">
                <a:hlinkClick r:id="rId2"/>
              </a:rPr>
              <a:t>info</a:t>
            </a:r>
            <a:r>
              <a:rPr lang="ru-RU" sz="2000" dirty="0">
                <a:hlinkClick r:id="rId2"/>
              </a:rPr>
              <a:t>@</a:t>
            </a:r>
            <a:r>
              <a:rPr lang="en-US" sz="2000" dirty="0" err="1">
                <a:hlinkClick r:id="rId2"/>
              </a:rPr>
              <a:t>yandex</a:t>
            </a:r>
            <a:r>
              <a:rPr lang="ru-RU" sz="2000" dirty="0">
                <a:hlinkClick r:id="rId2"/>
              </a:rPr>
              <a:t>.</a:t>
            </a:r>
            <a:r>
              <a:rPr lang="en-US" sz="2000" dirty="0" err="1">
                <a:hlinkClick r:id="rId2"/>
              </a:rPr>
              <a:t>ru</a:t>
            </a:r>
            <a:r>
              <a:rPr lang="ru-RU" sz="2000" dirty="0"/>
              <a:t>)</a:t>
            </a:r>
          </a:p>
          <a:p>
            <a:r>
              <a:rPr lang="ru-RU" sz="2000" b="1" dirty="0"/>
              <a:t>До 5 марта 2026 года</a:t>
            </a:r>
            <a:r>
              <a:rPr lang="ru-RU" sz="2000" dirty="0"/>
              <a:t> региональный штаб Акции определяет даты проведения Акции в конкретных организациях-площадках и передает данные в проектный офис Акции для формирования федерального календаря проведения Акции</a:t>
            </a:r>
          </a:p>
          <a:p>
            <a:r>
              <a:rPr lang="ru-RU" sz="2000" b="1" dirty="0"/>
              <a:t>До 17 марта 2026 года </a:t>
            </a:r>
            <a:r>
              <a:rPr lang="ru-RU" sz="2000" dirty="0"/>
              <a:t>штаб через организации информирует школьников и студентов об Акции. Рассылает алгоритмы подготовки текстов выступлений о родственниках – участниках войны и тружениках тыла, и слайдов с информацией</a:t>
            </a:r>
          </a:p>
          <a:p>
            <a:r>
              <a:rPr lang="ru-RU" sz="2000" b="1" dirty="0"/>
              <a:t>До 31 марта 2026 года </a:t>
            </a:r>
            <a:r>
              <a:rPr lang="ru-RU" sz="2000" dirty="0"/>
              <a:t>штаб разрабатывает сценарный план проведения Акции на каждой из площадок, составляет совместно с организацией-площадкой график выступлений, график посещения площадки слушателями</a:t>
            </a:r>
          </a:p>
          <a:p>
            <a:endParaRPr lang="ru-RU" sz="2000" dirty="0"/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9870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774456"/>
            <a:ext cx="5412971" cy="1325563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NT Somic Bd" pitchFamily="50" charset="-52"/>
              </a:rPr>
              <a:t>РЕГИОНАЛЬНЫЙ ШТАБ АКЦИИ</a:t>
            </a:r>
            <a:endParaRPr lang="ru-RU" sz="3600" dirty="0">
              <a:latin typeface="NT Somic" pitchFamily="50" charset="-52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2324601"/>
            <a:ext cx="10515600" cy="388937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региональный штаб Акции могут войти представители:</a:t>
            </a:r>
          </a:p>
          <a:p>
            <a:pPr lvl="0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региональных органов власти</a:t>
            </a:r>
          </a:p>
          <a:p>
            <a:pPr lvl="0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общественных палат регионов</a:t>
            </a:r>
          </a:p>
          <a:p>
            <a:pPr lvl="0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молодежных общественных советов  и объединений </a:t>
            </a:r>
          </a:p>
          <a:p>
            <a:pPr lvl="0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региональных организаций Российского общества «Знание»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Движения Первых</a:t>
            </a:r>
          </a:p>
          <a:p>
            <a:pPr lvl="0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педагогических университетов</a:t>
            </a:r>
          </a:p>
          <a:p>
            <a:pPr lvl="0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педагогических колледжей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9989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4065</TotalTime>
  <Words>778</Words>
  <Application>Microsoft Office PowerPoint</Application>
  <PresentationFormat>Широкоэкранный</PresentationFormat>
  <Paragraphs>97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NT</vt:lpstr>
      <vt:lpstr>NT Somic</vt:lpstr>
      <vt:lpstr>NT Somic Bd</vt:lpstr>
      <vt:lpstr>NT Somic Med</vt:lpstr>
      <vt:lpstr>Тема Office</vt:lpstr>
      <vt:lpstr>Презентация PowerPoint</vt:lpstr>
      <vt:lpstr>ОРГАНИЗАТОРЫ И ПАРТНЕРЫ</vt:lpstr>
      <vt:lpstr>ЦЕЛИ АКЦИИ</vt:lpstr>
      <vt:lpstr>ИТОГИ ПРОВЕДЕНИЯ АКЦИИ В 2023 ГОДУ</vt:lpstr>
      <vt:lpstr>ИТОГИ ПРОВЕДЕНИЯ АКЦИИ В 2024 ГОДУ</vt:lpstr>
      <vt:lpstr>ИТОГИ ПРОВЕДЕНИЯ АКЦИИ В 2025 ГОДУ</vt:lpstr>
      <vt:lpstr>СРОКИ ПРОВЕДЕНИЯ АКЦИИ В 2026 ГОДУ</vt:lpstr>
      <vt:lpstr>АЛГОРИТМ ПОДГОТОВКИ АКЦИИ В РЕГИОНЕ:</vt:lpstr>
      <vt:lpstr>РЕГИОНАЛЬНЫЙ ШТАБ АКЦИИ</vt:lpstr>
      <vt:lpstr>КООРДИНАТОР РЕГИОНАЛЬНОГО ШТАБА АКЦИИ</vt:lpstr>
      <vt:lpstr>ЧАТ</vt:lpstr>
      <vt:lpstr>ОТВЕТСТВЕННОЕ ЛИЦО  В ОРГАНИЗАЦИИ-УЧАСТНИКЕ АКЦИИ</vt:lpstr>
      <vt:lpstr>ПРЕДСТАВЛЕНИЕ МАТЕРИАЛОВ</vt:lpstr>
      <vt:lpstr>Презентация PowerPoint</vt:lpstr>
      <vt:lpstr>Презентация PowerPoint</vt:lpstr>
      <vt:lpstr>РЕСУРСЫ</vt:lpstr>
      <vt:lpstr>ОТЧЕТ О ПРОВЕДЕНИИ АКЦИИ</vt:lpstr>
      <vt:lpstr>ПРОЕКТНЫЙ ОФИС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Даша Якубовская</dc:creator>
  <cp:lastModifiedBy>Кристина Царькова</cp:lastModifiedBy>
  <cp:revision>49</cp:revision>
  <dcterms:created xsi:type="dcterms:W3CDTF">2023-09-17T09:55:10Z</dcterms:created>
  <dcterms:modified xsi:type="dcterms:W3CDTF">2026-02-16T20:07:31Z</dcterms:modified>
</cp:coreProperties>
</file>