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70" r:id="rId3"/>
    <p:sldId id="271" r:id="rId4"/>
    <p:sldId id="256" r:id="rId5"/>
    <p:sldId id="276" r:id="rId6"/>
    <p:sldId id="277" r:id="rId7"/>
    <p:sldId id="272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D826A4A-5A1E-4FD9-9FF2-B42A634AC8C3}">
          <p14:sldIdLst>
            <p14:sldId id="267"/>
            <p14:sldId id="270"/>
            <p14:sldId id="271"/>
            <p14:sldId id="256"/>
            <p14:sldId id="276"/>
            <p14:sldId id="277"/>
            <p14:sldId id="272"/>
            <p14:sldId id="268"/>
          </p14:sldIdLst>
        </p14:section>
        <p14:section name="Раздел без заголовка" id="{A7DB6500-3ECC-4D5B-A26C-AFB387A78DA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0099"/>
    <a:srgbClr val="0066FF"/>
    <a:srgbClr val="008000"/>
    <a:srgbClr val="FCAAF8"/>
    <a:srgbClr val="16DBF6"/>
    <a:srgbClr val="DBC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3537" autoAdjust="0"/>
  </p:normalViewPr>
  <p:slideViewPr>
    <p:cSldViewPr>
      <p:cViewPr varScale="1">
        <p:scale>
          <a:sx n="67" d="100"/>
          <a:sy n="67" d="100"/>
        </p:scale>
        <p:origin x="14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1DBBCF-2630-48C6-863A-008623A27275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CB7565-2B96-45A2-BBA3-5084AC70925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0F6FC6">
                  <a:lumMod val="75000"/>
                </a:srgbClr>
              </a:solidFill>
              <a:latin typeface="Constantia" pitchFamily="18" charset="0"/>
            </a:rPr>
            <a:t>На современном этапе развития общества выявлена тенденция к ухудшению состояния здоровья детей.</a:t>
          </a:r>
          <a:endParaRPr lang="ru-RU" sz="2000" b="1" dirty="0">
            <a:latin typeface="Constantia" pitchFamily="18" charset="0"/>
          </a:endParaRPr>
        </a:p>
      </dgm:t>
    </dgm:pt>
    <dgm:pt modelId="{99811616-C8F1-4787-8B01-CFAC90AD3682}" type="parTrans" cxnId="{FA788EC1-7F17-4ABF-8F9F-CC8DACC32351}">
      <dgm:prSet/>
      <dgm:spPr/>
      <dgm:t>
        <a:bodyPr/>
        <a:lstStyle/>
        <a:p>
          <a:endParaRPr lang="ru-RU"/>
        </a:p>
      </dgm:t>
    </dgm:pt>
    <dgm:pt modelId="{A0AA2499-B054-4964-B82E-C1314F3BA3B8}" type="sibTrans" cxnId="{FA788EC1-7F17-4ABF-8F9F-CC8DACC32351}">
      <dgm:prSet/>
      <dgm:spPr/>
      <dgm:t>
        <a:bodyPr/>
        <a:lstStyle/>
        <a:p>
          <a:endParaRPr lang="ru-RU"/>
        </a:p>
      </dgm:t>
    </dgm:pt>
    <dgm:pt modelId="{20E91261-EDA4-497E-9119-E87AA9E0611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rgbClr val="008000"/>
              </a:solidFill>
              <a:latin typeface="Constantia" pitchFamily="18" charset="0"/>
            </a:rPr>
            <a:t>Забота о здоровье ребенка и взрослого человека, занимает во всём  мире приоритетные позиции, поскольку любой стране нужны  личности творческие, гармонично развитые, активные и здоровые.</a:t>
          </a:r>
          <a:endParaRPr lang="ru-RU" sz="1600" b="1" dirty="0">
            <a:solidFill>
              <a:srgbClr val="008000"/>
            </a:solidFill>
            <a:latin typeface="Constantia" pitchFamily="18" charset="0"/>
          </a:endParaRPr>
        </a:p>
      </dgm:t>
    </dgm:pt>
    <dgm:pt modelId="{0AF00BAB-08BD-49D2-9ABC-35CE1AC55BAA}" type="parTrans" cxnId="{EB5BAF7B-B5CF-4A8C-B2E8-117177543AC9}">
      <dgm:prSet/>
      <dgm:spPr/>
      <dgm:t>
        <a:bodyPr/>
        <a:lstStyle/>
        <a:p>
          <a:endParaRPr lang="ru-RU"/>
        </a:p>
      </dgm:t>
    </dgm:pt>
    <dgm:pt modelId="{E4FBBC5A-E4B7-4F75-A782-5A4E75E7FF83}" type="sibTrans" cxnId="{EB5BAF7B-B5CF-4A8C-B2E8-117177543AC9}">
      <dgm:prSet/>
      <dgm:spPr/>
      <dgm:t>
        <a:bodyPr/>
        <a:lstStyle/>
        <a:p>
          <a:endParaRPr lang="ru-RU"/>
        </a:p>
      </dgm:t>
    </dgm:pt>
    <dgm:pt modelId="{DB378A1D-5940-45A0-A220-F062620E8A6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Constantia" pitchFamily="18" charset="0"/>
            </a:rPr>
            <a:t>Первые представления о здоровье и здоровом образе жизни формируются еще в дошкольном возрасте. </a:t>
          </a:r>
          <a:endParaRPr lang="ru-RU" sz="1800" b="1" dirty="0">
            <a:solidFill>
              <a:srgbClr val="C00000"/>
            </a:solidFill>
            <a:latin typeface="Constantia" pitchFamily="18" charset="0"/>
          </a:endParaRPr>
        </a:p>
      </dgm:t>
    </dgm:pt>
    <dgm:pt modelId="{EF4BCB5A-3DB3-4A24-AF00-B07771671E8C}" type="parTrans" cxnId="{4C8A92F3-C8A2-45EB-8BB2-1DB24BB1F92A}">
      <dgm:prSet/>
      <dgm:spPr/>
      <dgm:t>
        <a:bodyPr/>
        <a:lstStyle/>
        <a:p>
          <a:endParaRPr lang="ru-RU"/>
        </a:p>
      </dgm:t>
    </dgm:pt>
    <dgm:pt modelId="{2A85B39A-B3A4-4C19-917B-515E14958410}" type="sibTrans" cxnId="{4C8A92F3-C8A2-45EB-8BB2-1DB24BB1F92A}">
      <dgm:prSet/>
      <dgm:spPr/>
      <dgm:t>
        <a:bodyPr/>
        <a:lstStyle/>
        <a:p>
          <a:endParaRPr lang="ru-RU"/>
        </a:p>
      </dgm:t>
    </dgm:pt>
    <dgm:pt modelId="{9CF361A6-9B9B-4790-BE67-1FF7AEDAD2B9}" type="pres">
      <dgm:prSet presAssocID="{B11DBBCF-2630-48C6-863A-008623A272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C5C2FB-78BF-45AA-A3D1-64E0180053EB}" type="pres">
      <dgm:prSet presAssocID="{B3CB7565-2B96-45A2-BBA3-5084AC709255}" presName="node" presStyleLbl="node1" presStyleIdx="0" presStyleCnt="3" custScaleX="308174" custLinFactNeighborX="-2576" custLinFactNeighborY="14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9DD77-9127-4964-8657-75536F429896}" type="pres">
      <dgm:prSet presAssocID="{A0AA2499-B054-4964-B82E-C1314F3BA3B8}" presName="sibTrans" presStyleCnt="0"/>
      <dgm:spPr/>
    </dgm:pt>
    <dgm:pt modelId="{3211D473-8A93-40F0-9D0E-6D7B0CFBDC08}" type="pres">
      <dgm:prSet presAssocID="{20E91261-EDA4-497E-9119-E87AA9E06115}" presName="node" presStyleLbl="node1" presStyleIdx="1" presStyleCnt="3" custScaleX="261619" custLinFactNeighborX="350" custLinFactNeighborY="20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2C2F1-4545-4070-9455-D2AE485A9A9E}" type="pres">
      <dgm:prSet presAssocID="{E4FBBC5A-E4B7-4F75-A782-5A4E75E7FF83}" presName="sibTrans" presStyleCnt="0"/>
      <dgm:spPr/>
    </dgm:pt>
    <dgm:pt modelId="{63BCF441-D867-468E-B8EA-F35261BDA7B0}" type="pres">
      <dgm:prSet presAssocID="{DB378A1D-5940-45A0-A220-F062620E8A65}" presName="node" presStyleLbl="node1" presStyleIdx="2" presStyleCnt="3" custScaleX="240459" custLinFactNeighborX="3643" custLinFactNeighborY="19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788EC1-7F17-4ABF-8F9F-CC8DACC32351}" srcId="{B11DBBCF-2630-48C6-863A-008623A27275}" destId="{B3CB7565-2B96-45A2-BBA3-5084AC709255}" srcOrd="0" destOrd="0" parTransId="{99811616-C8F1-4787-8B01-CFAC90AD3682}" sibTransId="{A0AA2499-B054-4964-B82E-C1314F3BA3B8}"/>
    <dgm:cxn modelId="{82D9CD8D-D9DB-4453-81B9-01887EDCB59E}" type="presOf" srcId="{B3CB7565-2B96-45A2-BBA3-5084AC709255}" destId="{CAC5C2FB-78BF-45AA-A3D1-64E0180053EB}" srcOrd="0" destOrd="0" presId="urn:microsoft.com/office/officeart/2005/8/layout/default#1"/>
    <dgm:cxn modelId="{EB5BAF7B-B5CF-4A8C-B2E8-117177543AC9}" srcId="{B11DBBCF-2630-48C6-863A-008623A27275}" destId="{20E91261-EDA4-497E-9119-E87AA9E06115}" srcOrd="1" destOrd="0" parTransId="{0AF00BAB-08BD-49D2-9ABC-35CE1AC55BAA}" sibTransId="{E4FBBC5A-E4B7-4F75-A782-5A4E75E7FF83}"/>
    <dgm:cxn modelId="{4C8A92F3-C8A2-45EB-8BB2-1DB24BB1F92A}" srcId="{B11DBBCF-2630-48C6-863A-008623A27275}" destId="{DB378A1D-5940-45A0-A220-F062620E8A65}" srcOrd="2" destOrd="0" parTransId="{EF4BCB5A-3DB3-4A24-AF00-B07771671E8C}" sibTransId="{2A85B39A-B3A4-4C19-917B-515E14958410}"/>
    <dgm:cxn modelId="{736B8287-C933-4848-B155-0C5127532724}" type="presOf" srcId="{20E91261-EDA4-497E-9119-E87AA9E06115}" destId="{3211D473-8A93-40F0-9D0E-6D7B0CFBDC08}" srcOrd="0" destOrd="0" presId="urn:microsoft.com/office/officeart/2005/8/layout/default#1"/>
    <dgm:cxn modelId="{E7C019F1-11A4-41CC-A24B-5AF14BB3AB40}" type="presOf" srcId="{B11DBBCF-2630-48C6-863A-008623A27275}" destId="{9CF361A6-9B9B-4790-BE67-1FF7AEDAD2B9}" srcOrd="0" destOrd="0" presId="urn:microsoft.com/office/officeart/2005/8/layout/default#1"/>
    <dgm:cxn modelId="{4CCF22AB-FC3D-464E-9AF8-398C57A1C19E}" type="presOf" srcId="{DB378A1D-5940-45A0-A220-F062620E8A65}" destId="{63BCF441-D867-468E-B8EA-F35261BDA7B0}" srcOrd="0" destOrd="0" presId="urn:microsoft.com/office/officeart/2005/8/layout/default#1"/>
    <dgm:cxn modelId="{18412A56-8617-4083-97F7-D4F10F96D336}" type="presParOf" srcId="{9CF361A6-9B9B-4790-BE67-1FF7AEDAD2B9}" destId="{CAC5C2FB-78BF-45AA-A3D1-64E0180053EB}" srcOrd="0" destOrd="0" presId="urn:microsoft.com/office/officeart/2005/8/layout/default#1"/>
    <dgm:cxn modelId="{347EF0E4-6E13-4B62-B028-C6A9EC76562A}" type="presParOf" srcId="{9CF361A6-9B9B-4790-BE67-1FF7AEDAD2B9}" destId="{23D9DD77-9127-4964-8657-75536F429896}" srcOrd="1" destOrd="0" presId="urn:microsoft.com/office/officeart/2005/8/layout/default#1"/>
    <dgm:cxn modelId="{453947F2-4015-4897-85E3-081181133356}" type="presParOf" srcId="{9CF361A6-9B9B-4790-BE67-1FF7AEDAD2B9}" destId="{3211D473-8A93-40F0-9D0E-6D7B0CFBDC08}" srcOrd="2" destOrd="0" presId="urn:microsoft.com/office/officeart/2005/8/layout/default#1"/>
    <dgm:cxn modelId="{530DD17A-F277-441B-83D3-56E1BAD3FDD0}" type="presParOf" srcId="{9CF361A6-9B9B-4790-BE67-1FF7AEDAD2B9}" destId="{50F2C2F1-4545-4070-9455-D2AE485A9A9E}" srcOrd="3" destOrd="0" presId="urn:microsoft.com/office/officeart/2005/8/layout/default#1"/>
    <dgm:cxn modelId="{DEFF7F20-F8AB-4BB5-B924-3B90B6188656}" type="presParOf" srcId="{9CF361A6-9B9B-4790-BE67-1FF7AEDAD2B9}" destId="{63BCF441-D867-468E-B8EA-F35261BDA7B0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5C2FB-78BF-45AA-A3D1-64E0180053EB}">
      <dsp:nvSpPr>
        <dsp:cNvPr id="0" name=""/>
        <dsp:cNvSpPr/>
      </dsp:nvSpPr>
      <dsp:spPr>
        <a:xfrm>
          <a:off x="0" y="573523"/>
          <a:ext cx="6978894" cy="1358757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F6FC6">
                  <a:lumMod val="75000"/>
                </a:srgbClr>
              </a:solidFill>
              <a:latin typeface="Constantia" pitchFamily="18" charset="0"/>
            </a:rPr>
            <a:t>На современном этапе развития общества выявлена тенденция к ухудшению состояния здоровья детей.</a:t>
          </a:r>
          <a:endParaRPr lang="ru-RU" sz="2000" b="1" kern="1200" dirty="0">
            <a:latin typeface="Constantia" pitchFamily="18" charset="0"/>
          </a:endParaRPr>
        </a:p>
      </dsp:txBody>
      <dsp:txXfrm>
        <a:off x="0" y="573523"/>
        <a:ext cx="6978894" cy="1358757"/>
      </dsp:txXfrm>
    </dsp:sp>
    <dsp:sp modelId="{3211D473-8A93-40F0-9D0E-6D7B0CFBDC08}">
      <dsp:nvSpPr>
        <dsp:cNvPr id="0" name=""/>
        <dsp:cNvSpPr/>
      </dsp:nvSpPr>
      <dsp:spPr>
        <a:xfrm>
          <a:off x="538008" y="2232683"/>
          <a:ext cx="5924611" cy="1358757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8000"/>
              </a:solidFill>
              <a:latin typeface="Constantia" pitchFamily="18" charset="0"/>
            </a:rPr>
            <a:t>Забота о здоровье ребенка и взрослого человека, занимает во всём  мире приоритетные позиции, поскольку любой стране нужны  личности творческие, гармонично развитые, активные и здоровые.</a:t>
          </a:r>
          <a:endParaRPr lang="ru-RU" sz="1600" b="1" kern="1200" dirty="0">
            <a:solidFill>
              <a:srgbClr val="008000"/>
            </a:solidFill>
            <a:latin typeface="Constantia" pitchFamily="18" charset="0"/>
          </a:endParaRPr>
        </a:p>
      </dsp:txBody>
      <dsp:txXfrm>
        <a:off x="538008" y="2232683"/>
        <a:ext cx="5924611" cy="1358757"/>
      </dsp:txXfrm>
    </dsp:sp>
    <dsp:sp modelId="{63BCF441-D867-468E-B8EA-F35261BDA7B0}">
      <dsp:nvSpPr>
        <dsp:cNvPr id="0" name=""/>
        <dsp:cNvSpPr/>
      </dsp:nvSpPr>
      <dsp:spPr>
        <a:xfrm>
          <a:off x="852175" y="3800304"/>
          <a:ext cx="5445423" cy="135875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Constantia" pitchFamily="18" charset="0"/>
            </a:rPr>
            <a:t>Первые представления о здоровье и здоровом образе жизни формируются еще в дошкольном возрасте. </a:t>
          </a:r>
          <a:endParaRPr lang="ru-RU" sz="1800" b="1" kern="1200" dirty="0">
            <a:solidFill>
              <a:srgbClr val="C00000"/>
            </a:solidFill>
            <a:latin typeface="Constantia" pitchFamily="18" charset="0"/>
          </a:endParaRPr>
        </a:p>
      </dsp:txBody>
      <dsp:txXfrm>
        <a:off x="852175" y="3800304"/>
        <a:ext cx="5445423" cy="1358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2.png"/><Relationship Id="rId4" Type="http://schemas.openxmlformats.org/officeDocument/2006/relationships/diagramData" Target="../diagrams/data1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23528" y="1214423"/>
            <a:ext cx="8396930" cy="108155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9228554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4400" spc="600" dirty="0" smtClean="0">
                <a:ln w="76200">
                  <a:solidFill>
                    <a:srgbClr val="FCAAF8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Добровольческий</a:t>
            </a:r>
            <a:r>
              <a:rPr lang="ru-RU" sz="4000" b="1" spc="600" dirty="0" smtClean="0">
                <a:ln w="76200">
                  <a:solidFill>
                    <a:srgbClr val="FCAAF8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4000" b="1" spc="600" dirty="0" smtClean="0">
                <a:ln w="76200">
                  <a:solidFill>
                    <a:srgbClr val="FCAAF8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проект</a:t>
            </a:r>
            <a:endParaRPr lang="ru-RU" sz="4000" b="1" spc="600" dirty="0" smtClean="0">
              <a:ln w="76200">
                <a:solidFill>
                  <a:srgbClr val="FCAAF8"/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420888" y="1340768"/>
            <a:ext cx="12241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nstantia" pitchFamily="18" charset="0"/>
              </a:rPr>
              <a:t>                            «Оберегай»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508104" y="4797152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C0099"/>
                </a:solidFill>
                <a:latin typeface="Constantia" pitchFamily="18" charset="0"/>
              </a:rPr>
              <a:t>МБОУ Петровская СОШ</a:t>
            </a:r>
          </a:p>
          <a:p>
            <a:pPr algn="ctr"/>
            <a:r>
              <a:rPr lang="ru-RU" b="1" dirty="0" smtClean="0">
                <a:solidFill>
                  <a:srgbClr val="CC0099"/>
                </a:solidFill>
                <a:latin typeface="Constantia" pitchFamily="18" charset="0"/>
              </a:rPr>
              <a:t>х</a:t>
            </a:r>
            <a:r>
              <a:rPr lang="ru-RU" b="1" dirty="0" smtClean="0">
                <a:solidFill>
                  <a:srgbClr val="CC0099"/>
                </a:solidFill>
                <a:latin typeface="Constantia" pitchFamily="18" charset="0"/>
              </a:rPr>
              <a:t>. </a:t>
            </a:r>
            <a:r>
              <a:rPr lang="ru-RU" b="1" dirty="0" err="1" smtClean="0">
                <a:solidFill>
                  <a:srgbClr val="CC0099"/>
                </a:solidFill>
                <a:latin typeface="Constantia" pitchFamily="18" charset="0"/>
              </a:rPr>
              <a:t>Нижнепетровский</a:t>
            </a:r>
            <a:endParaRPr lang="ru-RU" b="1" dirty="0" smtClean="0">
              <a:solidFill>
                <a:srgbClr val="CC0099"/>
              </a:solidFill>
              <a:latin typeface="Constantia" pitchFamily="18" charset="0"/>
            </a:endParaRPr>
          </a:p>
          <a:p>
            <a:pPr algn="ctr"/>
            <a:r>
              <a:rPr lang="ru-RU" b="1" dirty="0" smtClean="0">
                <a:solidFill>
                  <a:srgbClr val="CC0099"/>
                </a:solidFill>
                <a:latin typeface="Constantia" pitchFamily="18" charset="0"/>
              </a:rPr>
              <a:t>Команда «Улыбка» </a:t>
            </a:r>
          </a:p>
          <a:p>
            <a:pPr algn="ctr"/>
            <a:r>
              <a:rPr lang="ru-RU" b="1" dirty="0" smtClean="0">
                <a:solidFill>
                  <a:srgbClr val="CC0099"/>
                </a:solidFill>
                <a:latin typeface="Constantia" pitchFamily="18" charset="0"/>
              </a:rPr>
              <a:t>кол-во добровольцев : 4 </a:t>
            </a:r>
          </a:p>
          <a:p>
            <a:pPr algn="ctr"/>
            <a:r>
              <a:rPr lang="ru-RU" b="1" dirty="0" smtClean="0">
                <a:solidFill>
                  <a:srgbClr val="CC0099"/>
                </a:solidFill>
                <a:latin typeface="Constantia" pitchFamily="18" charset="0"/>
              </a:rPr>
              <a:t>Руководитель команды: Гончарова А.В</a:t>
            </a:r>
            <a:endParaRPr lang="ru-RU" b="1" dirty="0">
              <a:solidFill>
                <a:srgbClr val="CC0099"/>
              </a:solidFill>
              <a:latin typeface="Constant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3" y="4556331"/>
            <a:ext cx="2579102" cy="22469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967366"/>
            <a:ext cx="2360491" cy="1690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830" y="1462866"/>
            <a:ext cx="2581125" cy="17779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307603" y="1317482"/>
            <a:ext cx="2793081" cy="19569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869" y="2132856"/>
            <a:ext cx="4464496" cy="255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7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Блок-схема: альтернативный процесс 20"/>
          <p:cNvSpPr/>
          <p:nvPr/>
        </p:nvSpPr>
        <p:spPr>
          <a:xfrm>
            <a:off x="1259632" y="956224"/>
            <a:ext cx="6624736" cy="108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5796136" y="2075728"/>
            <a:ext cx="2753452" cy="108000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 Вид проекта:</a:t>
            </a:r>
            <a:endParaRPr lang="ru-RU" sz="2800" dirty="0" smtClean="0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Constantia" pitchFamily="18" charset="0"/>
              </a:rPr>
              <a:t> Групповой.</a:t>
            </a:r>
          </a:p>
          <a:p>
            <a:pPr algn="ctr"/>
            <a:endParaRPr lang="ru-RU" dirty="0"/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4788024" y="5301208"/>
            <a:ext cx="4104456" cy="122401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Основные направления: </a:t>
            </a:r>
            <a:r>
              <a:rPr lang="ru-RU" sz="2000" dirty="0" smtClean="0">
                <a:solidFill>
                  <a:srgbClr val="C00000"/>
                </a:solidFill>
                <a:latin typeface="Constantia" pitchFamily="18" charset="0"/>
              </a:rPr>
              <a:t>повышение уровня здоровья детей, пропаганда здорового образа жизни.  </a:t>
            </a:r>
            <a:endParaRPr lang="ru-RU" sz="2000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302735" y="5236580"/>
            <a:ext cx="4464496" cy="128864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Продолжительность: 3 </a:t>
            </a: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месяца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Срок реализации: </a:t>
            </a:r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декабрь - март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Участники: </a:t>
            </a:r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дети, добровольцы</a:t>
            </a:r>
            <a:r>
              <a:rPr lang="ru-RU" sz="2400" dirty="0" smtClean="0">
                <a:solidFill>
                  <a:srgbClr val="C00000"/>
                </a:solidFill>
                <a:latin typeface="Constantia" pitchFamily="18" charset="0"/>
              </a:rPr>
              <a:t>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051720" y="804283"/>
            <a:ext cx="55290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Тип проекта: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 Информационно-практический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709" y="3220356"/>
            <a:ext cx="3528392" cy="20162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75727"/>
            <a:ext cx="5040559" cy="316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95536" y="908720"/>
            <a:ext cx="8347539" cy="26069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9228554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76200">
                  <a:solidFill>
                    <a:srgbClr val="FCAAF8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Актуальность</a:t>
            </a:r>
            <a:endParaRPr lang="ru-RU" sz="8800" b="1" spc="600" dirty="0">
              <a:ln w="76200">
                <a:solidFill>
                  <a:srgbClr val="FCAAF8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688"/>
            <a:ext cx="2255195" cy="869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Схема 12"/>
          <p:cNvGraphicFramePr/>
          <p:nvPr/>
        </p:nvGraphicFramePr>
        <p:xfrm>
          <a:off x="1115616" y="1397000"/>
          <a:ext cx="6984776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04" y="4797152"/>
            <a:ext cx="1800200" cy="22252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45524" y="4797151"/>
            <a:ext cx="1798476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4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611560" y="1628800"/>
            <a:ext cx="8347539" cy="26069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ArchUp">
              <a:avLst>
                <a:gd name="adj" fmla="val 922855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Heavy" pitchFamily="34" charset="0"/>
              </a:rPr>
              <a:t>Цель проекта</a:t>
            </a:r>
          </a:p>
        </p:txBody>
      </p:sp>
      <p:pic>
        <p:nvPicPr>
          <p:cNvPr id="16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710" y="188640"/>
            <a:ext cx="225519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Инна\Desktop\1424883418_od3bjnj8c9i0imw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5041" y="4716018"/>
            <a:ext cx="3535724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Инна\Desktop\1424883418_od3bjnj8c9i0imw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49891"/>
            <a:ext cx="4562475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43608" y="2276872"/>
            <a:ext cx="2880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 детей основы здорового образа  жизни, добиваться  осознанного выполнения  правил здоровье  сбережения  и  ответственного отношения, как к  собственному здоровью,  так  и  здоровью  окружающих.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495" y="2070953"/>
            <a:ext cx="4257938" cy="26111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0528" y="-166498"/>
            <a:ext cx="2853175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8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115616" y="1916832"/>
            <a:ext cx="7488832" cy="48013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  <a:latin typeface="Constantia" pitchFamily="18" charset="0"/>
              </a:rPr>
              <a:t>формировать представление о том, что быть чистым – красиво и полезно для здоровья, а грязь способствует заболеваниям;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  <a:latin typeface="Constantia" pitchFamily="18" charset="0"/>
              </a:rPr>
              <a:t>воспитывать культурно-гигиенические навыки;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  <a:latin typeface="Constantia" pitchFamily="18" charset="0"/>
              </a:rPr>
              <a:t>расширять знания о  влиянии закаливания на здоровье человека.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  <a:latin typeface="Constantia" pitchFamily="18" charset="0"/>
              </a:rPr>
              <a:t>закреплять у детей умение выполнять основные виды движений более осознанно;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  <a:latin typeface="Constantia" pitchFamily="18" charset="0"/>
              </a:rPr>
              <a:t>формировать правильную осанку во всех видах деятельности и потребность в двигательной активности.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7544" y="692696"/>
            <a:ext cx="8347539" cy="26069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ArchUp">
              <a:avLst>
                <a:gd name="adj" fmla="val 922855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Heavy" pitchFamily="34" charset="0"/>
              </a:rPr>
              <a:t>Задачи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Heavy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5616" y="1196752"/>
            <a:ext cx="748883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Heavy" pitchFamily="34" charset="0"/>
              </a:rPr>
              <a:t>Физическое развитие</a:t>
            </a:r>
          </a:p>
        </p:txBody>
      </p:sp>
      <p:pic>
        <p:nvPicPr>
          <p:cNvPr id="16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710" y="188640"/>
            <a:ext cx="225519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89"/>
            <a:ext cx="2853175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8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11560" y="1307670"/>
            <a:ext cx="7992888" cy="53860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представления детей о витаминах, их роли в жизни человека.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знания о здоровых и вредных продуктах питания.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знания детей о здоровье через познавательно-исследовательскую деятельность;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желание выражать в рисунках свои впечатления, знания, своё отношение к ЗОЖ;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умение импровизировать под музыку соответствующего характера;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проявлению артистических умений и творческой активности в инсценировках и самостоятельной игровой и познавательно-исследовательской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умение оценивать свои поступки и поступки сверстников;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дружеские взаимоотношения между детьми, привычку играть и заниматься сообща.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навыки безопасного поведения во время проведения игр, выполнения физических упражнений, пользования спортивным инвентарём;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навыки дисциплинированности и осознанного выполнения правил безопасности;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и заботливое отношение к своему здоровью.</a:t>
            </a:r>
          </a:p>
          <a:p>
            <a:pPr lvl="0">
              <a:buFont typeface="Wingdings" pitchFamily="2" charset="2"/>
              <a:buChar char="v"/>
            </a:pP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v"/>
            </a:pP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560" y="332656"/>
            <a:ext cx="799288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Heavy" pitchFamily="34" charset="0"/>
              </a:rPr>
              <a:t>Познавательное развитие</a:t>
            </a:r>
          </a:p>
        </p:txBody>
      </p:sp>
      <p:pic>
        <p:nvPicPr>
          <p:cNvPr id="16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69625"/>
            <a:ext cx="225519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52536" y="5805264"/>
            <a:ext cx="2850747" cy="144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8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98933" y="1480248"/>
            <a:ext cx="8347539" cy="26069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9228554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3400" b="1" spc="600" dirty="0" smtClean="0">
                <a:ln w="76200">
                  <a:solidFill>
                    <a:srgbClr val="FCAAF8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Предполагаемые</a:t>
            </a:r>
            <a:r>
              <a:rPr lang="ru-RU" sz="4400" b="1" spc="600" dirty="0" smtClean="0">
                <a:ln w="76200">
                  <a:solidFill>
                    <a:srgbClr val="FCAAF8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результаты</a:t>
            </a:r>
            <a:endParaRPr lang="ru-RU" sz="4400" b="1" spc="600" dirty="0">
              <a:ln w="76200">
                <a:solidFill>
                  <a:srgbClr val="FCAAF8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275" y="183716"/>
            <a:ext cx="225519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827584" y="2118047"/>
            <a:ext cx="410445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Для детей: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Повышение эмоционального, физического благополучия;</a:t>
            </a:r>
            <a:b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гигиенической культуры;</a:t>
            </a:r>
            <a:b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Улучшение соматических показателей здоровья;</a:t>
            </a:r>
            <a:b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Наличие потребности в здоровом образе жизни и возможностей его обеспечения.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4" name="Picture 2" descr="C:\Users\Инна\Desktop\1424883418_od3bjnj8c9i0imw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5013176"/>
            <a:ext cx="3535724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Инна\Desktop\1424883418_od3bjnj8c9i0imw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013176"/>
            <a:ext cx="4562475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77685"/>
            <a:ext cx="3600400" cy="280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4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275" y="183716"/>
            <a:ext cx="225519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Инна\Desktop\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360040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2510" y="1031612"/>
            <a:ext cx="756084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Результат!!!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Constantia" pitchFamily="18" charset="0"/>
              </a:rPr>
              <a:t>Изменение, </a:t>
            </a:r>
            <a:r>
              <a:rPr lang="ru-RU" sz="2400" b="1" dirty="0" smtClean="0">
                <a:solidFill>
                  <a:srgbClr val="7030A0"/>
                </a:solidFill>
                <a:latin typeface="Constantia" pitchFamily="18" charset="0"/>
              </a:rPr>
              <a:t>сохранение и укрепление здоровья </a:t>
            </a:r>
            <a:r>
              <a:rPr lang="ru-RU" sz="2400" b="1" dirty="0" smtClean="0">
                <a:solidFill>
                  <a:srgbClr val="7030A0"/>
                </a:solidFill>
                <a:latin typeface="Constantia" pitchFamily="18" charset="0"/>
              </a:rPr>
              <a:t>детей; охват 16 человек.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Constantia" pitchFamily="18" charset="0"/>
              </a:rPr>
              <a:t>4 добровольца.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Constantia" pitchFamily="18" charset="0"/>
              </a:rPr>
              <a:t>Всего 17 мероприятий.</a:t>
            </a:r>
            <a:endParaRPr lang="ru-RU" sz="2400" b="1" dirty="0" smtClean="0">
              <a:solidFill>
                <a:srgbClr val="7030A0"/>
              </a:solidFill>
              <a:latin typeface="Constant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Constantia" pitchFamily="18" charset="0"/>
              </a:rPr>
              <a:t>19 постов в </a:t>
            </a:r>
            <a:r>
              <a:rPr lang="ru-RU" sz="2400" b="1" dirty="0" err="1" smtClean="0">
                <a:solidFill>
                  <a:srgbClr val="7030A0"/>
                </a:solidFill>
                <a:latin typeface="Constantia" pitchFamily="18" charset="0"/>
              </a:rPr>
              <a:t>соцсетях</a:t>
            </a:r>
            <a:r>
              <a:rPr lang="ru-RU" sz="2400" b="1" dirty="0" smtClean="0">
                <a:solidFill>
                  <a:srgbClr val="7030A0"/>
                </a:solidFill>
                <a:latin typeface="Constantia" pitchFamily="18" charset="0"/>
              </a:rPr>
              <a:t>.</a:t>
            </a:r>
            <a:endParaRPr lang="ru-RU" sz="2400" b="1" dirty="0" smtClean="0">
              <a:solidFill>
                <a:srgbClr val="7030A0"/>
              </a:solidFill>
              <a:latin typeface="Constantia" pitchFamily="18" charset="0"/>
            </a:endParaRPr>
          </a:p>
          <a:p>
            <a:r>
              <a:rPr lang="ru-RU" sz="1400" b="1" dirty="0" smtClean="0">
                <a:solidFill>
                  <a:srgbClr val="0066FF"/>
                </a:solidFill>
                <a:latin typeface="Constantia" pitchFamily="18" charset="0"/>
              </a:rPr>
              <a:t>Тиражирование проекта в </a:t>
            </a:r>
            <a:r>
              <a:rPr lang="ru-RU" sz="1400" b="1" dirty="0" err="1" smtClean="0">
                <a:solidFill>
                  <a:srgbClr val="0066FF"/>
                </a:solidFill>
                <a:latin typeface="Constantia" pitchFamily="18" charset="0"/>
              </a:rPr>
              <a:t>соцсетях</a:t>
            </a:r>
            <a:r>
              <a:rPr lang="ru-RU" sz="1400" b="1" dirty="0" smtClean="0">
                <a:solidFill>
                  <a:srgbClr val="0066FF"/>
                </a:solidFill>
                <a:latin typeface="Constantia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CC0099"/>
                </a:solidFill>
                <a:latin typeface="Constantia" pitchFamily="18" charset="0"/>
              </a:rPr>
              <a:t>Уровень информативности </a:t>
            </a:r>
            <a:r>
              <a:rPr lang="ru-RU" sz="2000" b="1" dirty="0" smtClean="0">
                <a:solidFill>
                  <a:srgbClr val="CC0099"/>
                </a:solidFill>
                <a:latin typeface="Constantia" pitchFamily="18" charset="0"/>
              </a:rPr>
              <a:t>о </a:t>
            </a:r>
            <a:r>
              <a:rPr lang="ru-RU" sz="2000" b="1" dirty="0" smtClean="0">
                <a:solidFill>
                  <a:srgbClr val="CC0099"/>
                </a:solidFill>
                <a:latin typeface="Constantia" pitchFamily="18" charset="0"/>
              </a:rPr>
              <a:t>здоровом образе жизни у детей вырос!!!          </a:t>
            </a:r>
          </a:p>
          <a:p>
            <a:r>
              <a:rPr lang="ru-RU" sz="2000" b="1" dirty="0">
                <a:solidFill>
                  <a:srgbClr val="CC0099"/>
                </a:solidFill>
                <a:latin typeface="Constantia" pitchFamily="18" charset="0"/>
              </a:rPr>
              <a:t> </a:t>
            </a:r>
            <a:r>
              <a:rPr lang="ru-RU" sz="2000" b="1" dirty="0" smtClean="0">
                <a:solidFill>
                  <a:srgbClr val="CC0099"/>
                </a:solidFill>
                <a:latin typeface="Constantia" pitchFamily="18" charset="0"/>
              </a:rPr>
              <a:t>                                      </a:t>
            </a:r>
            <a:r>
              <a:rPr lang="ru-RU" sz="2000" b="1" dirty="0" smtClean="0">
                <a:solidFill>
                  <a:srgbClr val="00FF00"/>
                </a:solidFill>
                <a:latin typeface="Constantia" pitchFamily="18" charset="0"/>
              </a:rPr>
              <a:t>СПАСИБО ЗА ВНИМАНИЕ!!!</a:t>
            </a:r>
            <a:endParaRPr lang="ru-RU" sz="2000" b="1" dirty="0">
              <a:solidFill>
                <a:srgbClr val="00FF00"/>
              </a:solidFill>
              <a:latin typeface="Constant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878" y="4454078"/>
            <a:ext cx="4896544" cy="2160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304" y="1916832"/>
            <a:ext cx="1707166" cy="256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4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4D4D4D"/>
      </a:dk1>
      <a:lt1>
        <a:srgbClr val="FFFFFF"/>
      </a:lt1>
      <a:dk2>
        <a:srgbClr val="4D4D4D"/>
      </a:dk2>
      <a:lt2>
        <a:srgbClr val="214DDB"/>
      </a:lt2>
      <a:accent1>
        <a:srgbClr val="9752EC"/>
      </a:accent1>
      <a:accent2>
        <a:srgbClr val="FF48BC"/>
      </a:accent2>
      <a:accent3>
        <a:srgbClr val="FFFFFF"/>
      </a:accent3>
      <a:accent4>
        <a:srgbClr val="404040"/>
      </a:accent4>
      <a:accent5>
        <a:srgbClr val="C9B3F4"/>
      </a:accent5>
      <a:accent6>
        <a:srgbClr val="E740AA"/>
      </a:accent6>
      <a:hlink>
        <a:srgbClr val="FF320C"/>
      </a:hlink>
      <a:folHlink>
        <a:srgbClr val="D5D5D5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1287</TotalTime>
  <Words>329</Words>
  <Application>Microsoft Office PowerPoint</Application>
  <PresentationFormat>Экран (4:3)</PresentationFormat>
  <Paragraphs>51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Arial Black</vt:lpstr>
      <vt:lpstr>Calibri</vt:lpstr>
      <vt:lpstr>Constantia</vt:lpstr>
      <vt:lpstr>Franklin Gothic Heavy</vt:lpstr>
      <vt:lpstr>Microsoft Sans Serif</vt:lpstr>
      <vt:lpstr>Tahoma</vt:lpstr>
      <vt:lpstr>Times New Roman</vt:lpstr>
      <vt:lpstr>Wingdings</vt:lpstr>
      <vt:lpstr>powerpoint-template-24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RePack by Diakov</cp:lastModifiedBy>
  <cp:revision>118</cp:revision>
  <dcterms:created xsi:type="dcterms:W3CDTF">2015-05-02T20:44:07Z</dcterms:created>
  <dcterms:modified xsi:type="dcterms:W3CDTF">2023-03-26T13:56:14Z</dcterms:modified>
</cp:coreProperties>
</file>