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8" r:id="rId1"/>
  </p:sldMasterIdLst>
  <p:sldIdLst>
    <p:sldId id="282" r:id="rId2"/>
    <p:sldId id="256" r:id="rId3"/>
    <p:sldId id="258" r:id="rId4"/>
    <p:sldId id="273" r:id="rId5"/>
    <p:sldId id="269" r:id="rId6"/>
    <p:sldId id="270" r:id="rId7"/>
    <p:sldId id="271" r:id="rId8"/>
    <p:sldId id="272" r:id="rId9"/>
    <p:sldId id="265" r:id="rId10"/>
    <p:sldId id="263" r:id="rId11"/>
    <p:sldId id="266" r:id="rId12"/>
    <p:sldId id="267" r:id="rId13"/>
    <p:sldId id="274" r:id="rId14"/>
    <p:sldId id="275" r:id="rId15"/>
    <p:sldId id="276" r:id="rId16"/>
    <p:sldId id="277" r:id="rId17"/>
    <p:sldId id="278" r:id="rId18"/>
    <p:sldId id="279" r:id="rId19"/>
    <p:sldId id="281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51" d="100"/>
          <a:sy n="51" d="100"/>
        </p:scale>
        <p:origin x="-96" y="-3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61446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2088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359322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00552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330785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55942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12/8/2018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38009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91396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5523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1524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12/8/2018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6455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12/8/2018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03187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12/8/2018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2397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12/8/2018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92315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12/8/2018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73313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6471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12/8/2018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50314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  <p:sldLayoutId id="2147483680" r:id="rId12"/>
    <p:sldLayoutId id="2147483681" r:id="rId13"/>
    <p:sldLayoutId id="2147483682" r:id="rId14"/>
    <p:sldLayoutId id="2147483683" r:id="rId15"/>
    <p:sldLayoutId id="214748368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714656" y="1156995"/>
            <a:ext cx="8596668" cy="5355771"/>
          </a:xfrm>
        </p:spPr>
        <p:txBody>
          <a:bodyPr>
            <a:normAutofit fontScale="90000"/>
          </a:bodyPr>
          <a:lstStyle/>
          <a:p>
            <a:pPr algn="ctr"/>
            <a:r>
              <a:rPr lang="ru-RU" sz="6700" dirty="0" smtClean="0"/>
              <a:t>Презентация</a:t>
            </a:r>
            <a:br>
              <a:rPr lang="ru-RU" sz="6700" dirty="0" smtClean="0"/>
            </a:br>
            <a:r>
              <a:rPr lang="ru-RU" sz="6700" dirty="0"/>
              <a:t> </a:t>
            </a:r>
            <a:r>
              <a:rPr lang="ru-RU" sz="6700" dirty="0" smtClean="0"/>
              <a:t>« Знатоки этикета»</a:t>
            </a:r>
            <a:br>
              <a:rPr lang="ru-RU" sz="6700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 </a:t>
            </a:r>
            <a:r>
              <a:rPr lang="ru-RU" dirty="0" smtClean="0"/>
              <a:t>   выполнила </a:t>
            </a:r>
            <a:br>
              <a:rPr lang="ru-RU" dirty="0" smtClean="0"/>
            </a:br>
            <a:r>
              <a:rPr lang="ru-RU" dirty="0" smtClean="0"/>
              <a:t>   учитель технологии</a:t>
            </a:r>
            <a:br>
              <a:rPr lang="ru-RU" dirty="0" smtClean="0"/>
            </a:br>
            <a:r>
              <a:rPr lang="ru-RU" dirty="0" err="1" smtClean="0"/>
              <a:t>Касаркина</a:t>
            </a:r>
            <a:r>
              <a:rPr lang="ru-RU" dirty="0" smtClean="0"/>
              <a:t> О.В.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072651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235256"/>
            <a:ext cx="8040076" cy="1320800"/>
          </a:xfrm>
        </p:spPr>
        <p:txBody>
          <a:bodyPr>
            <a:normAutofit/>
          </a:bodyPr>
          <a:lstStyle/>
          <a:p>
            <a:pPr algn="ctr"/>
            <a:endParaRPr lang="ru-RU" sz="4000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12636" y="6036"/>
            <a:ext cx="1847850" cy="2466975"/>
          </a:xfrm>
          <a:prstGeom prst="rect">
            <a:avLst/>
          </a:prstGeom>
        </p:spPr>
      </p:pic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569842" y="2212693"/>
            <a:ext cx="9480457" cy="4028821"/>
          </a:xfrm>
        </p:spPr>
        <p:txBody>
          <a:bodyPr/>
          <a:lstStyle/>
          <a:p>
            <a:endParaRPr lang="ru-RU" dirty="0"/>
          </a:p>
          <a:p>
            <a:r>
              <a:rPr lang="ru-RU" sz="2800" dirty="0" smtClean="0"/>
              <a:t>1) мужчина </a:t>
            </a:r>
            <a:r>
              <a:rPr lang="ru-RU" sz="2800" dirty="0"/>
              <a:t>подходил к женщине и просил её разрешения пригласить на танец, слегка кланяясь</a:t>
            </a:r>
          </a:p>
          <a:p>
            <a:r>
              <a:rPr lang="ru-RU" sz="2800" dirty="0"/>
              <a:t>2) мужчина из далека показывал жестами женщине своё желание потанцевать с ней</a:t>
            </a:r>
          </a:p>
          <a:p>
            <a:r>
              <a:rPr lang="ru-RU" sz="2800" dirty="0"/>
              <a:t>3) мужчина подходил к женщине и, не спрашивая её согласия, брал за руку для танца</a:t>
            </a:r>
          </a:p>
        </p:txBody>
      </p:sp>
      <p:sp>
        <p:nvSpPr>
          <p:cNvPr id="9" name="Горизонтальный свиток 8"/>
          <p:cNvSpPr/>
          <p:nvPr/>
        </p:nvSpPr>
        <p:spPr>
          <a:xfrm>
            <a:off x="484761" y="201509"/>
            <a:ext cx="6848475" cy="1682865"/>
          </a:xfrm>
          <a:prstGeom prst="horizontalScroll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930252" y="505130"/>
            <a:ext cx="6096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buNone/>
            </a:pPr>
            <a:r>
              <a:rPr lang="ru-RU" sz="2800" dirty="0"/>
              <a:t>Определи классические правила приглашения на танец</a:t>
            </a:r>
            <a:r>
              <a:rPr lang="ru-RU" dirty="0"/>
              <a:t>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85865" y="2742523"/>
            <a:ext cx="5235566" cy="2969163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30252" y="1989065"/>
            <a:ext cx="2692732" cy="4028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6825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17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21" presetClass="exit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20" dur="2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21" presetClass="exit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23" dur="2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Горизонтальный свиток 3"/>
          <p:cNvSpPr/>
          <p:nvPr/>
        </p:nvSpPr>
        <p:spPr>
          <a:xfrm>
            <a:off x="434429" y="214646"/>
            <a:ext cx="8955951" cy="2182866"/>
          </a:xfrm>
          <a:prstGeom prst="horizontalScroll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dirty="0" smtClean="0">
                <a:solidFill>
                  <a:schemeClr val="accent5">
                    <a:lumMod val="50000"/>
                  </a:schemeClr>
                </a:solidFill>
              </a:rPr>
              <a:t>Что нужно сделать юноше после окончания танца?</a:t>
            </a:r>
            <a:endParaRPr lang="ru-RU" sz="40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132937"/>
            <a:ext cx="8596668" cy="2319454"/>
          </a:xfrm>
        </p:spPr>
        <p:txBody>
          <a:bodyPr>
            <a:normAutofit/>
          </a:bodyPr>
          <a:lstStyle/>
          <a:p>
            <a:endParaRPr lang="ru-RU" sz="4400" dirty="0" smtClean="0"/>
          </a:p>
          <a:p>
            <a:r>
              <a:rPr lang="ru-RU" sz="2800" dirty="0" smtClean="0"/>
              <a:t>Проводить девушку до места и поблагодарить</a:t>
            </a:r>
            <a:endParaRPr lang="ru-RU" sz="28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44650" y="4186576"/>
            <a:ext cx="3634570" cy="2418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8037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7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Горизонтальный свиток 3"/>
          <p:cNvSpPr/>
          <p:nvPr/>
        </p:nvSpPr>
        <p:spPr>
          <a:xfrm>
            <a:off x="232756" y="0"/>
            <a:ext cx="9041246" cy="2518882"/>
          </a:xfrm>
          <a:prstGeom prst="horizontalScroll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5045" y="446717"/>
            <a:ext cx="8596668" cy="13208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dirty="0" smtClean="0">
                <a:solidFill>
                  <a:schemeClr val="accent5">
                    <a:lumMod val="50000"/>
                  </a:schemeClr>
                </a:solidFill>
              </a:rPr>
              <a:t>Должна ли девушка объяснить партнёру свой отказ потанцевать с ним?</a:t>
            </a:r>
            <a:endParaRPr lang="ru-RU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2756" y="2244436"/>
            <a:ext cx="7630732" cy="3838848"/>
          </a:xfrm>
        </p:spPr>
        <p:txBody>
          <a:bodyPr>
            <a:normAutofit/>
          </a:bodyPr>
          <a:lstStyle/>
          <a:p>
            <a:endParaRPr lang="ru-RU" sz="3600" dirty="0" smtClean="0">
              <a:solidFill>
                <a:schemeClr val="accent5">
                  <a:lumMod val="50000"/>
                </a:schemeClr>
              </a:solidFill>
            </a:endParaRPr>
          </a:p>
          <a:p>
            <a:endParaRPr lang="ru-RU" sz="3600" dirty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ru-RU" sz="3600" dirty="0" smtClean="0">
                <a:solidFill>
                  <a:schemeClr val="bg2">
                    <a:lumMod val="10000"/>
                  </a:schemeClr>
                </a:solidFill>
              </a:rPr>
              <a:t>Обязательно, чтобы не огорчить его</a:t>
            </a:r>
            <a:endParaRPr lang="ru-RU" sz="3600" dirty="0">
              <a:solidFill>
                <a:schemeClr val="bg2">
                  <a:lumMod val="10000"/>
                </a:schemeClr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823"/>
          <a:stretch/>
        </p:blipFill>
        <p:spPr>
          <a:xfrm>
            <a:off x="7739270" y="2518882"/>
            <a:ext cx="2107095" cy="3248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7672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8052" y="372516"/>
            <a:ext cx="8955950" cy="874643"/>
          </a:xfrm>
        </p:spPr>
        <p:txBody>
          <a:bodyPr>
            <a:prstTxWarp prst="textChevron">
              <a:avLst/>
            </a:prstTxWarp>
          </a:bodyPr>
          <a:lstStyle/>
          <a:p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Столовый этикет</a:t>
            </a:r>
            <a:endParaRPr lang="ru-RU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46547" y="2769702"/>
            <a:ext cx="2687785" cy="2807243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8052" y="2232938"/>
            <a:ext cx="8596668" cy="3880773"/>
          </a:xfrm>
        </p:spPr>
        <p:txBody>
          <a:bodyPr>
            <a:normAutofit/>
          </a:bodyPr>
          <a:lstStyle/>
          <a:p>
            <a:pPr lvl="0"/>
            <a:r>
              <a:rPr lang="ru-RU" sz="2800" dirty="0">
                <a:solidFill>
                  <a:srgbClr val="0070C0"/>
                </a:solidFill>
              </a:rPr>
              <a:t>Вы за столом. Где должны находиться руки до еды? </a:t>
            </a:r>
            <a:r>
              <a:rPr lang="ru-RU" sz="2800" dirty="0" smtClean="0">
                <a:solidFill>
                  <a:srgbClr val="0070C0"/>
                </a:solidFill>
              </a:rPr>
              <a:t> </a:t>
            </a:r>
          </a:p>
          <a:p>
            <a:pPr lvl="0"/>
            <a:r>
              <a:rPr lang="ru-RU" sz="2800" dirty="0" smtClean="0"/>
              <a:t>На коленях</a:t>
            </a:r>
          </a:p>
          <a:p>
            <a:pPr lvl="0"/>
            <a:r>
              <a:rPr lang="ru-RU" sz="2800" dirty="0" smtClean="0">
                <a:solidFill>
                  <a:srgbClr val="0070C0"/>
                </a:solidFill>
              </a:rPr>
              <a:t>Для </a:t>
            </a:r>
            <a:r>
              <a:rPr lang="ru-RU" sz="2800" dirty="0">
                <a:solidFill>
                  <a:srgbClr val="0070C0"/>
                </a:solidFill>
              </a:rPr>
              <a:t>чего нужна бумажная салфетка? </a:t>
            </a:r>
            <a:endParaRPr lang="ru-RU" sz="2800" dirty="0" smtClean="0">
              <a:solidFill>
                <a:srgbClr val="0070C0"/>
              </a:solidFill>
            </a:endParaRPr>
          </a:p>
          <a:p>
            <a:pPr lvl="0"/>
            <a:r>
              <a:rPr lang="ru-RU" sz="2800" dirty="0" smtClean="0"/>
              <a:t>Вытирать </a:t>
            </a:r>
            <a:r>
              <a:rPr lang="ru-RU" sz="2800" dirty="0"/>
              <a:t>пальцы и </a:t>
            </a:r>
            <a:r>
              <a:rPr lang="ru-RU" sz="2800" dirty="0" smtClean="0"/>
              <a:t>губы</a:t>
            </a:r>
            <a:endParaRPr lang="ru-RU" sz="2800" dirty="0"/>
          </a:p>
          <a:p>
            <a:pPr lvl="0"/>
            <a:r>
              <a:rPr lang="ru-RU" sz="2800" dirty="0">
                <a:solidFill>
                  <a:srgbClr val="0070C0"/>
                </a:solidFill>
              </a:rPr>
              <a:t>Для чего нужна матерчатая салфетка? </a:t>
            </a:r>
            <a:endParaRPr lang="ru-RU" sz="2800" dirty="0" smtClean="0">
              <a:solidFill>
                <a:srgbClr val="0070C0"/>
              </a:solidFill>
            </a:endParaRPr>
          </a:p>
          <a:p>
            <a:pPr lvl="0"/>
            <a:r>
              <a:rPr lang="ru-RU" sz="2800" dirty="0" smtClean="0"/>
              <a:t>Кладут </a:t>
            </a:r>
            <a:r>
              <a:rPr lang="ru-RU" sz="2800" dirty="0"/>
              <a:t>на колени, чтобы не испачкать </a:t>
            </a:r>
            <a:r>
              <a:rPr lang="ru-RU" sz="2800" dirty="0" smtClean="0"/>
              <a:t>одежду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03386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55630" y="304800"/>
            <a:ext cx="7751049" cy="768626"/>
          </a:xfrm>
        </p:spPr>
        <p:txBody>
          <a:bodyPr>
            <a:prstTxWarp prst="textChevron">
              <a:avLst/>
            </a:prstTxWarp>
          </a:bodyPr>
          <a:lstStyle/>
          <a:p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Пригласительный этикет</a:t>
            </a:r>
            <a:endParaRPr lang="ru-RU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9026" y="1550505"/>
            <a:ext cx="9114976" cy="5115338"/>
          </a:xfrm>
        </p:spPr>
        <p:txBody>
          <a:bodyPr>
            <a:normAutofit lnSpcReduction="10000"/>
          </a:bodyPr>
          <a:lstStyle/>
          <a:p>
            <a:pPr lvl="0"/>
            <a:r>
              <a:rPr lang="ru-RU" sz="2400" dirty="0">
                <a:solidFill>
                  <a:schemeClr val="bg2">
                    <a:lumMod val="10000"/>
                  </a:schemeClr>
                </a:solidFill>
              </a:rPr>
              <a:t>Можно ли приглашать на день рождения по телефону? </a:t>
            </a:r>
            <a:endParaRPr lang="ru-RU" sz="2400" dirty="0" smtClean="0">
              <a:solidFill>
                <a:schemeClr val="bg2">
                  <a:lumMod val="10000"/>
                </a:schemeClr>
              </a:solidFill>
            </a:endParaRPr>
          </a:p>
          <a:p>
            <a:pPr lvl="0"/>
            <a:r>
              <a:rPr lang="ru-RU" sz="2400" dirty="0" smtClean="0">
                <a:solidFill>
                  <a:srgbClr val="0070C0"/>
                </a:solidFill>
              </a:rPr>
              <a:t>Можно</a:t>
            </a:r>
            <a:r>
              <a:rPr lang="ru-RU" sz="2400" dirty="0">
                <a:solidFill>
                  <a:srgbClr val="0070C0"/>
                </a:solidFill>
              </a:rPr>
              <a:t>, но только очень близкого </a:t>
            </a:r>
            <a:r>
              <a:rPr lang="ru-RU" sz="2400" dirty="0" smtClean="0">
                <a:solidFill>
                  <a:srgbClr val="0070C0"/>
                </a:solidFill>
              </a:rPr>
              <a:t>друга.</a:t>
            </a:r>
            <a:endParaRPr lang="ru-RU" sz="2400" dirty="0">
              <a:solidFill>
                <a:srgbClr val="0070C0"/>
              </a:solidFill>
            </a:endParaRPr>
          </a:p>
          <a:p>
            <a:pPr lvl="0"/>
            <a:r>
              <a:rPr lang="ru-RU" sz="2400" dirty="0"/>
              <a:t>Если по какой – то причине ты не можешь принять приглашение, как поступить, чтобы не обидеть приглашающего</a:t>
            </a:r>
            <a:r>
              <a:rPr lang="ru-RU" sz="2400" dirty="0" smtClean="0"/>
              <a:t>?</a:t>
            </a:r>
          </a:p>
          <a:p>
            <a:pPr lvl="0"/>
            <a:r>
              <a:rPr lang="ru-RU" sz="2400" dirty="0" smtClean="0">
                <a:solidFill>
                  <a:srgbClr val="0070C0"/>
                </a:solidFill>
              </a:rPr>
              <a:t> Извиниться </a:t>
            </a:r>
            <a:r>
              <a:rPr lang="ru-RU" sz="2400" dirty="0">
                <a:solidFill>
                  <a:srgbClr val="0070C0"/>
                </a:solidFill>
              </a:rPr>
              <a:t>и обязательно назвать причину </a:t>
            </a:r>
            <a:r>
              <a:rPr lang="ru-RU" sz="2400" dirty="0" smtClean="0">
                <a:solidFill>
                  <a:srgbClr val="0070C0"/>
                </a:solidFill>
              </a:rPr>
              <a:t>отказа.</a:t>
            </a:r>
            <a:endParaRPr lang="ru-RU" sz="2400" dirty="0">
              <a:solidFill>
                <a:srgbClr val="0070C0"/>
              </a:solidFill>
            </a:endParaRPr>
          </a:p>
          <a:p>
            <a:pPr lvl="0"/>
            <a:r>
              <a:rPr lang="ru-RU" sz="2400" dirty="0"/>
              <a:t>Когда нужно приглашать на день рождения: за несколько часов до празднования или заранее? </a:t>
            </a:r>
            <a:endParaRPr lang="ru-RU" sz="2400" dirty="0" smtClean="0"/>
          </a:p>
          <a:p>
            <a:pPr lvl="0"/>
            <a:r>
              <a:rPr lang="ru-RU" sz="2400" dirty="0" smtClean="0">
                <a:solidFill>
                  <a:srgbClr val="0070C0"/>
                </a:solidFill>
              </a:rPr>
              <a:t>Это </a:t>
            </a:r>
            <a:r>
              <a:rPr lang="ru-RU" sz="2400" dirty="0">
                <a:solidFill>
                  <a:srgbClr val="0070C0"/>
                </a:solidFill>
              </a:rPr>
              <a:t>необходимо сделать заранее, за несколько дней. Ведь у ваших друзей могут быть другие планы, к тому же гостям нужно успеть купить </a:t>
            </a:r>
            <a:r>
              <a:rPr lang="ru-RU" sz="2400" dirty="0" smtClean="0">
                <a:solidFill>
                  <a:srgbClr val="0070C0"/>
                </a:solidFill>
              </a:rPr>
              <a:t>подарок.</a:t>
            </a:r>
            <a:endParaRPr lang="ru-RU" sz="2400" dirty="0">
              <a:solidFill>
                <a:srgbClr val="0070C0"/>
              </a:solidFill>
            </a:endParaRPr>
          </a:p>
          <a:p>
            <a:r>
              <a:rPr lang="ru-RU" sz="2400" dirty="0"/>
              <a:t> 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454888" y="1641199"/>
            <a:ext cx="1847850" cy="2466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783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251790"/>
            <a:ext cx="8596668" cy="927653"/>
          </a:xfrm>
        </p:spPr>
        <p:txBody>
          <a:bodyPr>
            <a:prstTxWarp prst="textChevron">
              <a:avLst/>
            </a:prstTxWarp>
          </a:bodyPr>
          <a:lstStyle/>
          <a:p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Ситуативные задачи</a:t>
            </a:r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0499" y="1749771"/>
            <a:ext cx="8596668" cy="3880773"/>
          </a:xfrm>
        </p:spPr>
        <p:txBody>
          <a:bodyPr/>
          <a:lstStyle/>
          <a:p>
            <a:pPr lvl="0"/>
            <a:r>
              <a:rPr lang="ru-RU" dirty="0">
                <a:solidFill>
                  <a:srgbClr val="0070C0"/>
                </a:solidFill>
              </a:rPr>
              <a:t>Ситуация 1. </a:t>
            </a:r>
          </a:p>
          <a:p>
            <a:pPr algn="just">
              <a:lnSpc>
                <a:spcPct val="150000"/>
              </a:lnSpc>
            </a:pPr>
            <a:r>
              <a:rPr lang="ru-RU" sz="2000" i="1" dirty="0"/>
              <a:t>Хозяин, хозяйка встречают гостей. Гости проходят в дом. Дарят коробку с подарком хозяйке, та, не взглянув на него, быстро благодарит гостей, приглашает всех снять верхнюю одежду и сесть за стол. Очень большой букет цветов, подаренный гостями, хозяйка ставит в вазу на праздничный стол.</a:t>
            </a:r>
            <a:endParaRPr lang="ru-RU" sz="2000" dirty="0"/>
          </a:p>
          <a:p>
            <a:pPr algn="just">
              <a:lnSpc>
                <a:spcPct val="150000"/>
              </a:lnSpc>
            </a:pPr>
            <a:r>
              <a:rPr lang="ru-RU" sz="2000" i="1" dirty="0"/>
              <a:t>Вскоре все сидят за столом.</a:t>
            </a:r>
            <a:endParaRPr lang="ru-RU" sz="20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95567" y="4811394"/>
            <a:ext cx="1771650" cy="1638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8742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prstTxWarp prst="textChevron">
              <a:avLst/>
            </a:prstTxWarp>
          </a:bodyPr>
          <a:lstStyle/>
          <a:p>
            <a:pPr lvl="0"/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Ситуативные задачи</a:t>
            </a:r>
            <a:endParaRPr lang="ru-RU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97813" y="2327461"/>
            <a:ext cx="8596668" cy="3880773"/>
          </a:xfrm>
        </p:spPr>
        <p:txBody>
          <a:bodyPr/>
          <a:lstStyle/>
          <a:p>
            <a:pPr lvl="0"/>
            <a:r>
              <a:rPr lang="ru-RU" sz="2800" dirty="0"/>
              <a:t>Ситуация 2.</a:t>
            </a:r>
            <a:br>
              <a:rPr lang="ru-RU" sz="2800" dirty="0"/>
            </a:br>
            <a:endParaRPr lang="ru-RU" sz="2800" dirty="0"/>
          </a:p>
          <a:p>
            <a:r>
              <a:rPr lang="ru-RU" sz="2800" i="1" dirty="0" smtClean="0">
                <a:solidFill>
                  <a:srgbClr val="0070C0"/>
                </a:solidFill>
              </a:rPr>
              <a:t>Мальчик </a:t>
            </a:r>
            <a:r>
              <a:rPr lang="ru-RU" sz="2800" i="1" dirty="0">
                <a:solidFill>
                  <a:srgbClr val="0070C0"/>
                </a:solidFill>
              </a:rPr>
              <a:t>крикнул прохожему: «Скажите, сколько сейчас часов?»</a:t>
            </a:r>
            <a:endParaRPr lang="ru-RU" sz="2800" dirty="0">
              <a:solidFill>
                <a:srgbClr val="0070C0"/>
              </a:solidFill>
            </a:endParaRPr>
          </a:p>
          <a:p>
            <a:r>
              <a:rPr lang="ru-RU" sz="2800" dirty="0"/>
              <a:t>Обращаясь к прохожему мальчик допустил четыре ошибки. Какие?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4738" y="2354612"/>
            <a:ext cx="1743075" cy="2619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580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316" y="251791"/>
            <a:ext cx="8596668" cy="848139"/>
          </a:xfrm>
        </p:spPr>
        <p:txBody>
          <a:bodyPr>
            <a:prstTxWarp prst="textChevron">
              <a:avLst/>
            </a:prstTxWarp>
          </a:bodyPr>
          <a:lstStyle/>
          <a:p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Ситуативные задачи</a:t>
            </a:r>
            <a:endParaRPr lang="ru-RU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02621" y="1499610"/>
            <a:ext cx="8596668" cy="3880773"/>
          </a:xfrm>
        </p:spPr>
        <p:txBody>
          <a:bodyPr>
            <a:normAutofit/>
          </a:bodyPr>
          <a:lstStyle/>
          <a:p>
            <a:pPr lvl="0" algn="just"/>
            <a:r>
              <a:rPr lang="ru-RU" sz="2800" dirty="0"/>
              <a:t>Ситуация 3.</a:t>
            </a:r>
          </a:p>
          <a:p>
            <a:pPr algn="just"/>
            <a:r>
              <a:rPr lang="ru-RU" sz="2800" i="1" dirty="0">
                <a:solidFill>
                  <a:srgbClr val="0070C0"/>
                </a:solidFill>
              </a:rPr>
              <a:t>Два мальчика столкнулись в дверях подъезда и никак не могут разойтись. Кто из них должен уступить дорогу, если возраст мальчиков 8 и 11 лет?</a:t>
            </a:r>
            <a:endParaRPr lang="ru-RU" sz="2800" dirty="0">
              <a:solidFill>
                <a:srgbClr val="0070C0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822713" y="3984477"/>
            <a:ext cx="4545496" cy="2791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1701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106017"/>
            <a:ext cx="8596668" cy="1320800"/>
          </a:xfrm>
        </p:spPr>
        <p:txBody>
          <a:bodyPr>
            <a:prstTxWarp prst="textChevron">
              <a:avLst/>
            </a:prstTxWarp>
          </a:bodyPr>
          <a:lstStyle/>
          <a:p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Ситуативные задачи</a:t>
            </a:r>
            <a:endParaRPr lang="ru-RU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51852" y="2076080"/>
            <a:ext cx="6335487" cy="3880773"/>
          </a:xfrm>
        </p:spPr>
        <p:txBody>
          <a:bodyPr/>
          <a:lstStyle/>
          <a:p>
            <a:pPr lvl="0"/>
            <a:r>
              <a:rPr lang="ru-RU" sz="3200" dirty="0"/>
              <a:t>Ситуация 4.</a:t>
            </a:r>
          </a:p>
          <a:p>
            <a:r>
              <a:rPr lang="ru-RU" sz="3200" i="1" dirty="0">
                <a:solidFill>
                  <a:srgbClr val="0070C0"/>
                </a:solidFill>
              </a:rPr>
              <a:t>Мальчик звонит другу и приглашает в гости – поиграть в новую игру, а тот не может прийти. Как он должен ответить, чтобы не обидеть друга.</a:t>
            </a:r>
            <a:endParaRPr lang="ru-RU" sz="3200" dirty="0">
              <a:solidFill>
                <a:srgbClr val="0070C0"/>
              </a:solidFill>
            </a:endParaRP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3982" y="1426817"/>
            <a:ext cx="2998599" cy="31774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8667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3046" y="1127828"/>
            <a:ext cx="8596668" cy="1320800"/>
          </a:xfrm>
        </p:spPr>
        <p:txBody>
          <a:bodyPr>
            <a:normAutofit/>
          </a:bodyPr>
          <a:lstStyle/>
          <a:p>
            <a:pPr algn="ctr"/>
            <a:r>
              <a:rPr lang="ru-RU" sz="6600" dirty="0" smtClean="0">
                <a:solidFill>
                  <a:schemeClr val="accent5">
                    <a:lumMod val="50000"/>
                  </a:schemeClr>
                </a:solidFill>
              </a:rPr>
              <a:t>Спасибо за внимание</a:t>
            </a:r>
            <a:endParaRPr lang="ru-RU" sz="6600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57072" y="2587083"/>
            <a:ext cx="4148615" cy="30092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1100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7067" y="-232395"/>
            <a:ext cx="7766936" cy="1646302"/>
          </a:xfrm>
        </p:spPr>
        <p:txBody>
          <a:bodyPr/>
          <a:lstStyle/>
          <a:p>
            <a:pPr algn="ctr"/>
            <a:r>
              <a:rPr lang="ru-RU" sz="4400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Викторина </a:t>
            </a:r>
            <a:br>
              <a:rPr lang="ru-RU" sz="4400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</a:br>
            <a:r>
              <a:rPr lang="ru-RU" sz="4400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«</a:t>
            </a:r>
            <a:r>
              <a:rPr lang="ru-RU" sz="4400" dirty="0" smtClean="0">
                <a:solidFill>
                  <a:schemeClr val="accent5">
                    <a:lumMod val="75000"/>
                  </a:schemeClr>
                </a:solidFill>
                <a:latin typeface="Cambria" panose="02040503050406030204" pitchFamily="18" charset="0"/>
              </a:rPr>
              <a:t>Знатоки этикета</a:t>
            </a:r>
            <a:r>
              <a:rPr lang="ru-RU" sz="4400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»</a:t>
            </a:r>
            <a:endParaRPr lang="ru-RU" sz="4400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F:\Картинки по этикету\File0485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639589" y="1517288"/>
            <a:ext cx="3261889" cy="5067089"/>
          </a:xfrm>
          <a:prstGeom prst="rect">
            <a:avLst/>
          </a:prstGeom>
          <a:noFill/>
        </p:spPr>
      </p:pic>
      <p:pic>
        <p:nvPicPr>
          <p:cNvPr id="7" name="Picture 4" descr="F:\Картинки по этикету\File0491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306967" y="1517288"/>
            <a:ext cx="3429024" cy="514351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770692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6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9613" y="120073"/>
            <a:ext cx="8596668" cy="1320800"/>
          </a:xfrm>
        </p:spPr>
        <p:txBody>
          <a:bodyPr>
            <a:noAutofit/>
          </a:bodyPr>
          <a:lstStyle/>
          <a:p>
            <a:pPr algn="ctr"/>
            <a:r>
              <a:rPr lang="ru-RU" sz="4000" dirty="0" smtClean="0">
                <a:solidFill>
                  <a:schemeClr val="accent5">
                    <a:lumMod val="75000"/>
                  </a:schemeClr>
                </a:solidFill>
              </a:rPr>
              <a:t>Этикет</a:t>
            </a:r>
            <a:r>
              <a:rPr lang="ru-RU" sz="3200" dirty="0" smtClean="0"/>
              <a:t> </a:t>
            </a:r>
            <a:r>
              <a:rPr lang="ru-RU" sz="3200" dirty="0" smtClean="0">
                <a:solidFill>
                  <a:schemeClr val="tx1"/>
                </a:solidFill>
              </a:rPr>
              <a:t>–</a:t>
            </a:r>
            <a:r>
              <a:rPr lang="ru-RU" sz="3200" dirty="0" smtClean="0"/>
              <a:t> </a:t>
            </a:r>
            <a:r>
              <a:rPr lang="ru-RU" sz="3200" dirty="0" smtClean="0">
                <a:solidFill>
                  <a:schemeClr val="tx1"/>
                </a:solidFill>
              </a:rPr>
              <a:t>установленные правила поведения человека среди других людей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Picture 3" descr="F:\Картинки по этикету\File0486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595592" y="1798280"/>
            <a:ext cx="6760152" cy="48174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699011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000"/>
                            </p:stCondLst>
                            <p:childTnLst>
                              <p:par>
                                <p:cTn id="10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4569" y="397565"/>
            <a:ext cx="8596668" cy="967409"/>
          </a:xfrm>
        </p:spPr>
        <p:txBody>
          <a:bodyPr>
            <a:prstTxWarp prst="textChevron">
              <a:avLst/>
            </a:prstTxWarp>
          </a:bodyPr>
          <a:lstStyle/>
          <a:p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Слова приветствия</a:t>
            </a:r>
            <a:endParaRPr lang="ru-RU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39340" y="2308376"/>
            <a:ext cx="2939499" cy="3359427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64437" y="1698966"/>
            <a:ext cx="6427303" cy="4320337"/>
          </a:xfrm>
        </p:spPr>
        <p:txBody>
          <a:bodyPr>
            <a:prstTxWarp prst="textPlain">
              <a:avLst/>
            </a:prstTxWarp>
          </a:bodyPr>
          <a:lstStyle/>
          <a:p>
            <a:r>
              <a:rPr lang="ru-RU" dirty="0" smtClean="0">
                <a:solidFill>
                  <a:srgbClr val="0070C0"/>
                </a:solidFill>
              </a:rPr>
              <a:t>Здравствуйте</a:t>
            </a:r>
          </a:p>
          <a:p>
            <a:r>
              <a:rPr lang="ru-RU" dirty="0" smtClean="0">
                <a:solidFill>
                  <a:srgbClr val="0070C0"/>
                </a:solidFill>
              </a:rPr>
              <a:t>Доброе </a:t>
            </a:r>
            <a:r>
              <a:rPr lang="ru-RU" dirty="0">
                <a:solidFill>
                  <a:srgbClr val="0070C0"/>
                </a:solidFill>
              </a:rPr>
              <a:t>утро</a:t>
            </a:r>
          </a:p>
          <a:p>
            <a:r>
              <a:rPr lang="ru-RU" dirty="0">
                <a:solidFill>
                  <a:srgbClr val="0070C0"/>
                </a:solidFill>
              </a:rPr>
              <a:t>Добрый день </a:t>
            </a:r>
            <a:endParaRPr lang="ru-RU" dirty="0" smtClean="0">
              <a:solidFill>
                <a:srgbClr val="0070C0"/>
              </a:solidFill>
            </a:endParaRPr>
          </a:p>
          <a:p>
            <a:r>
              <a:rPr lang="ru-RU" dirty="0" smtClean="0">
                <a:solidFill>
                  <a:srgbClr val="0070C0"/>
                </a:solidFill>
              </a:rPr>
              <a:t>Добрый вечер</a:t>
            </a:r>
          </a:p>
          <a:p>
            <a:r>
              <a:rPr lang="ru-RU" dirty="0" smtClean="0">
                <a:solidFill>
                  <a:srgbClr val="0070C0"/>
                </a:solidFill>
              </a:rPr>
              <a:t>Привет</a:t>
            </a:r>
          </a:p>
          <a:p>
            <a:r>
              <a:rPr lang="ru-RU" dirty="0" smtClean="0">
                <a:solidFill>
                  <a:srgbClr val="0070C0"/>
                </a:solidFill>
              </a:rPr>
              <a:t>Приветствую вас</a:t>
            </a:r>
          </a:p>
          <a:p>
            <a:r>
              <a:rPr lang="ru-RU" dirty="0" smtClean="0">
                <a:solidFill>
                  <a:srgbClr val="0070C0"/>
                </a:solidFill>
              </a:rPr>
              <a:t>Рад приветствовать вас</a:t>
            </a:r>
            <a:endParaRPr lang="ru-RU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59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118946"/>
            <a:ext cx="8596668" cy="1320800"/>
          </a:xfrm>
        </p:spPr>
        <p:txBody>
          <a:bodyPr>
            <a:prstTxWarp prst="textChevron">
              <a:avLst/>
            </a:prstTxWarp>
          </a:bodyPr>
          <a:lstStyle/>
          <a:p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Слова просьбы</a:t>
            </a:r>
            <a:endParaRPr lang="ru-RU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0066" y="1885224"/>
            <a:ext cx="8596668" cy="4657372"/>
          </a:xfrm>
        </p:spPr>
        <p:txBody>
          <a:bodyPr>
            <a:prstTxWarp prst="textPlain">
              <a:avLst/>
            </a:prstTxWarp>
            <a:normAutofit/>
          </a:bodyPr>
          <a:lstStyle/>
          <a:p>
            <a:r>
              <a:rPr lang="ru-RU" sz="1400" dirty="0" smtClean="0">
                <a:solidFill>
                  <a:srgbClr val="0070C0"/>
                </a:solidFill>
              </a:rPr>
              <a:t>Если вас не затруднит</a:t>
            </a:r>
          </a:p>
          <a:p>
            <a:r>
              <a:rPr lang="ru-RU" sz="1400" dirty="0" smtClean="0">
                <a:solidFill>
                  <a:srgbClr val="0070C0"/>
                </a:solidFill>
              </a:rPr>
              <a:t>Будьте добры</a:t>
            </a:r>
          </a:p>
          <a:p>
            <a:r>
              <a:rPr lang="ru-RU" sz="1400" dirty="0" smtClean="0">
                <a:solidFill>
                  <a:srgbClr val="0070C0"/>
                </a:solidFill>
              </a:rPr>
              <a:t>Будьте любезны</a:t>
            </a:r>
          </a:p>
          <a:p>
            <a:r>
              <a:rPr lang="ru-RU" sz="1400" dirty="0" smtClean="0">
                <a:solidFill>
                  <a:srgbClr val="0070C0"/>
                </a:solidFill>
              </a:rPr>
              <a:t>Пожалуйста</a:t>
            </a:r>
          </a:p>
          <a:p>
            <a:r>
              <a:rPr lang="ru-RU" sz="1400" dirty="0" smtClean="0">
                <a:solidFill>
                  <a:srgbClr val="0070C0"/>
                </a:solidFill>
              </a:rPr>
              <a:t>Прошу вас</a:t>
            </a:r>
          </a:p>
          <a:p>
            <a:r>
              <a:rPr lang="ru-RU" sz="1400" dirty="0" smtClean="0">
                <a:solidFill>
                  <a:srgbClr val="0070C0"/>
                </a:solidFill>
              </a:rPr>
              <a:t>Разрешите пожалуйста</a:t>
            </a:r>
            <a:endParaRPr lang="ru-RU" sz="1400" dirty="0">
              <a:solidFill>
                <a:srgbClr val="0070C0"/>
              </a:solidFill>
            </a:endParaRPr>
          </a:p>
          <a:p>
            <a:endParaRPr lang="ru-RU" sz="1400" dirty="0">
              <a:solidFill>
                <a:srgbClr val="0070C0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971183" y="2544590"/>
            <a:ext cx="2107095" cy="2520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4397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334537"/>
            <a:ext cx="8596668" cy="1237785"/>
          </a:xfrm>
        </p:spPr>
        <p:txBody>
          <a:bodyPr>
            <a:prstTxWarp prst="textChevron">
              <a:avLst/>
            </a:prstTxWarp>
          </a:bodyPr>
          <a:lstStyle/>
          <a:p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Слова прощания</a:t>
            </a:r>
            <a:endParaRPr lang="ru-RU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72534" y="1781908"/>
            <a:ext cx="6169515" cy="4878202"/>
          </a:xfrm>
        </p:spPr>
        <p:txBody>
          <a:bodyPr>
            <a:prstTxWarp prst="textPlain">
              <a:avLst/>
            </a:prstTxWarp>
            <a:normAutofit/>
          </a:bodyPr>
          <a:lstStyle/>
          <a:p>
            <a:r>
              <a:rPr lang="ru-RU" sz="1600" b="1" dirty="0" smtClean="0">
                <a:solidFill>
                  <a:srgbClr val="0070C0"/>
                </a:solidFill>
              </a:rPr>
              <a:t>До встречи</a:t>
            </a:r>
          </a:p>
          <a:p>
            <a:r>
              <a:rPr lang="ru-RU" sz="1600" b="1" dirty="0" smtClean="0">
                <a:solidFill>
                  <a:srgbClr val="0070C0"/>
                </a:solidFill>
              </a:rPr>
              <a:t>До свидания</a:t>
            </a:r>
          </a:p>
          <a:p>
            <a:r>
              <a:rPr lang="ru-RU" sz="1600" b="1" dirty="0" smtClean="0">
                <a:solidFill>
                  <a:srgbClr val="0070C0"/>
                </a:solidFill>
              </a:rPr>
              <a:t>Прощайте</a:t>
            </a:r>
          </a:p>
          <a:p>
            <a:r>
              <a:rPr lang="ru-RU" sz="1600" b="1" dirty="0" smtClean="0">
                <a:solidFill>
                  <a:srgbClr val="0070C0"/>
                </a:solidFill>
              </a:rPr>
              <a:t>Всего доброго</a:t>
            </a:r>
          </a:p>
          <a:p>
            <a:r>
              <a:rPr lang="ru-RU" sz="1600" b="1" dirty="0" smtClean="0">
                <a:solidFill>
                  <a:srgbClr val="0070C0"/>
                </a:solidFill>
              </a:rPr>
              <a:t>Счастливо оставаться</a:t>
            </a:r>
          </a:p>
          <a:p>
            <a:r>
              <a:rPr lang="ru-RU" sz="1600" b="1" dirty="0" smtClean="0">
                <a:solidFill>
                  <a:srgbClr val="0070C0"/>
                </a:solidFill>
              </a:rPr>
              <a:t>Пока</a:t>
            </a:r>
            <a:endParaRPr lang="ru-RU" sz="1600" b="1" dirty="0">
              <a:solidFill>
                <a:srgbClr val="0070C0"/>
              </a:solidFill>
            </a:endParaRPr>
          </a:p>
          <a:p>
            <a:endParaRPr lang="ru-RU" sz="1000" dirty="0">
              <a:solidFill>
                <a:srgbClr val="0070C0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68993" y="2134084"/>
            <a:ext cx="2893539" cy="33069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5287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384314"/>
            <a:ext cx="8596668" cy="795130"/>
          </a:xfrm>
        </p:spPr>
        <p:txBody>
          <a:bodyPr>
            <a:prstTxWarp prst="textChevron">
              <a:avLst/>
            </a:prstTxWarp>
          </a:bodyPr>
          <a:lstStyle/>
          <a:p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Слова извинения</a:t>
            </a:r>
            <a:endParaRPr lang="ru-RU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80645" y="1643269"/>
            <a:ext cx="5966123" cy="4156353"/>
          </a:xfrm>
        </p:spPr>
        <p:txBody>
          <a:bodyPr>
            <a:prstTxWarp prst="textPlain">
              <a:avLst/>
            </a:prstTxWarp>
          </a:bodyPr>
          <a:lstStyle/>
          <a:p>
            <a:r>
              <a:rPr lang="ru-RU" dirty="0" smtClean="0">
                <a:solidFill>
                  <a:srgbClr val="0070C0"/>
                </a:solidFill>
              </a:rPr>
              <a:t>Простите </a:t>
            </a:r>
          </a:p>
          <a:p>
            <a:r>
              <a:rPr lang="ru-RU" dirty="0" smtClean="0">
                <a:solidFill>
                  <a:srgbClr val="0070C0"/>
                </a:solidFill>
              </a:rPr>
              <a:t>Извините</a:t>
            </a:r>
          </a:p>
          <a:p>
            <a:r>
              <a:rPr lang="ru-RU" dirty="0" smtClean="0">
                <a:solidFill>
                  <a:srgbClr val="0070C0"/>
                </a:solidFill>
              </a:rPr>
              <a:t>Прошу прощения</a:t>
            </a:r>
          </a:p>
          <a:p>
            <a:r>
              <a:rPr lang="ru-RU" dirty="0" smtClean="0">
                <a:solidFill>
                  <a:srgbClr val="0070C0"/>
                </a:solidFill>
              </a:rPr>
              <a:t>Виноват</a:t>
            </a:r>
          </a:p>
          <a:p>
            <a:r>
              <a:rPr lang="ru-RU" dirty="0" smtClean="0">
                <a:solidFill>
                  <a:srgbClr val="0070C0"/>
                </a:solidFill>
              </a:rPr>
              <a:t>Мне очень жаль</a:t>
            </a:r>
            <a:endParaRPr lang="ru-RU" dirty="0">
              <a:solidFill>
                <a:srgbClr val="0070C0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446768" y="1643269"/>
            <a:ext cx="3246783" cy="3710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5378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251792"/>
            <a:ext cx="8596668" cy="993911"/>
          </a:xfrm>
        </p:spPr>
        <p:txBody>
          <a:bodyPr>
            <a:prstTxWarp prst="textChevron">
              <a:avLst/>
            </a:prstTxWarp>
          </a:bodyPr>
          <a:lstStyle/>
          <a:p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Слова благодарности</a:t>
            </a:r>
            <a:endParaRPr lang="ru-RU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08" y="2200346"/>
            <a:ext cx="8596668" cy="3880773"/>
          </a:xfrm>
        </p:spPr>
        <p:txBody>
          <a:bodyPr>
            <a:prstTxWarp prst="textPlain">
              <a:avLst/>
            </a:prstTxWarp>
          </a:bodyPr>
          <a:lstStyle/>
          <a:p>
            <a:r>
              <a:rPr lang="ru-RU" dirty="0" smtClean="0">
                <a:solidFill>
                  <a:srgbClr val="0070C0"/>
                </a:solidFill>
              </a:rPr>
              <a:t>Спасибо</a:t>
            </a:r>
          </a:p>
          <a:p>
            <a:r>
              <a:rPr lang="ru-RU" dirty="0" smtClean="0">
                <a:solidFill>
                  <a:srgbClr val="0070C0"/>
                </a:solidFill>
              </a:rPr>
              <a:t>Благодарю</a:t>
            </a:r>
          </a:p>
          <a:p>
            <a:r>
              <a:rPr lang="ru-RU" dirty="0" smtClean="0">
                <a:solidFill>
                  <a:srgbClr val="0070C0"/>
                </a:solidFill>
              </a:rPr>
              <a:t>Очень вам признателен</a:t>
            </a:r>
            <a:endParaRPr lang="ru-RU" dirty="0">
              <a:solidFill>
                <a:srgbClr val="0070C0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21288" y="1457740"/>
            <a:ext cx="3337028" cy="3813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2286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3394" y="1093951"/>
            <a:ext cx="8596668" cy="1320800"/>
          </a:xfrm>
        </p:spPr>
        <p:txBody>
          <a:bodyPr>
            <a:prstTxWarp prst="textArchUp">
              <a:avLst/>
            </a:prstTxWarp>
            <a:normAutofit/>
          </a:bodyPr>
          <a:lstStyle/>
          <a:p>
            <a:pPr algn="ctr"/>
            <a:r>
              <a:rPr lang="ru-RU" sz="6000" dirty="0">
                <a:solidFill>
                  <a:schemeClr val="accent5">
                    <a:lumMod val="50000"/>
                  </a:schemeClr>
                </a:solidFill>
              </a:rPr>
              <a:t>Танцевальный</a:t>
            </a:r>
            <a:r>
              <a:rPr lang="ru-RU" sz="48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sz="5400" dirty="0">
                <a:solidFill>
                  <a:schemeClr val="accent5">
                    <a:lumMod val="50000"/>
                  </a:schemeClr>
                </a:solidFill>
              </a:rPr>
              <a:t>этикет</a:t>
            </a:r>
            <a:endParaRPr lang="ru-RU" sz="54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00111" y="2587082"/>
            <a:ext cx="7643234" cy="3144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0056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957</TotalTime>
  <Words>424</Words>
  <Application>Microsoft Office PowerPoint</Application>
  <PresentationFormat>Произвольный</PresentationFormat>
  <Paragraphs>78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Грань</vt:lpstr>
      <vt:lpstr>Презентация  « Знатоки этикета»        выполнила     учитель технологии Касаркина О.В.</vt:lpstr>
      <vt:lpstr>Викторина  «Знатоки этикета»</vt:lpstr>
      <vt:lpstr>Этикет – установленные правила поведения человека среди других людей</vt:lpstr>
      <vt:lpstr>Слова приветствия</vt:lpstr>
      <vt:lpstr>Слова просьбы</vt:lpstr>
      <vt:lpstr>Слова прощания</vt:lpstr>
      <vt:lpstr>Слова извинения</vt:lpstr>
      <vt:lpstr>Слова благодарности</vt:lpstr>
      <vt:lpstr>Танцевальный этикет</vt:lpstr>
      <vt:lpstr>Презентация PowerPoint</vt:lpstr>
      <vt:lpstr>Что нужно сделать юноше после окончания танца?</vt:lpstr>
      <vt:lpstr>Должна ли девушка объяснить партнёру свой отказ потанцевать с ним?</vt:lpstr>
      <vt:lpstr>Столовый этикет</vt:lpstr>
      <vt:lpstr>Пригласительный этикет</vt:lpstr>
      <vt:lpstr>Ситуативные задачи</vt:lpstr>
      <vt:lpstr>Ситуативные задачи</vt:lpstr>
      <vt:lpstr>Ситуативные задачи</vt:lpstr>
      <vt:lpstr>Ситуативные задачи</vt:lpstr>
      <vt:lpstr>Спасибо за внимание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Викторина  «Знатоки этикета»</dc:title>
  <dc:creator>Елена</dc:creator>
  <cp:lastModifiedBy>uzer</cp:lastModifiedBy>
  <cp:revision>58</cp:revision>
  <dcterms:created xsi:type="dcterms:W3CDTF">2014-05-14T06:32:58Z</dcterms:created>
  <dcterms:modified xsi:type="dcterms:W3CDTF">2018-12-08T18:55:35Z</dcterms:modified>
</cp:coreProperties>
</file>