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256" r:id="rId3"/>
    <p:sldId id="274" r:id="rId4"/>
    <p:sldId id="257" r:id="rId5"/>
    <p:sldId id="259" r:id="rId6"/>
    <p:sldId id="260" r:id="rId7"/>
    <p:sldId id="261" r:id="rId8"/>
    <p:sldId id="281" r:id="rId9"/>
    <p:sldId id="282" r:id="rId10"/>
    <p:sldId id="283" r:id="rId11"/>
    <p:sldId id="284" r:id="rId12"/>
    <p:sldId id="263" r:id="rId13"/>
    <p:sldId id="276" r:id="rId14"/>
    <p:sldId id="270" r:id="rId15"/>
    <p:sldId id="27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3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180476B-D36E-4771-A3DD-C9C5268BA2D6}" type="datetimeFigureOut">
              <a:rPr lang="ru-RU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E6EAE06-86D6-497F-A584-65A60FAE0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019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64C30E-77FC-42E2-8B92-F2E0279BDCB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3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5E5CC-DB0E-400B-A02E-B24F8E102BED}" type="datetime1">
              <a:rPr lang="ru-RU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CAD1C-8F76-4C7F-ADBF-36BEF3126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8254B-787F-4D11-97A9-68A66D632598}" type="datetime1">
              <a:rPr lang="ru-RU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EBB05-33EC-4EEF-8474-5EC481B08F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8525D-6F21-460D-BFE0-4E07E0F961C4}" type="datetime1">
              <a:rPr lang="ru-RU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38BC-2DBA-4AEB-9ED7-0D536C506F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6D89-902B-4617-AD37-2708850D0412}" type="datetime1">
              <a:rPr lang="ru-RU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A5BA5-498F-4639-AFEF-66E9AB23F6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CC245-AFD8-4A8D-8839-66143CDDD7A1}" type="datetime1">
              <a:rPr lang="ru-RU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5C91A-5EA3-4FE3-931C-49C8E77B01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04A1-36AC-40D1-AD8C-020ED578B264}" type="datetime1">
              <a:rPr lang="ru-RU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6F687-0ADF-48B8-9B4A-42CE5A3C4F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D211-AEF7-4623-A39B-D7AB95BB4C5E}" type="datetime1">
              <a:rPr lang="ru-RU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31A77-8DA2-4C8A-9F8A-68A72254F6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B3FD8-3900-4401-AF14-3BDE26D899D7}" type="datetime1">
              <a:rPr lang="ru-RU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DAC4D-349E-4903-BCE9-0759EBCE53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D5F4E-875F-437B-A880-6A5718A10CD4}" type="datetime1">
              <a:rPr lang="ru-RU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40D64-5879-42F7-8636-D38233F9FD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2686F-B5E1-4920-8DD7-01B1E0F0FF73}" type="datetime1">
              <a:rPr lang="ru-RU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40DAC-D9AC-41AC-9D86-79B4B0C265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E34B1-3286-45AC-BC06-B152B36F7F5B}" type="datetime1">
              <a:rPr lang="ru-RU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97571-9F9B-40F2-92DD-81DC29AFAA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B5EF89-9C40-4808-9371-71527663C2A3}" type="datetime1">
              <a:rPr lang="ru-RU"/>
              <a:pPr>
                <a:defRPr/>
              </a:pPr>
              <a:t>03.12.2018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A34079-A3F5-4501-B004-A26C01E1E0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Alexander_II_of_Russia_photo.jpg?uselang=ru" TargetMode="External"/><Relationship Id="rId3" Type="http://schemas.openxmlformats.org/officeDocument/2006/relationships/hyperlink" Target="http://www.telenir.net/yurisprudencija/konstitucionnoe_pravo_rf_konspekt_lekcii/p4.php" TargetMode="External"/><Relationship Id="rId7" Type="http://schemas.openxmlformats.org/officeDocument/2006/relationships/hyperlink" Target="http://commons.wikimedia.org/wiki/File:Alexander_I_by_Stepan_Shchukin.jpg?uselang=ru" TargetMode="External"/><Relationship Id="rId2" Type="http://schemas.openxmlformats.org/officeDocument/2006/relationships/hyperlink" Target="http://ru.wikipedia.org/wiki/%CA%EE%ED%F1%F2%E8%F2%F3%F6%E8%F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c.reshuege.ru/test?a=catlistwstat" TargetMode="External"/><Relationship Id="rId5" Type="http://schemas.openxmlformats.org/officeDocument/2006/relationships/hyperlink" Target="http://www.be5.biz/pravo/k001/toc.htm" TargetMode="External"/><Relationship Id="rId10" Type="http://schemas.openxmlformats.org/officeDocument/2006/relationships/hyperlink" Target="http://blog.kp.ru/users/2763549/tags/%EF%EE%E7%E4%F0%E0%E2%EB%E5%ED%E8%FF/page10.html" TargetMode="External"/><Relationship Id="rId4" Type="http://schemas.openxmlformats.org/officeDocument/2006/relationships/hyperlink" Target="http://vor-stu.narod.ru/posob-3.html" TargetMode="External"/><Relationship Id="rId9" Type="http://schemas.openxmlformats.org/officeDocument/2006/relationships/hyperlink" Target="http://commons.wikimedia.org/wiki/File:Mikola_II.jpg?uselang=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ПРЕЗЕНТАЦИЯ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ЩЕРБА  ВИКТОРИЯ  ЮРЬЕВНА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МБОУ  КАМЕННАЯ  СОШ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8 КЛАСС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ТЕМА « 25 ЛЕТ КОНСТИТУЦИИ РОССИИ: ИСТОРИЯ И ПЕРСПЕКТИВЫ»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AD1C-8F76-4C7F-ADBF-36BEF3126AB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41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ТРЕТЬЯ  КОНСТИТУЦИЯ   РСФСР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A5BA5-498F-4639-AFEF-66E9AB23F614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3074" name="Picture 2" descr="C:\Users\uzer\Pictures\КОНСТИТ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0200"/>
            <a:ext cx="7272807" cy="49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649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КОНСТИТУЦИЯ 1978 ГОДА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A5BA5-498F-4639-AFEF-66E9AB23F614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4098" name="Picture 2" descr="C:\Users\uzer\Pictures\констит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0200"/>
            <a:ext cx="7344815" cy="47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7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F9703-4ABA-43EE-B979-9BB38E4C4778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Прямоугольник с двумя усеченными противолежащими углами 8"/>
          <p:cNvSpPr>
            <a:spLocks noGrp="1"/>
          </p:cNvSpPr>
          <p:nvPr>
            <p:ph idx="1"/>
          </p:nvPr>
        </p:nvSpPr>
        <p:spPr>
          <a:xfrm>
            <a:off x="4643438" y="1600200"/>
            <a:ext cx="4043362" cy="4525963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РФ — конституция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референдная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она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принята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декабря 1993 г. 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всероссийском референдуме</a:t>
            </a:r>
            <a:r>
              <a:rPr lang="ru-RU" b="1" dirty="0"/>
              <a:t>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 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557338"/>
            <a:ext cx="38766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35787-BF40-4C09-9BC8-1C4A9B71D45B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95536" y="271474"/>
            <a:ext cx="8208912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A55D-E4C4-4848-AAF1-2708CB8E47D4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3384550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СПАСИБО ЗА ВНИМАНИЕ!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И РЕСУРСЫ  ИНТЕРНЕТ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72113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РФ</a:t>
            </a:r>
            <a:endParaRPr lang="ru-RU" sz="1800" dirty="0" smtClean="0">
              <a:hlinkClick r:id="rId2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://www.constitution.ru</a:t>
            </a:r>
            <a:r>
              <a:rPr lang="en-US" sz="1800" dirty="0" smtClean="0">
                <a:hlinkClick r:id="rId2"/>
              </a:rPr>
              <a:t>/</a:t>
            </a:r>
            <a:endParaRPr lang="ru-RU" sz="1800" dirty="0" smtClean="0">
              <a:hlinkClick r:id="rId2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Конституция. Материал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Википедии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://ru.wikipedia.org/wiki/%</a:t>
            </a:r>
            <a:r>
              <a:rPr lang="en-US" sz="1800" dirty="0" smtClean="0">
                <a:hlinkClick r:id="rId2"/>
              </a:rPr>
              <a:t>CA%EE%ED%F1%F2%E8%F2%F3%F6%E8%FF</a:t>
            </a:r>
            <a:endParaRPr lang="ru-RU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РФ: понятие, сущность, юридические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</a:t>
            </a:r>
            <a:endParaRPr lang="ru-RU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www.telenir.net/yurisprudencija/konstitucionnoe_pravo_rf_konspekt_lekcii/p4.php</a:t>
            </a:r>
            <a:endParaRPr lang="ru-RU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КОНСТИТУЦИОННОГО ПРАВА  Учебное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</a:t>
            </a:r>
            <a:endParaRPr lang="ru-RU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vor-stu.narod.ru/posob-3.html</a:t>
            </a:r>
            <a:endParaRPr lang="ru-RU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Некрасов С.И. Конституционное право Российской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www.be5.biz/pravo/k001/toc.htm</a:t>
            </a:r>
            <a:endParaRPr lang="ru-RU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Решу ЕГЭ. Образовательный портал для подготовки 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hlinkClick r:id="rId6"/>
              </a:rPr>
              <a:t>http</a:t>
            </a:r>
            <a:r>
              <a:rPr lang="en-US" sz="1800" dirty="0">
                <a:hlinkClick r:id="rId6"/>
              </a:rPr>
              <a:t>://</a:t>
            </a:r>
            <a:r>
              <a:rPr lang="en-US" sz="1800" dirty="0" smtClean="0">
                <a:hlinkClick r:id="rId6"/>
              </a:rPr>
              <a:t>soc.reshuege.ru/test?a=catlistwstat</a:t>
            </a:r>
            <a:endParaRPr lang="ru-RU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Александр 1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commons.wikimedia.org/wiki/File:Alexander_I_by_Stepan_Shchukin.jpg?uselang=ru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2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commons.wikimedia.org/wiki/File:Alexander_II_of_Russia_photo.jpg?uselang=ru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2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://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commons.wikimedia.org/wiki/File:Mikola_II.jpg?uselang=ru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Конституции»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http://blog.kp.ru/users/2763549/tags/%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EF%EE%E7%E4%F0%E0%E2%EB%E5%ED%E8%FF/page10.html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847A0-D500-4727-A037-7E1DEE4E08CD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учной ввод 3"/>
          <p:cNvSpPr/>
          <p:nvPr/>
        </p:nvSpPr>
        <p:spPr>
          <a:xfrm>
            <a:off x="339725" y="333375"/>
            <a:ext cx="8496300" cy="1655763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116013" y="908050"/>
            <a:ext cx="6911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КОНСТИТУЦИЯ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ручной ввод 7"/>
          <p:cNvSpPr/>
          <p:nvPr/>
        </p:nvSpPr>
        <p:spPr>
          <a:xfrm>
            <a:off x="9144000" y="6453336"/>
            <a:ext cx="504502" cy="268681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B2F75-4659-447A-87EF-9140A2F76147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Прямоугольник с двумя усеченными противолежащими углами 8"/>
          <p:cNvSpPr>
            <a:spLocks noGrp="1"/>
          </p:cNvSpPr>
          <p:nvPr>
            <p:ph idx="1"/>
          </p:nvPr>
        </p:nvSpPr>
        <p:spPr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государства, обладающий высшей юридической силой, закрепляющий и регулирующий базовые общественные отношения в сфере правового статуса личности, институтов гражданского общества, организации государства и функционирования публичной власти.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конституция -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ручной ввод 7"/>
          <p:cNvSpPr/>
          <p:nvPr/>
        </p:nvSpPr>
        <p:spPr>
          <a:xfrm>
            <a:off x="323850" y="260350"/>
            <a:ext cx="8351838" cy="936625"/>
          </a:xfrm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639763" y="508000"/>
            <a:ext cx="7893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ИСТОРИЯ КОНСТИТУЦИИ В РОССИИ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755650" y="1444625"/>
            <a:ext cx="7488238" cy="4895850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11638" y="2033588"/>
            <a:ext cx="40322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в России о конституции заговорили в начале 19 века в связи с реформаторской деятельностью Александра I и движением декабристов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2525" y="1700213"/>
            <a:ext cx="2667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666875" y="5157788"/>
            <a:ext cx="21526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E8C898-285F-4FA5-AD1E-E3C8120B8D33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Прямоугольник с двумя усеченными противолежащими углами 8"/>
          <p:cNvSpPr>
            <a:spLocks noGrp="1"/>
          </p:cNvSpPr>
          <p:nvPr>
            <p:ph sz="half" idx="4294967295"/>
          </p:nvPr>
        </p:nvSpPr>
        <p:spPr>
          <a:xfrm>
            <a:off x="5105400" y="1700213"/>
            <a:ext cx="2994992" cy="3927475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 19 века значительные шаги в направлении конституционного правления были сделаны в царствование императора Александра II: отмена крепостного права, судебная реформа, развитие земства.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532440" cy="922337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ПЕРВЫЕ    ШАГИ   К КОНСТИТУЦИОННОМУ ПРАВЛЕНИЮ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906" y="1502431"/>
            <a:ext cx="3162300" cy="366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6"/>
          <p:cNvSpPr>
            <a:spLocks noChangeArrowheads="1"/>
          </p:cNvSpPr>
          <p:nvPr/>
        </p:nvSpPr>
        <p:spPr bwMode="auto">
          <a:xfrm>
            <a:off x="628650" y="5165725"/>
            <a:ext cx="3960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Николаевич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МАНИФЕСТ     ЦАРЯ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85F3-CEF1-456F-9353-792FB50FCF2B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с двумя усеченными противолежащими углами 8"/>
          <p:cNvSpPr>
            <a:spLocks noGrp="1"/>
          </p:cNvSpPr>
          <p:nvPr>
            <p:ph idx="4294967295"/>
          </p:nvPr>
        </p:nvSpPr>
        <p:spPr>
          <a:xfrm>
            <a:off x="4860032" y="1484313"/>
            <a:ext cx="3528392" cy="4537075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4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первой русской революции Николай II опубликовал Манифест 17 октября. Царь «даровал» населению политические и гражданские права и свободы, гарантировал участие в выборах нового законодательного органа Государственной Думы тех слоев населения, которые ранее были лишены права голоса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этот документ фактически принято считать первой русской конституцией, а Думу - первым русским парламентом.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0950" y="1412776"/>
            <a:ext cx="2879839" cy="357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250950" y="5018088"/>
            <a:ext cx="2808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Николай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886F1-F18C-4A97-96A6-D317AFAA65F3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Прямоугольник с двумя усеченными противолежащими углами 8"/>
          <p:cNvSpPr>
            <a:spLocks noGrp="1"/>
          </p:cNvSpPr>
          <p:nvPr>
            <p:ph idx="1"/>
          </p:nvPr>
        </p:nvSpPr>
        <p:spPr>
          <a:xfrm>
            <a:off x="323850" y="1600200"/>
            <a:ext cx="8569325" cy="4525963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1918 году 5-м Всероссийским съездом Советов была принята первая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Социалистической Федеративной Советской Республики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1925 году была принята вторая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РСФСР основной идеей которой было построение социализма и добровольное объединение равноправных народов в Союз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1937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- третья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РСФСР. Впервые была выделена глава, посвященная правам и обязанностям граждан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1978 года  считается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развитого социализма, и выполняет политико-пропагандистские функции.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prstGeom prst="flowChartManualInput">
            <a:avLst/>
          </a:prstGeom>
          <a:solidFill>
            <a:schemeClr val="lt1">
              <a:alpha val="67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  РСФСР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 КОНСТИТУЦИЯ РСФСР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A5BA5-498F-4639-AFEF-66E9AB23F614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026" name="Picture 2" descr="C:\Users\uzer\Pictures\первая констит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52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ВТОРАЯ   КОНСТИТУЦИЯ   РСФСР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A5BA5-498F-4639-AFEF-66E9AB23F614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2050" name="Picture 2" descr="C:\Users\uzer\Pictures\КОНСТИТ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77686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zer\Pictures\КОНСТИТ 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42492"/>
            <a:ext cx="7812360" cy="488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48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399</Words>
  <Application>Microsoft Office PowerPoint</Application>
  <PresentationFormat>Экран (4:3)</PresentationFormat>
  <Paragraphs>73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</vt:lpstr>
      <vt:lpstr>Презентация PowerPoint</vt:lpstr>
      <vt:lpstr>конституция -</vt:lpstr>
      <vt:lpstr>Презентация PowerPoint</vt:lpstr>
      <vt:lpstr>       ПЕРВЫЕ    ШАГИ   К КОНСТИТУЦИОННОМУ ПРАВЛЕНИЮ</vt:lpstr>
      <vt:lpstr>МАНИФЕСТ     ЦАРЯ</vt:lpstr>
      <vt:lpstr>КОНСТИТУЦИИ  РСФСР</vt:lpstr>
      <vt:lpstr>ПЕРВАЯ  КОНСТИТУЦИЯ РСФСР</vt:lpstr>
      <vt:lpstr>ВТОРАЯ   КОНСТИТУЦИЯ   РСФСР </vt:lpstr>
      <vt:lpstr>ТРЕТЬЯ  КОНСТИТУЦИЯ   РСФСР</vt:lpstr>
      <vt:lpstr>КОНСТИТУЦИЯ 1978 ГОДА</vt:lpstr>
      <vt:lpstr>КОНСТИТУЦИЯ   РФ</vt:lpstr>
      <vt:lpstr>Презентация PowerPoint</vt:lpstr>
      <vt:lpstr>СПАСИБО ЗА ВНИМАНИЕ! </vt:lpstr>
      <vt:lpstr>ИСТОЧНИКИ И РЕСУРСЫ  ИНТЕРНЕТ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1макет</cp:lastModifiedBy>
  <cp:revision>47</cp:revision>
  <dcterms:created xsi:type="dcterms:W3CDTF">2012-12-11T13:21:37Z</dcterms:created>
  <dcterms:modified xsi:type="dcterms:W3CDTF">2018-12-03T08:17:15Z</dcterms:modified>
</cp:coreProperties>
</file>