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75" r:id="rId4"/>
    <p:sldId id="284" r:id="rId5"/>
    <p:sldId id="264" r:id="rId6"/>
    <p:sldId id="266" r:id="rId7"/>
    <p:sldId id="265" r:id="rId8"/>
    <p:sldId id="267" r:id="rId9"/>
    <p:sldId id="260" r:id="rId10"/>
    <p:sldId id="261" r:id="rId11"/>
    <p:sldId id="268" r:id="rId12"/>
    <p:sldId id="278" r:id="rId13"/>
    <p:sldId id="283" r:id="rId14"/>
    <p:sldId id="262" r:id="rId15"/>
    <p:sldId id="279" r:id="rId16"/>
    <p:sldId id="28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685" autoAdjust="0"/>
    <p:restoredTop sz="86364" autoAdjust="0"/>
  </p:normalViewPr>
  <p:slideViewPr>
    <p:cSldViewPr>
      <p:cViewPr varScale="1">
        <p:scale>
          <a:sx n="54" d="100"/>
          <a:sy n="54" d="100"/>
        </p:scale>
        <p:origin x="-145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49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randomBar dir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ru.wikipedia.org/wiki/%D0%9B%D0%B0%D1%82%D0%B8%D0%BD%D1%81%D0%BA%D0%B8%D0%B9_%D1%8F%D0%B7%D1%8B%D0%BA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FF0000"/>
                </a:solidFill>
              </a:rPr>
              <a:t>Профилактика агрессии </a:t>
            </a:r>
            <a:r>
              <a:rPr lang="ru-RU" sz="4800" dirty="0" smtClean="0">
                <a:solidFill>
                  <a:srgbClr val="FF0000"/>
                </a:solidFill>
              </a:rPr>
              <a:t>и насилия в школе и семье</a:t>
            </a: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МБУ Центр ППМС помощи 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Сальского района</a:t>
            </a: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2016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92" y="4429132"/>
            <a:ext cx="171450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4179" y="260648"/>
            <a:ext cx="2384425" cy="177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581128"/>
            <a:ext cx="2609850" cy="174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7895981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2591002"/>
            <a:ext cx="7408333" cy="3450696"/>
          </a:xfrm>
        </p:spPr>
        <p:txBody>
          <a:bodyPr/>
          <a:lstStyle/>
          <a:p>
            <a:r>
              <a:rPr lang="ru-RU" dirty="0"/>
              <a:t>Неполные </a:t>
            </a:r>
            <a:r>
              <a:rPr lang="ru-RU" dirty="0" smtClean="0"/>
              <a:t>семьи</a:t>
            </a:r>
          </a:p>
          <a:p>
            <a:r>
              <a:rPr lang="ru-RU" dirty="0"/>
              <a:t>Семьи, в которых у матери отмечается негативное отношение к </a:t>
            </a:r>
            <a:r>
              <a:rPr lang="ru-RU" dirty="0" smtClean="0"/>
              <a:t>жизни</a:t>
            </a:r>
          </a:p>
          <a:p>
            <a:r>
              <a:rPr lang="ru-RU" dirty="0"/>
              <a:t>Властные и авторитарные </a:t>
            </a:r>
            <a:r>
              <a:rPr lang="ru-RU" dirty="0" smtClean="0"/>
              <a:t>семьи</a:t>
            </a:r>
          </a:p>
          <a:p>
            <a:r>
              <a:rPr lang="ru-RU" dirty="0"/>
              <a:t>Семьи, которые отличаются конфликтными семейными </a:t>
            </a:r>
            <a:r>
              <a:rPr lang="ru-RU" dirty="0" smtClean="0"/>
              <a:t>отношениями</a:t>
            </a:r>
          </a:p>
          <a:p>
            <a:r>
              <a:rPr lang="ru-RU" dirty="0"/>
              <a:t>Семьи с генетической </a:t>
            </a:r>
            <a:r>
              <a:rPr lang="ru-RU" dirty="0" smtClean="0"/>
              <a:t>предрасположенностью к </a:t>
            </a:r>
            <a:r>
              <a:rPr lang="ru-RU" dirty="0"/>
              <a:t>насилию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252728"/>
          </a:xfrm>
        </p:spPr>
        <p:txBody>
          <a:bodyPr>
            <a:noAutofit/>
          </a:bodyPr>
          <a:lstStyle/>
          <a:p>
            <a:r>
              <a:rPr lang="ru-RU" sz="2800" b="1" u="sng" dirty="0" smtClean="0">
                <a:solidFill>
                  <a:srgbClr val="FF0000"/>
                </a:solidFill>
              </a:rPr>
              <a:t>Внутрисемейные факторы</a:t>
            </a:r>
            <a:r>
              <a:rPr lang="ru-RU" sz="2800" dirty="0" smtClean="0">
                <a:solidFill>
                  <a:srgbClr val="FF0000"/>
                </a:solidFill>
              </a:rPr>
              <a:t>,</a:t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> провоцирующие </a:t>
            </a:r>
            <a:r>
              <a:rPr lang="ru-RU" sz="2800" dirty="0">
                <a:solidFill>
                  <a:srgbClr val="FF0000"/>
                </a:solidFill>
              </a:rPr>
              <a:t>формирование у ребенка </a:t>
            </a:r>
            <a:r>
              <a:rPr lang="ru-RU" sz="2800" dirty="0" smtClean="0">
                <a:solidFill>
                  <a:srgbClr val="FF0000"/>
                </a:solidFill>
              </a:rPr>
              <a:t>агрессивных </a:t>
            </a:r>
            <a:r>
              <a:rPr lang="ru-RU" sz="2800" dirty="0">
                <a:solidFill>
                  <a:srgbClr val="FF0000"/>
                </a:solidFill>
              </a:rPr>
              <a:t>черт личности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429000"/>
            <a:ext cx="1656184" cy="1774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0608" y="1340768"/>
            <a:ext cx="1688976" cy="17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9" y="1719035"/>
            <a:ext cx="1944216" cy="1463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30952397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Половые различия в выражении агрессии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ru-RU" dirty="0"/>
              <a:t>Мальчики-агрессоры доминантны. 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/>
              <a:t>Девочки-агрессоры незаметны и изворотливы, агрессия с их стороны может проявляться в скрытой форме. Они высмеивают, подтрунивают, манипулируют кругом подруг, распространяют слухи и подстрекают других детей против персоны, которая им не нравится.</a:t>
            </a:r>
          </a:p>
          <a:p>
            <a:endParaRPr lang="ru-RU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015966"/>
            <a:ext cx="2304256" cy="1715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077072"/>
            <a:ext cx="24384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92663804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27584" y="1772816"/>
            <a:ext cx="7408333" cy="4281339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обучение детей контролю за своими эмоциями и </a:t>
            </a:r>
            <a:r>
              <a:rPr lang="ru-RU" dirty="0" smtClean="0"/>
              <a:t>способам </a:t>
            </a:r>
            <a:r>
              <a:rPr lang="ru-RU" dirty="0" err="1"/>
              <a:t>отреагирования</a:t>
            </a:r>
            <a:r>
              <a:rPr lang="ru-RU" dirty="0"/>
              <a:t> негативных чувств без вреда для окружающих людей </a:t>
            </a:r>
            <a:r>
              <a:rPr lang="ru-RU" dirty="0" smtClean="0"/>
              <a:t>(спорт и игры)</a:t>
            </a:r>
          </a:p>
          <a:p>
            <a:r>
              <a:rPr lang="ru-RU" dirty="0" smtClean="0"/>
              <a:t>развитие </a:t>
            </a:r>
            <a:r>
              <a:rPr lang="ru-RU" dirty="0"/>
              <a:t>у ребенка умения снижать уровень эмоционального напряжения через физическую </a:t>
            </a:r>
            <a:r>
              <a:rPr lang="ru-RU" dirty="0" smtClean="0"/>
              <a:t>релаксацию (музыка, медленные танцы, АТ, дыхательные техники, рисование)</a:t>
            </a:r>
          </a:p>
          <a:p>
            <a:r>
              <a:rPr lang="ru-RU" dirty="0"/>
              <a:t>обучение умению предъявлять партнеру по общению свои чувства через их проговаривание и приглашение к </a:t>
            </a:r>
            <a:r>
              <a:rPr lang="ru-RU" dirty="0" smtClean="0"/>
              <a:t>сотрудничеству (я-высказывание, «камушек в ботинке»)</a:t>
            </a:r>
            <a:endParaRPr lang="ru-RU" b="1" dirty="0"/>
          </a:p>
          <a:p>
            <a:r>
              <a:rPr lang="ru-RU" dirty="0" smtClean="0"/>
              <a:t>формирование  </a:t>
            </a:r>
            <a:r>
              <a:rPr lang="ru-RU" dirty="0"/>
              <a:t>способности к </a:t>
            </a:r>
            <a:r>
              <a:rPr lang="ru-RU" dirty="0" err="1"/>
              <a:t>эмпатии</a:t>
            </a:r>
            <a:r>
              <a:rPr lang="ru-RU" dirty="0"/>
              <a:t>, доверию, сочувствию, сопереживанию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Стратегии воздействия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5216665"/>
            <a:ext cx="1656184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8321" y="2564904"/>
            <a:ext cx="1908175" cy="126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42" y="5384322"/>
            <a:ext cx="1962891" cy="1473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770230552"/>
      </p:ext>
    </p:extLst>
  </p:cSld>
  <p:clrMapOvr>
    <a:masterClrMapping/>
  </p:clrMapOvr>
  <p:transition spd="slow">
    <p:randomBar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Кувшин эмоций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628800"/>
            <a:ext cx="5112567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79941789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1. Безусловно принимать </a:t>
            </a:r>
            <a:r>
              <a:rPr lang="ru-RU" dirty="0" smtClean="0"/>
              <a:t>ребенка.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2. Активно слушать его переживания, и потребности.</a:t>
            </a:r>
            <a:br>
              <a:rPr lang="ru-RU" dirty="0"/>
            </a:br>
            <a:r>
              <a:rPr lang="ru-RU" dirty="0"/>
              <a:t>3. Бывать (читать, играть, заниматься) вместе.</a:t>
            </a:r>
            <a:br>
              <a:rPr lang="ru-RU" dirty="0"/>
            </a:br>
            <a:r>
              <a:rPr lang="ru-RU" dirty="0"/>
              <a:t>4. Не вмешиваться в его занятия, с которыми он справляется.</a:t>
            </a:r>
            <a:br>
              <a:rPr lang="ru-RU" dirty="0"/>
            </a:br>
            <a:r>
              <a:rPr lang="ru-RU" dirty="0"/>
              <a:t>5. Помогать, когда просит.</a:t>
            </a:r>
            <a:br>
              <a:rPr lang="ru-RU" dirty="0"/>
            </a:br>
            <a:r>
              <a:rPr lang="ru-RU" dirty="0"/>
              <a:t>6. Поддерживать успехи.</a:t>
            </a:r>
            <a:br>
              <a:rPr lang="ru-RU" dirty="0"/>
            </a:br>
            <a:r>
              <a:rPr lang="ru-RU" dirty="0"/>
              <a:t>7. Делиться своими чувствами (значит доверять).</a:t>
            </a:r>
            <a:br>
              <a:rPr lang="ru-RU" dirty="0"/>
            </a:br>
            <a:r>
              <a:rPr lang="ru-RU" dirty="0"/>
              <a:t>8. Конструктивно разрешать конфликты.</a:t>
            </a:r>
            <a:br>
              <a:rPr lang="ru-RU" dirty="0"/>
            </a:br>
            <a:r>
              <a:rPr lang="ru-RU" dirty="0"/>
              <a:t>9. Использовать в повседневном общении приветливые </a:t>
            </a:r>
            <a:r>
              <a:rPr lang="ru-RU" dirty="0" smtClean="0"/>
              <a:t>фразы</a:t>
            </a:r>
          </a:p>
          <a:p>
            <a:r>
              <a:rPr lang="ru-RU" dirty="0"/>
              <a:t>10. Обнимать не менее 4-х, а лучше по 8 раз в день.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Воспитание </a:t>
            </a:r>
            <a:r>
              <a:rPr lang="ru-RU" sz="2800" dirty="0">
                <a:solidFill>
                  <a:srgbClr val="FF0000"/>
                </a:solidFill>
              </a:rPr>
              <a:t>на принципах сотрудничества (особенно в семье) — это главное условие предотвращения </a:t>
            </a:r>
            <a:r>
              <a:rPr lang="ru-RU" sz="2800" dirty="0" smtClean="0">
                <a:solidFill>
                  <a:srgbClr val="FF0000"/>
                </a:solidFill>
              </a:rPr>
              <a:t>агрессивности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7" y="980728"/>
            <a:ext cx="2304256" cy="1815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20675831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Как часто мы говорим детям: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1997839"/>
            <a:ext cx="568863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- Мне </a:t>
            </a:r>
            <a:r>
              <a:rPr lang="ru-RU" sz="2400" b="1" dirty="0"/>
              <a:t>хорошо с тобой.</a:t>
            </a:r>
            <a:br>
              <a:rPr lang="ru-RU" sz="2400" b="1" dirty="0"/>
            </a:br>
            <a:r>
              <a:rPr lang="ru-RU" sz="2400" b="1" dirty="0" smtClean="0"/>
              <a:t>- Я </a:t>
            </a:r>
            <a:r>
              <a:rPr lang="ru-RU" sz="2400" b="1" dirty="0"/>
              <a:t>рада тебя видеть.</a:t>
            </a:r>
            <a:br>
              <a:rPr lang="ru-RU" sz="2400" b="1" dirty="0"/>
            </a:br>
            <a:r>
              <a:rPr lang="ru-RU" sz="2400" b="1" dirty="0" smtClean="0"/>
              <a:t>- Хорошо</a:t>
            </a:r>
            <a:r>
              <a:rPr lang="ru-RU" sz="2400" b="1" dirty="0"/>
              <a:t>, что ты пришел.</a:t>
            </a:r>
            <a:br>
              <a:rPr lang="ru-RU" sz="2400" b="1" dirty="0"/>
            </a:br>
            <a:r>
              <a:rPr lang="ru-RU" sz="2400" b="1" dirty="0" smtClean="0"/>
              <a:t>- Мне </a:t>
            </a:r>
            <a:r>
              <a:rPr lang="ru-RU" sz="2400" b="1" dirty="0"/>
              <a:t>нравится, как ты...</a:t>
            </a:r>
            <a:br>
              <a:rPr lang="ru-RU" sz="2400" b="1" dirty="0"/>
            </a:br>
            <a:r>
              <a:rPr lang="ru-RU" sz="2400" b="1" dirty="0" smtClean="0"/>
              <a:t>- Я </a:t>
            </a:r>
            <a:r>
              <a:rPr lang="ru-RU" sz="2400" b="1" dirty="0"/>
              <a:t>по тебе соскучилась.</a:t>
            </a:r>
            <a:br>
              <a:rPr lang="ru-RU" sz="2400" b="1" dirty="0"/>
            </a:br>
            <a:r>
              <a:rPr lang="ru-RU" sz="2400" b="1" dirty="0" smtClean="0"/>
              <a:t>- Давай </a:t>
            </a:r>
            <a:r>
              <a:rPr lang="ru-RU" sz="2400" b="1" dirty="0"/>
              <a:t>(посидим, поделаем...) вместе. </a:t>
            </a:r>
            <a:br>
              <a:rPr lang="ru-RU" sz="2400" b="1" dirty="0"/>
            </a:br>
            <a:r>
              <a:rPr lang="ru-RU" sz="2400" b="1" dirty="0" smtClean="0"/>
              <a:t>- Ты</a:t>
            </a:r>
            <a:r>
              <a:rPr lang="ru-RU" sz="2400" b="1" dirty="0"/>
              <a:t>, конечно, справишься. </a:t>
            </a:r>
            <a:br>
              <a:rPr lang="ru-RU" sz="2400" b="1" dirty="0"/>
            </a:br>
            <a:r>
              <a:rPr lang="ru-RU" sz="2400" b="1" dirty="0" smtClean="0"/>
              <a:t>- Как </a:t>
            </a:r>
            <a:r>
              <a:rPr lang="ru-RU" sz="2400" b="1" dirty="0"/>
              <a:t>хорошо, что ты у нас есть. </a:t>
            </a:r>
            <a:br>
              <a:rPr lang="ru-RU" sz="2400" b="1" dirty="0"/>
            </a:br>
            <a:r>
              <a:rPr lang="ru-RU" sz="2400" b="1" dirty="0" smtClean="0"/>
              <a:t>- Ты </a:t>
            </a:r>
            <a:r>
              <a:rPr lang="ru-RU" sz="2400" b="1" dirty="0"/>
              <a:t>мой хороший.</a:t>
            </a:r>
            <a:br>
              <a:rPr lang="ru-RU" sz="2400" b="1" dirty="0"/>
            </a:br>
            <a:endParaRPr lang="ru-RU" sz="2400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40768"/>
            <a:ext cx="2620963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212976"/>
            <a:ext cx="2571750" cy="34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696909495"/>
      </p:ext>
    </p:extLst>
  </p:cSld>
  <p:clrMapOvr>
    <a:masterClrMapping/>
  </p:clrMapOvr>
  <p:transition spd="slow">
    <p:randomBar dir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ru-RU" sz="2700" i="1" dirty="0" smtClean="0">
                <a:solidFill>
                  <a:srgbClr val="FF0000"/>
                </a:solidFill>
              </a:rPr>
              <a:t>Любовь – единая созидающая сила!</a:t>
            </a:r>
            <a:r>
              <a:rPr lang="ru-RU" sz="2700" dirty="0" smtClean="0">
                <a:solidFill>
                  <a:srgbClr val="FF0000"/>
                </a:solidFill>
              </a:rPr>
              <a:t/>
            </a:r>
            <a:br>
              <a:rPr lang="ru-RU" sz="2700" dirty="0" smtClean="0">
                <a:solidFill>
                  <a:srgbClr val="FF0000"/>
                </a:solidFill>
              </a:rPr>
            </a:br>
            <a:endParaRPr lang="ru-RU" sz="2700" dirty="0">
              <a:solidFill>
                <a:srgbClr val="FF0000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4286256"/>
            <a:ext cx="2643206" cy="2359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0" y="4143380"/>
            <a:ext cx="2721294" cy="2415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i-main-pic" descr="&amp;Kcy;&amp;acy;&amp;rcy;&amp;tcy;&amp;icy;&amp;ncy;&amp;kcy;&amp;acy; 95 &amp;icy;&amp;zcy; 17016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2000240"/>
            <a:ext cx="2772096" cy="2075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57158" y="1857364"/>
            <a:ext cx="6286528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smtClean="0"/>
              <a:t>Сейте любовь повсюду, и прежде всего — в доме своем. Дарите любовь детям, жене, мужу, соседям. Пусть каждый навестивший вас, уходя, станет лучше, счастливее.</a:t>
            </a:r>
          </a:p>
          <a:p>
            <a:r>
              <a:rPr lang="ru-RU" sz="2000" i="1" dirty="0" smtClean="0"/>
              <a:t> Пусть добрыми будут ваши глаза, ваша улыбка и каждое ваше слово.</a:t>
            </a:r>
            <a:br>
              <a:rPr lang="ru-RU" sz="2000" i="1" dirty="0" smtClean="0"/>
            </a:br>
            <a:r>
              <a:rPr lang="ru-RU" sz="2000" i="1" dirty="0" smtClean="0"/>
              <a:t>           Мать Тереза</a:t>
            </a:r>
            <a:r>
              <a:rPr lang="ru-RU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/>
            </a:r>
            <a:br>
              <a:rPr lang="ru-RU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820224636"/>
      </p:ext>
    </p:extLst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2067" y="2675467"/>
            <a:ext cx="4852061" cy="34506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/>
              <a:t>Агрессивность» можно понимать как относительно устойчивую черту личности, которая проявляется в готовности к агрессивному нападению.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b="1" dirty="0" err="1">
                <a:solidFill>
                  <a:srgbClr val="FF0000"/>
                </a:solidFill>
              </a:rPr>
              <a:t>Агре́ссия</a:t>
            </a:r>
            <a:r>
              <a:rPr lang="ru-RU" sz="2000" b="1" dirty="0">
                <a:solidFill>
                  <a:srgbClr val="FF0000"/>
                </a:solidFill>
              </a:rPr>
              <a:t> (</a:t>
            </a:r>
            <a:r>
              <a:rPr lang="ru-RU" sz="2000" b="1" dirty="0">
                <a:solidFill>
                  <a:srgbClr val="FF0000"/>
                </a:solidFill>
                <a:hlinkClick r:id="rId2" tooltip="Латинский язык"/>
              </a:rPr>
              <a:t>лат.</a:t>
            </a:r>
            <a:r>
              <a:rPr lang="ru-RU" sz="2000" b="1" dirty="0">
                <a:solidFill>
                  <a:srgbClr val="FF0000"/>
                </a:solidFill>
              </a:rPr>
              <a:t> </a:t>
            </a:r>
            <a:r>
              <a:rPr lang="ru-RU" sz="2000" b="1" i="1" dirty="0" err="1">
                <a:solidFill>
                  <a:srgbClr val="FF0000"/>
                </a:solidFill>
              </a:rPr>
              <a:t>aggressio</a:t>
            </a:r>
            <a:r>
              <a:rPr lang="ru-RU" sz="2000" b="1" dirty="0">
                <a:solidFill>
                  <a:srgbClr val="FF0000"/>
                </a:solidFill>
              </a:rPr>
              <a:t> — нападение) — мотивированное деструктивное поведение, противоречащее нормам сосуществования людей, наносящее вред объектам нападения, приносящее физический ущерб людям или вызывающее у них психологический </a:t>
            </a:r>
            <a:r>
              <a:rPr lang="ru-RU" sz="2000" b="1" dirty="0" smtClean="0">
                <a:solidFill>
                  <a:srgbClr val="FF0000"/>
                </a:solidFill>
              </a:rPr>
              <a:t>дискомфорт.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4874" y="4372054"/>
            <a:ext cx="2562225" cy="170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941168"/>
            <a:ext cx="2160240" cy="1702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772816"/>
            <a:ext cx="2857501" cy="213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893860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- </a:t>
            </a:r>
            <a:r>
              <a:rPr lang="ru-RU" b="1" dirty="0" smtClean="0"/>
              <a:t>физическая </a:t>
            </a:r>
            <a:r>
              <a:rPr lang="ru-RU" dirty="0"/>
              <a:t>— </a:t>
            </a:r>
            <a:r>
              <a:rPr lang="ru-RU" dirty="0" smtClean="0"/>
              <a:t>проявляется </a:t>
            </a:r>
            <a:r>
              <a:rPr lang="ru-RU" dirty="0"/>
              <a:t>в конкретных физических действиях, направленных против какого-либо лица, либо наносящие вред предметам (ребенок дерется, кусается, ломает, швыряет предметы и т.п.)</a:t>
            </a:r>
          </a:p>
          <a:p>
            <a:r>
              <a:rPr lang="ru-RU" dirty="0"/>
              <a:t>- </a:t>
            </a:r>
            <a:r>
              <a:rPr lang="ru-RU" b="1" dirty="0" smtClean="0"/>
              <a:t>вербальная</a:t>
            </a:r>
            <a:r>
              <a:rPr lang="ru-RU" dirty="0" smtClean="0"/>
              <a:t> </a:t>
            </a:r>
            <a:r>
              <a:rPr lang="ru-RU" dirty="0"/>
              <a:t>— </a:t>
            </a:r>
            <a:r>
              <a:rPr lang="ru-RU" dirty="0" smtClean="0"/>
              <a:t>выражается </a:t>
            </a:r>
            <a:r>
              <a:rPr lang="ru-RU" dirty="0"/>
              <a:t>в словесной форме (ребенок кричит, угрожает, оскорбляет других)</a:t>
            </a:r>
          </a:p>
          <a:p>
            <a:r>
              <a:rPr lang="ru-RU" dirty="0"/>
              <a:t>- </a:t>
            </a:r>
            <a:r>
              <a:rPr lang="ru-RU" b="1" dirty="0" smtClean="0"/>
              <a:t>косвенная</a:t>
            </a:r>
            <a:r>
              <a:rPr lang="ru-RU" dirty="0" smtClean="0"/>
              <a:t> </a:t>
            </a:r>
            <a:r>
              <a:rPr lang="ru-RU" dirty="0"/>
              <a:t>— непрямая агрессия (ребенок сплетничает, ябедничает, провоцирует сверстников, и т.п</a:t>
            </a:r>
            <a:r>
              <a:rPr lang="ru-RU" dirty="0" smtClean="0"/>
              <a:t>.).</a:t>
            </a:r>
          </a:p>
          <a:p>
            <a:r>
              <a:rPr lang="ru-RU" dirty="0" smtClean="0"/>
              <a:t>-</a:t>
            </a:r>
            <a:r>
              <a:rPr lang="ru-RU" b="1" dirty="0" err="1" smtClean="0"/>
              <a:t>аутоагрессия</a:t>
            </a:r>
            <a:r>
              <a:rPr lang="ru-RU" b="1" dirty="0" smtClean="0"/>
              <a:t> </a:t>
            </a:r>
            <a:r>
              <a:rPr lang="ru-RU" dirty="0" smtClean="0"/>
              <a:t>(направлена на себя)</a:t>
            </a:r>
          </a:p>
          <a:p>
            <a:r>
              <a:rPr lang="ru-RU" dirty="0" smtClean="0"/>
              <a:t>- </a:t>
            </a:r>
            <a:r>
              <a:rPr lang="ru-RU" b="1" dirty="0" err="1" smtClean="0"/>
              <a:t>буллинг</a:t>
            </a:r>
            <a:endParaRPr lang="ru-RU" b="1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>
                <a:solidFill>
                  <a:srgbClr val="FF0000"/>
                </a:solidFill>
              </a:rPr>
              <a:t>В</a:t>
            </a:r>
            <a:r>
              <a:rPr lang="ru-RU" sz="3600" dirty="0" smtClean="0">
                <a:solidFill>
                  <a:srgbClr val="FF0000"/>
                </a:solidFill>
              </a:rPr>
              <a:t>иды агрессии</a:t>
            </a:r>
            <a:r>
              <a:rPr lang="ru-RU" sz="3600" dirty="0">
                <a:solidFill>
                  <a:srgbClr val="FF0000"/>
                </a:solidFill>
              </a:rPr>
              <a:t/>
            </a:r>
            <a:br>
              <a:rPr lang="ru-RU" sz="3600" dirty="0">
                <a:solidFill>
                  <a:srgbClr val="FF0000"/>
                </a:solidFill>
              </a:rPr>
            </a:b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908720"/>
            <a:ext cx="1872209" cy="1656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5085184"/>
            <a:ext cx="2238375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51072912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Способ достижения какой-либо цели (инструментальная агрессия)</a:t>
            </a:r>
          </a:p>
          <a:p>
            <a:r>
              <a:rPr lang="ru-RU" dirty="0" smtClean="0"/>
              <a:t>Способ психической разрядки (замещение неудовлетворенных  потребностей)</a:t>
            </a:r>
          </a:p>
          <a:p>
            <a:r>
              <a:rPr lang="ru-RU" dirty="0" smtClean="0"/>
              <a:t>Способ удовлетворения потребности в самореализации и самоутверждении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Мотивы агрессии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098" name="Picture 2" descr="&amp;Kcy;&amp;acy;&amp;rcy;&amp;tcy;&amp;icy;&amp;ncy;&amp;kcy;&amp;acy; 39 &amp;icy;&amp;zcy; 106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8" y="1319888"/>
            <a:ext cx="2470068" cy="1823335"/>
          </a:xfrm>
          <a:prstGeom prst="rect">
            <a:avLst/>
          </a:prstGeom>
          <a:noFill/>
        </p:spPr>
      </p:pic>
      <p:pic>
        <p:nvPicPr>
          <p:cNvPr id="4100" name="Picture 4" descr="&amp;Kcy;&amp;acy;&amp;rcy;&amp;tcy;&amp;icy;&amp;ncy;&amp;kcy;&amp;acy; 49 &amp;icy;&amp;zcy; 106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40" y="4357694"/>
            <a:ext cx="2143108" cy="21431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8441621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персональные </a:t>
            </a:r>
            <a:r>
              <a:rPr lang="ru-RU" sz="2800" dirty="0" smtClean="0"/>
              <a:t>факторы</a:t>
            </a:r>
          </a:p>
          <a:p>
            <a:r>
              <a:rPr lang="ru-RU" sz="2800" dirty="0" smtClean="0"/>
              <a:t>социальные </a:t>
            </a:r>
            <a:r>
              <a:rPr lang="ru-RU" sz="2800" dirty="0"/>
              <a:t>факторы </a:t>
            </a:r>
            <a:endParaRPr lang="ru-RU" sz="2800" dirty="0" smtClean="0"/>
          </a:p>
          <a:p>
            <a:r>
              <a:rPr lang="ru-RU" sz="2800" dirty="0"/>
              <a:t>поведенческие факторы </a:t>
            </a:r>
            <a:endParaRPr lang="ru-RU" sz="2800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На агрессивное </a:t>
            </a:r>
            <a:r>
              <a:rPr lang="ru-RU" sz="2800" b="1" dirty="0">
                <a:solidFill>
                  <a:srgbClr val="FF0000"/>
                </a:solidFill>
              </a:rPr>
              <a:t>поведение детей </a:t>
            </a:r>
            <a:r>
              <a:rPr lang="ru-RU" sz="2800" b="1" dirty="0" smtClean="0">
                <a:solidFill>
                  <a:srgbClr val="FF0000"/>
                </a:solidFill>
              </a:rPr>
              <a:t>влияет</a:t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>
                <a:solidFill>
                  <a:srgbClr val="FF0000"/>
                </a:solidFill>
              </a:rPr>
              <a:t>комплекс факторов</a:t>
            </a:r>
            <a:r>
              <a:rPr lang="ru-RU" sz="2800" dirty="0">
                <a:solidFill>
                  <a:srgbClr val="FF0000"/>
                </a:solidFill>
              </a:rPr>
              <a:t>: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1635" y="2060848"/>
            <a:ext cx="2713484" cy="1808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399142"/>
            <a:ext cx="1872208" cy="2054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1635" y="4490406"/>
            <a:ext cx="2438400" cy="187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10374615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2067" y="1988840"/>
            <a:ext cx="7408333" cy="4137323"/>
          </a:xfrm>
        </p:spPr>
        <p:txBody>
          <a:bodyPr/>
          <a:lstStyle/>
          <a:p>
            <a:r>
              <a:rPr lang="ru-RU" dirty="0" smtClean="0"/>
              <a:t>Отклонения в психическом здоровье</a:t>
            </a:r>
          </a:p>
          <a:p>
            <a:r>
              <a:rPr lang="ru-RU" dirty="0"/>
              <a:t>п</a:t>
            </a:r>
            <a:r>
              <a:rPr lang="ru-RU" dirty="0" smtClean="0"/>
              <a:t>оследствия психологической травмы</a:t>
            </a:r>
          </a:p>
          <a:p>
            <a:r>
              <a:rPr lang="ru-RU" dirty="0" smtClean="0"/>
              <a:t>неадекватная </a:t>
            </a:r>
            <a:r>
              <a:rPr lang="ru-RU" dirty="0"/>
              <a:t>заниженная </a:t>
            </a:r>
            <a:r>
              <a:rPr lang="ru-RU" dirty="0" smtClean="0"/>
              <a:t>самооценка</a:t>
            </a:r>
            <a:endParaRPr lang="ru-RU" dirty="0"/>
          </a:p>
          <a:p>
            <a:r>
              <a:rPr lang="ru-RU" dirty="0"/>
              <a:t>э</a:t>
            </a:r>
            <a:r>
              <a:rPr lang="ru-RU" dirty="0" smtClean="0"/>
              <a:t>моциональная </a:t>
            </a:r>
            <a:r>
              <a:rPr lang="ru-RU" dirty="0"/>
              <a:t>восприимчивость  (</a:t>
            </a:r>
            <a:r>
              <a:rPr lang="ru-RU" dirty="0" smtClean="0"/>
              <a:t>ранимость)</a:t>
            </a:r>
          </a:p>
          <a:p>
            <a:r>
              <a:rPr lang="ru-RU" dirty="0" smtClean="0"/>
              <a:t> </a:t>
            </a:r>
            <a:r>
              <a:rPr lang="ru-RU" dirty="0"/>
              <a:t>высокая </a:t>
            </a:r>
            <a:r>
              <a:rPr lang="ru-RU" dirty="0" smtClean="0"/>
              <a:t>импульсивность</a:t>
            </a:r>
          </a:p>
          <a:p>
            <a:r>
              <a:rPr lang="ru-RU" dirty="0" smtClean="0"/>
              <a:t> низкий уровень развития коммуникативных навыков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Персональные факторы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1026" y="5393334"/>
            <a:ext cx="1959926" cy="1298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268760"/>
            <a:ext cx="1502648" cy="1983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807422"/>
            <a:ext cx="2444750" cy="188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75805681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717032"/>
            <a:ext cx="2258632" cy="1839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культ насилия в </a:t>
            </a:r>
            <a:r>
              <a:rPr lang="ru-RU" dirty="0" smtClean="0"/>
              <a:t>обществе</a:t>
            </a:r>
          </a:p>
          <a:p>
            <a:r>
              <a:rPr lang="ru-RU" dirty="0" smtClean="0"/>
              <a:t> </a:t>
            </a:r>
            <a:r>
              <a:rPr lang="ru-RU" dirty="0"/>
              <a:t>влияние </a:t>
            </a:r>
            <a:r>
              <a:rPr lang="ru-RU" dirty="0" smtClean="0"/>
              <a:t>СМИ </a:t>
            </a:r>
          </a:p>
          <a:p>
            <a:r>
              <a:rPr lang="ru-RU" dirty="0" smtClean="0"/>
              <a:t>отклоняющееся </a:t>
            </a:r>
            <a:r>
              <a:rPr lang="ru-RU" dirty="0"/>
              <a:t>поведение родителей, низкий социально-экономический статус </a:t>
            </a:r>
            <a:r>
              <a:rPr lang="ru-RU" dirty="0" smtClean="0"/>
              <a:t>семьи, зависимость </a:t>
            </a:r>
            <a:r>
              <a:rPr lang="ru-RU" dirty="0"/>
              <a:t>от социальной помощи</a:t>
            </a:r>
            <a:r>
              <a:rPr lang="ru-RU" dirty="0" smtClean="0"/>
              <a:t>,</a:t>
            </a:r>
          </a:p>
          <a:p>
            <a:r>
              <a:rPr lang="ru-RU" dirty="0" smtClean="0"/>
              <a:t>семейное насилие,</a:t>
            </a:r>
          </a:p>
          <a:p>
            <a:r>
              <a:rPr lang="ru-RU" dirty="0" smtClean="0"/>
              <a:t> </a:t>
            </a:r>
            <a:r>
              <a:rPr lang="ru-RU" dirty="0"/>
              <a:t>друзья с отклоняющимся </a:t>
            </a:r>
            <a:r>
              <a:rPr lang="ru-RU" dirty="0" smtClean="0"/>
              <a:t>поведением</a:t>
            </a:r>
          </a:p>
          <a:p>
            <a:r>
              <a:rPr lang="ru-RU" dirty="0"/>
              <a:t>переполненные классы, раздражение и усталость от </a:t>
            </a:r>
            <a:r>
              <a:rPr lang="ru-RU" dirty="0" smtClean="0"/>
              <a:t>школы, нарушение принципов психогигиены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С</a:t>
            </a:r>
            <a:r>
              <a:rPr lang="ru-RU" dirty="0" smtClean="0">
                <a:solidFill>
                  <a:srgbClr val="FF0000"/>
                </a:solidFill>
              </a:rPr>
              <a:t>оциальные </a:t>
            </a:r>
            <a:r>
              <a:rPr lang="ru-RU" dirty="0">
                <a:solidFill>
                  <a:srgbClr val="FF0000"/>
                </a:solidFill>
              </a:rPr>
              <a:t>факторы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80728"/>
            <a:ext cx="1512169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700808"/>
            <a:ext cx="2189857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11519019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772816"/>
            <a:ext cx="6696743" cy="4353347"/>
          </a:xfrm>
        </p:spPr>
        <p:txBody>
          <a:bodyPr>
            <a:normAutofit/>
          </a:bodyPr>
          <a:lstStyle/>
          <a:p>
            <a:r>
              <a:rPr lang="ru-RU" dirty="0" smtClean="0"/>
              <a:t>злоупотребление </a:t>
            </a:r>
            <a:r>
              <a:rPr lang="ru-RU" dirty="0"/>
              <a:t>алкоголем, наркотиками, компьютерными </a:t>
            </a:r>
            <a:r>
              <a:rPr lang="ru-RU" dirty="0" smtClean="0"/>
              <a:t>играми</a:t>
            </a:r>
            <a:endParaRPr lang="ru-RU" dirty="0"/>
          </a:p>
          <a:p>
            <a:r>
              <a:rPr lang="ru-RU" dirty="0"/>
              <a:t> готовность к риску, ограниченное чувство </a:t>
            </a:r>
            <a:r>
              <a:rPr lang="ru-RU" dirty="0" smtClean="0"/>
              <a:t>самосохранения</a:t>
            </a:r>
          </a:p>
          <a:p>
            <a:r>
              <a:rPr lang="ru-RU" dirty="0" err="1" smtClean="0"/>
              <a:t>делинквентное</a:t>
            </a:r>
            <a:r>
              <a:rPr lang="ru-RU" dirty="0" smtClean="0"/>
              <a:t>  поведение</a:t>
            </a:r>
            <a:r>
              <a:rPr lang="ru-RU" dirty="0"/>
              <a:t>, создающее помехи для </a:t>
            </a:r>
            <a:r>
              <a:rPr lang="ru-RU" dirty="0" smtClean="0"/>
              <a:t>окружающих</a:t>
            </a:r>
            <a:r>
              <a:rPr lang="ru-RU" dirty="0"/>
              <a:t> </a:t>
            </a:r>
            <a:r>
              <a:rPr lang="ru-RU" dirty="0" smtClean="0"/>
              <a:t>(вандализм, </a:t>
            </a:r>
            <a:r>
              <a:rPr lang="ru-RU" dirty="0"/>
              <a:t>приводы в милицию и ранняя </a:t>
            </a:r>
            <a:r>
              <a:rPr lang="ru-RU" dirty="0" smtClean="0"/>
              <a:t>судимость)</a:t>
            </a:r>
            <a:endParaRPr lang="ru-RU" dirty="0"/>
          </a:p>
          <a:p>
            <a:r>
              <a:rPr lang="ru-RU" dirty="0" smtClean="0"/>
              <a:t>бесцельное времяпровождение</a:t>
            </a:r>
            <a:endParaRPr lang="ru-RU" dirty="0"/>
          </a:p>
          <a:p>
            <a:r>
              <a:rPr lang="ru-RU" dirty="0" smtClean="0"/>
              <a:t>прогулы </a:t>
            </a:r>
            <a:r>
              <a:rPr lang="ru-RU" dirty="0"/>
              <a:t>и слабая успеваемость в </a:t>
            </a:r>
            <a:r>
              <a:rPr lang="ru-RU" dirty="0" smtClean="0"/>
              <a:t>школе (низкая успешность)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Поведенческие факторы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5157192"/>
            <a:ext cx="1500187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429000"/>
            <a:ext cx="1963737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574" y="1412776"/>
            <a:ext cx="2170113" cy="1652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5312960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Кто чаще всего становится </a:t>
            </a:r>
            <a:r>
              <a:rPr lang="ru-RU" b="1" dirty="0" smtClean="0">
                <a:solidFill>
                  <a:srgbClr val="FF0000"/>
                </a:solidFill>
              </a:rPr>
              <a:t>АГРЕССОРОМ?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дети, воспитанные в условиях материнской </a:t>
            </a:r>
            <a:r>
              <a:rPr lang="ru-RU" dirty="0" smtClean="0"/>
              <a:t>депривации</a:t>
            </a:r>
          </a:p>
          <a:p>
            <a:r>
              <a:rPr lang="ru-RU" dirty="0"/>
              <a:t>дети с несформированной привязанностью к родителям — приютские дети и «социальные сироты</a:t>
            </a:r>
            <a:r>
              <a:rPr lang="ru-RU" dirty="0" smtClean="0"/>
              <a:t>»</a:t>
            </a:r>
          </a:p>
          <a:p>
            <a:r>
              <a:rPr lang="ru-RU" dirty="0"/>
              <a:t>д</a:t>
            </a:r>
            <a:r>
              <a:rPr lang="ru-RU" dirty="0" smtClean="0"/>
              <a:t>ети с низкой успеваемостью (особенно девочки)</a:t>
            </a:r>
            <a:endParaRPr lang="ru-RU" dirty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5420" y="4077072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923" y="2132856"/>
            <a:ext cx="2383743" cy="1786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96042329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353</TotalTime>
  <Words>531</Words>
  <Application>Microsoft Office PowerPoint</Application>
  <PresentationFormat>Экран (4:3)</PresentationFormat>
  <Paragraphs>66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Волна</vt:lpstr>
      <vt:lpstr>Профилактика агрессии и насилия в школе и семье</vt:lpstr>
      <vt:lpstr>Агре́ссия (лат. aggressio — нападение) — мотивированное деструктивное поведение, противоречащее нормам сосуществования людей, наносящее вред объектам нападения, приносящее физический ущерб людям или вызывающее у них психологический дискомфорт.</vt:lpstr>
      <vt:lpstr>Виды агрессии </vt:lpstr>
      <vt:lpstr>Мотивы агрессии</vt:lpstr>
      <vt:lpstr>На агрессивное поведение детей влияет  комплекс факторов:</vt:lpstr>
      <vt:lpstr>Персональные факторы</vt:lpstr>
      <vt:lpstr>Социальные факторы </vt:lpstr>
      <vt:lpstr>Поведенческие факторы</vt:lpstr>
      <vt:lpstr>Кто чаще всего становится АГРЕССОРОМ?</vt:lpstr>
      <vt:lpstr>Внутрисемейные факторы,  провоцирующие формирование у ребенка агрессивных черт личности</vt:lpstr>
      <vt:lpstr>Половые различия в выражении агрессии</vt:lpstr>
      <vt:lpstr>Стратегии воздействия</vt:lpstr>
      <vt:lpstr>Кувшин эмоций</vt:lpstr>
      <vt:lpstr>Воспитание на принципах сотрудничества (особенно в семье) — это главное условие предотвращения агрессивности </vt:lpstr>
      <vt:lpstr>Как часто мы говорим детям:</vt:lpstr>
      <vt:lpstr>Любовь – единая созидающая сила!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Профилактика школьного буллинга</dc:title>
  <dc:creator>Иван_Никитоз</dc:creator>
  <cp:lastModifiedBy>Наталья</cp:lastModifiedBy>
  <cp:revision>36</cp:revision>
  <dcterms:created xsi:type="dcterms:W3CDTF">2012-04-19T16:18:21Z</dcterms:created>
  <dcterms:modified xsi:type="dcterms:W3CDTF">2016-02-25T06:08:15Z</dcterms:modified>
</cp:coreProperties>
</file>