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gif" ContentType="image/gif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handoutMasterIdLst>
    <p:handoutMasterId r:id="rId3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type="screen16x9" cy="6858000" cx="12192000"/>
  <p:notesSz cx="6858000" cy="9144000"/>
  <p:defaultTextStyle>
    <a:defPPr>
      <a:defRPr lang="ru-RU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  <p:clrMru>
    <a:srgbClr val="56C1F5"/>
    <a:srgbClr val="4EC0F4"/>
    <a:srgbClr val="4FC1F5"/>
    <a:srgbClr val="4DBFF5"/>
    <a:srgbClr val="4EC0F6"/>
    <a:srgbClr val="5F9FC4"/>
    <a:srgbClr val="0F346C"/>
    <a:srgbClr val="5E9DC2"/>
    <a:srgbClr val="69D1FF"/>
    <a:srgbClr val="FFFDF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tableStyles" Target="tableStyles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/Relationships>
</file>

<file path=ppt/handoutMasters/_rels/handout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8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769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F29663C0-B1E5-449E-A02E-39F41AAAAA18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1048770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771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C02365AE-AB84-483C-ADED-1B050966042A}" type="slidenum">
              <a:rPr lang="ru-RU" smtClean="0"/>
              <a:t>‹#›</a:t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tx1="dk1" tx2="dk2" hlink="hlink" folHlink="folHlink"/>
</p:handoutMaster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64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7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7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Титульный слайд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58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04858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2410A0E-92F8-48BA-8DA2-FB9D01AA76DC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104858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58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86EDFA4-1E9F-4A91-A33F-A8FF705093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Заголовок и вертикальный текст"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9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Образец заголовка</a:t>
            </a:r>
          </a:p>
        </p:txBody>
      </p:sp>
      <p:sp>
        <p:nvSpPr>
          <p:cNvPr id="1048730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3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2410A0E-92F8-48BA-8DA2-FB9D01AA76DC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104873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73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86EDFA4-1E9F-4A91-A33F-A8FF705093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Вертикальный заголовок и текст"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8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ru-RU"/>
              <a:t>Образец заголовка</a:t>
            </a:r>
          </a:p>
        </p:txBody>
      </p:sp>
      <p:sp>
        <p:nvSpPr>
          <p:cNvPr id="1048719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20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2410A0E-92F8-48BA-8DA2-FB9D01AA76DC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1048721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72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86EDFA4-1E9F-4A91-A33F-A8FF705093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Заголовок и объект"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Образец заголовка</a:t>
            </a:r>
          </a:p>
        </p:txBody>
      </p:sp>
      <p:sp>
        <p:nvSpPr>
          <p:cNvPr id="1048599" name="Объект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00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2410A0E-92F8-48BA-8DA2-FB9D01AA76DC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1048601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0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86EDFA4-1E9F-4A91-A33F-A8FF705093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Заголовок раздела"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4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735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3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2410A0E-92F8-48BA-8DA2-FB9D01AA76DC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104873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73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86EDFA4-1E9F-4A91-A33F-A8FF705093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Два объекта"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9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Образец заголовка</a:t>
            </a:r>
          </a:p>
        </p:txBody>
      </p:sp>
      <p:sp>
        <p:nvSpPr>
          <p:cNvPr id="1048740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41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42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2410A0E-92F8-48BA-8DA2-FB9D01AA76DC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1048743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74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86EDFA4-1E9F-4A91-A33F-A8FF705093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Сравнение"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5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p>
            <a:r>
              <a:rPr lang="ru-RU"/>
              <a:t>Образец заголовка</a:t>
            </a:r>
          </a:p>
        </p:txBody>
      </p:sp>
      <p:sp>
        <p:nvSpPr>
          <p:cNvPr id="1048746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47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48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49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50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2410A0E-92F8-48BA-8DA2-FB9D01AA76DC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1048751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752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86EDFA4-1E9F-4A91-A33F-A8FF705093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Только заголовок"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Образец заголовка</a:t>
            </a:r>
          </a:p>
        </p:txBody>
      </p:sp>
      <p:sp>
        <p:nvSpPr>
          <p:cNvPr id="104859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2410A0E-92F8-48BA-8DA2-FB9D01AA76DC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104859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59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86EDFA4-1E9F-4A91-A33F-A8FF705093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Пустой слайд"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2410A0E-92F8-48BA-8DA2-FB9D01AA76DC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104875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75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86EDFA4-1E9F-4A91-A33F-A8FF705093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Объект с подписью"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6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757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58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5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2410A0E-92F8-48BA-8DA2-FB9D01AA76DC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104876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76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86EDFA4-1E9F-4A91-A33F-A8FF705093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Рисунок с подписью"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3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724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725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2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2410A0E-92F8-48BA-8DA2-FB9D01AA76DC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104872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72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86EDFA4-1E9F-4A91-A33F-A8FF705093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ru-RU"/>
              <a:t>Образец заголовка</a:t>
            </a:r>
          </a:p>
        </p:txBody>
      </p:sp>
      <p:sp>
        <p:nvSpPr>
          <p:cNvPr id="1048577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578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10A0E-92F8-48BA-8DA2-FB9D01AA76DC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104857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4858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EDFA4-1E9F-4A91-A33F-A8FF705093F0}" type="slidenum">
              <a:rPr lang="ru-RU" smtClean="0"/>
              <a:t>‹#›</a:t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5" Type="http://schemas.openxmlformats.org/officeDocument/2006/relationships/image" Target="../media/image42.png"/><Relationship Id="rId6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gif"/><Relationship Id="rId5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16.png"/><Relationship Id="rId4" Type="http://schemas.openxmlformats.org/officeDocument/2006/relationships/image" Target="../media/image68.jpeg"/><Relationship Id="rId5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5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image" Target="../media/image50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jpeg"/><Relationship Id="rId5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gif"/><Relationship Id="rId3" Type="http://schemas.openxmlformats.org/officeDocument/2006/relationships/image" Target="../media/image7.gi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jpeg"/><Relationship Id="rId8" Type="http://schemas.openxmlformats.org/officeDocument/2006/relationships/slideLayout" Target="../slideLayouts/slideLayout6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image" Target="../media/image79.jpe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6" Type="http://schemas.openxmlformats.org/officeDocument/2006/relationships/image" Target="../media/image87.jpeg"/><Relationship Id="rId7" Type="http://schemas.openxmlformats.org/officeDocument/2006/relationships/image" Target="../media/image88.jpeg"/><Relationship Id="rId8" Type="http://schemas.openxmlformats.org/officeDocument/2006/relationships/image" Target="../media/image89.jpeg"/><Relationship Id="rId9" Type="http://schemas.openxmlformats.org/officeDocument/2006/relationships/image" Target="../media/image90.jpeg"/><Relationship Id="rId10" Type="http://schemas.openxmlformats.org/officeDocument/2006/relationships/image" Target="../media/image91.jpeg"/><Relationship Id="rId11" Type="http://schemas.openxmlformats.org/officeDocument/2006/relationships/image" Target="../media/image92.jpeg"/><Relationship Id="rId12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96.jpeg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99.jpeg"/><Relationship Id="rId2" Type="http://schemas.openxmlformats.org/officeDocument/2006/relationships/image" Target="../media/image100.png"/><Relationship Id="rId3" Type="http://schemas.openxmlformats.org/officeDocument/2006/relationships/image" Target="../media/image81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image" Target="../media/image102.png"/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5" Type="http://schemas.openxmlformats.org/officeDocument/2006/relationships/image" Target="../media/image105.jpeg"/><Relationship Id="rId6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5.png"/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gif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26.png"/><Relationship Id="rId6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 t="-6000" b="-6000"/>
          </a:stretch>
        </a:blipFill>
      </p:bgPr>
    </p:bg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Прямоугольник 16"/>
          <p:cNvSpPr/>
          <p:nvPr/>
        </p:nvSpPr>
        <p:spPr>
          <a:xfrm>
            <a:off x="7233690" y="3156964"/>
            <a:ext cx="3764281" cy="815341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cap="none" dirty="0" sz="4800" lang="ru-RU" spc="0" smtClean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энергетиков</a:t>
            </a:r>
            <a:endParaRPr b="1" cap="none" dirty="0" sz="4800" lang="ru-RU" spc="0">
              <a:ln w="28575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algn="ctr" blurRad="38100" dir="5400000" dist="25400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097152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258892" y="159475"/>
            <a:ext cx="1856133" cy="541103"/>
          </a:xfrm>
          <a:prstGeom prst="rect"/>
        </p:spPr>
      </p:pic>
      <p:pic>
        <p:nvPicPr>
          <p:cNvPr id="2097153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0120888" y="116630"/>
            <a:ext cx="1915090" cy="626792"/>
          </a:xfrm>
          <a:prstGeom prst="rect"/>
        </p:spPr>
      </p:pic>
      <p:pic>
        <p:nvPicPr>
          <p:cNvPr id="2097154" name="Рисунок 11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 rot="2376059">
            <a:off x="713400" y="1412297"/>
            <a:ext cx="3489334" cy="3489334"/>
          </a:xfrm>
          <a:prstGeom prst="rect"/>
        </p:spPr>
      </p:pic>
      <p:sp>
        <p:nvSpPr>
          <p:cNvPr id="1048587" name="Прямоугольник 12"/>
          <p:cNvSpPr/>
          <p:nvPr/>
        </p:nvSpPr>
        <p:spPr>
          <a:xfrm>
            <a:off x="2320918" y="1214668"/>
            <a:ext cx="1433642" cy="2567941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dirty="0" sz="16600" lang="ru-RU" spc="5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Э</a:t>
            </a:r>
            <a:endParaRPr cap="none" dirty="0" sz="16600" lang="ru-RU" spc="50">
              <a:ln w="2857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588" name="Прямоугольник 13"/>
          <p:cNvSpPr/>
          <p:nvPr/>
        </p:nvSpPr>
        <p:spPr>
          <a:xfrm>
            <a:off x="3115260" y="2484192"/>
            <a:ext cx="4792547" cy="1015663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dirty="0" sz="6000" lang="ru-RU" err="1" smtClean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нергетика</a:t>
            </a:r>
            <a:endParaRPr b="1" cap="none" dirty="0" sz="6000" lang="ru-RU" spc="0">
              <a:ln w="28575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algn="ctr" blurRad="38100" dir="5400000" dist="25400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589" name="Прямоугольник 14"/>
          <p:cNvSpPr/>
          <p:nvPr/>
        </p:nvSpPr>
        <p:spPr>
          <a:xfrm>
            <a:off x="7277792" y="2589821"/>
            <a:ext cx="2474416" cy="1170940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cap="none" dirty="0" sz="7200" lang="ru-RU" spc="0" smtClean="0">
                <a:ln w="19050"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Segoe Script" panose="020B0504020000000003" pitchFamily="34" charset="0"/>
                <a:cs typeface="ItalicT" panose="00000400000000000000" pitchFamily="2" charset="0"/>
              </a:rPr>
              <a:t>для</a:t>
            </a:r>
            <a:endParaRPr b="1" cap="none" dirty="0" sz="7200" lang="ru-RU" spc="0">
              <a:ln w="19050">
                <a:solidFill>
                  <a:schemeClr val="bg1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algn="ctr" blurRad="38100" dir="5400000" dist="25400" rotWithShape="0">
                  <a:srgbClr val="6E747A">
                    <a:alpha val="43000"/>
                  </a:srgbClr>
                </a:outerShdw>
              </a:effectLst>
              <a:latin typeface="Segoe Script" panose="020B0504020000000003" pitchFamily="34" charset="0"/>
              <a:cs typeface="ItalicT" panose="00000400000000000000" pitchFamily="2" charset="0"/>
            </a:endParaRPr>
          </a:p>
        </p:txBody>
      </p:sp>
      <p:sp>
        <p:nvSpPr>
          <p:cNvPr id="1048590" name="Прямоугольник 15"/>
          <p:cNvSpPr/>
          <p:nvPr/>
        </p:nvSpPr>
        <p:spPr>
          <a:xfrm rot="21089557">
            <a:off x="5748710" y="2857234"/>
            <a:ext cx="2004503" cy="1285241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cap="none" dirty="0" sz="8000" lang="ru-RU" spc="0" smtClean="0">
                <a:ln w="28575">
                  <a:solidFill>
                    <a:schemeClr val="bg1"/>
                  </a:solidFill>
                </a:ln>
                <a:solidFill>
                  <a:srgbClr val="2F5597"/>
                </a:solidFill>
                <a:effectLst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не</a:t>
            </a:r>
            <a:endParaRPr b="1" cap="none" dirty="0" sz="8000" lang="ru-RU" spc="0">
              <a:ln w="28575">
                <a:solidFill>
                  <a:schemeClr val="bg1"/>
                </a:solidFill>
              </a:ln>
              <a:solidFill>
                <a:srgbClr val="2F5597"/>
              </a:solidFill>
              <a:effectLst>
                <a:outerShdw algn="ctr" blurRad="38100" dir="5400000" dist="25400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48591" name="Прямоугольник 18"/>
          <p:cNvSpPr/>
          <p:nvPr/>
        </p:nvSpPr>
        <p:spPr>
          <a:xfrm>
            <a:off x="2129903" y="5264954"/>
            <a:ext cx="8172183" cy="1412240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cap="none" dirty="0" sz="440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Обучающий курс </a:t>
            </a:r>
          </a:p>
          <a:p>
            <a:pPr algn="ctr"/>
            <a:r>
              <a:rPr b="1" cap="none" dirty="0" sz="4400" lang="ru-RU" spc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Segoe Script" panose="020B0504020000000003" pitchFamily="34" charset="0"/>
              </a:rPr>
              <a:t>для детей</a:t>
            </a:r>
            <a:endParaRPr b="1" cap="none" dirty="0" sz="4400" lang="ru-RU" spc="0">
              <a:ln w="1905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1048592" name="Прямоугольник 1"/>
          <p:cNvSpPr/>
          <p:nvPr/>
        </p:nvSpPr>
        <p:spPr>
          <a:xfrm>
            <a:off x="2947293" y="6457890"/>
            <a:ext cx="6266181" cy="396240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cap="none" dirty="0" sz="200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Подготовлен Советом молодежи ПАО «МРСК Юга»</a:t>
            </a:r>
            <a:endParaRPr b="1" cap="none" dirty="0" sz="2000" lang="ru-RU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 cstate="print">
            <a:alphaModFix amt="86000"/>
            <a:lum/>
          </a:blip>
          <a:srcRect/>
          <a:stretch>
            <a:fillRect t="-39000" b="-39000"/>
          </a:stretch>
        </a:blipFill>
      </p:bgPr>
    </p:bg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Скругленный прямоугольник 47"/>
          <p:cNvSpPr/>
          <p:nvPr/>
        </p:nvSpPr>
        <p:spPr>
          <a:xfrm>
            <a:off x="7413812" y="3405566"/>
            <a:ext cx="4670314" cy="1617059"/>
          </a:xfrm>
          <a:prstGeom prst="roundRect"/>
          <a:solidFill>
            <a:schemeClr val="bg1">
              <a:alpha val="6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pic>
        <p:nvPicPr>
          <p:cNvPr id="2097197" name="Рисунок 40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b="3435"/>
          <a:stretch>
            <a:fillRect/>
          </a:stretch>
        </p:blipFill>
        <p:spPr>
          <a:xfrm>
            <a:off x="75074" y="3297413"/>
            <a:ext cx="5938435" cy="3474843"/>
          </a:xfrm>
          <a:prstGeom prst="rect"/>
        </p:spPr>
      </p:pic>
      <p:sp>
        <p:nvSpPr>
          <p:cNvPr id="1048672" name="Прямоугольник 16"/>
          <p:cNvSpPr/>
          <p:nvPr/>
        </p:nvSpPr>
        <p:spPr>
          <a:xfrm>
            <a:off x="2668508" y="3346067"/>
            <a:ext cx="1523898" cy="1211470"/>
          </a:xfrm>
          <a:prstGeom prst="rect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048673" name="Заголовок 1"/>
          <p:cNvSpPr>
            <a:spLocks noGrp="1"/>
          </p:cNvSpPr>
          <p:nvPr>
            <p:ph type="title"/>
          </p:nvPr>
        </p:nvSpPr>
        <p:spPr>
          <a:xfrm>
            <a:off x="1820063" y="493693"/>
            <a:ext cx="8309811" cy="860360"/>
          </a:xfrm>
          <a:effectLst>
            <a:glow rad="584200">
              <a:schemeClr val="tx2"/>
            </a:glow>
            <a:outerShdw algn="ctr" blurRad="50800" dir="5400000" dist="50800" rotWithShape="0" sx="85000" sy="85000">
              <a:srgbClr val="000000">
                <a:alpha val="43137"/>
              </a:srgbClr>
            </a:outerShdw>
          </a:effectLst>
        </p:spPr>
        <p:txBody>
          <a:bodyPr/>
          <a:p>
            <a:pPr algn="ctr"/>
            <a:r>
              <a:rPr b="1" dirty="0" lang="ru-RU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127000">
                    <a:srgbClr val="002060">
                      <a:alpha val="70000"/>
                    </a:srgbClr>
                  </a:glow>
                  <a:outerShdw algn="t" blurRad="50800" dir="5400000" dist="38100" rotWithShape="0" sx="101000" sy="10100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Тепловая электростанция</a:t>
            </a:r>
          </a:p>
        </p:txBody>
      </p:sp>
      <p:pic>
        <p:nvPicPr>
          <p:cNvPr id="2097198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0775576" y="82854"/>
            <a:ext cx="1308550" cy="428277"/>
          </a:xfrm>
          <a:prstGeom prst="rect"/>
          <a:effectLst>
            <a:glow rad="215900">
              <a:schemeClr val="bg1">
                <a:alpha val="74000"/>
              </a:schemeClr>
            </a:glow>
          </a:effectLst>
        </p:spPr>
      </p:pic>
      <p:sp>
        <p:nvSpPr>
          <p:cNvPr id="1048674" name="Прямоугольник 10"/>
          <p:cNvSpPr/>
          <p:nvPr/>
        </p:nvSpPr>
        <p:spPr>
          <a:xfrm>
            <a:off x="816262" y="4293220"/>
            <a:ext cx="1003801" cy="338554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cap="none" dirty="0" sz="1600" lang="ru-RU" spc="0" smtClean="0">
                <a:ln w="0"/>
                <a:solidFill>
                  <a:srgbClr val="002060"/>
                </a:solidFill>
                <a:effectLst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Топливо</a:t>
            </a:r>
            <a:endParaRPr b="1" cap="none" dirty="0" sz="1600" lang="ru-RU" spc="0">
              <a:ln w="0"/>
              <a:solidFill>
                <a:srgbClr val="002060"/>
              </a:solidFill>
              <a:effectLst>
                <a:outerShdw algn="ctr" blurRad="38100" dir="5400000" dist="25400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75" name="Прямоугольник 11"/>
          <p:cNvSpPr/>
          <p:nvPr/>
        </p:nvSpPr>
        <p:spPr>
          <a:xfrm>
            <a:off x="2710742" y="3329121"/>
            <a:ext cx="1443215" cy="1200329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just"/>
            <a:r>
              <a:rPr b="1" dirty="0" sz="1200" lang="ru-RU" smtClean="0">
                <a:ln w="0"/>
                <a:solidFill>
                  <a:srgbClr val="002060"/>
                </a:solidFill>
                <a:effectLst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В котле вода нагревается и превращается в пар, который направляется в турбину</a:t>
            </a:r>
            <a:endParaRPr b="1" cap="none" dirty="0" sz="1100" lang="ru-RU" spc="0">
              <a:ln w="0"/>
              <a:solidFill>
                <a:srgbClr val="002060"/>
              </a:solidFill>
              <a:effectLst>
                <a:outerShdw algn="ctr" blurRad="38100" dir="5400000" dist="25400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3145731" name="Соединительная линия уступом 22"/>
          <p:cNvCxnSpPr>
            <a:cxnSpLocks/>
          </p:cNvCxnSpPr>
          <p:nvPr/>
        </p:nvCxnSpPr>
        <p:spPr>
          <a:xfrm>
            <a:off x="3197278" y="4830145"/>
            <a:ext cx="866546" cy="192481"/>
          </a:xfrm>
          <a:prstGeom prst="bentConnector3">
            <a:avLst>
              <a:gd name="adj1" fmla="val 50000"/>
            </a:avLst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2" name="Прямая со стрелкой 26"/>
          <p:cNvCxnSpPr>
            <a:cxnSpLocks/>
          </p:cNvCxnSpPr>
          <p:nvPr/>
        </p:nvCxnSpPr>
        <p:spPr>
          <a:xfrm>
            <a:off x="4075601" y="5074666"/>
            <a:ext cx="0" cy="153139"/>
          </a:xfrm>
          <a:prstGeom prst="straightConnector1"/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76" name="Выгнутая влево стрелка 37"/>
          <p:cNvSpPr/>
          <p:nvPr/>
        </p:nvSpPr>
        <p:spPr>
          <a:xfrm flipH="1">
            <a:off x="3874357" y="5086843"/>
            <a:ext cx="86436" cy="322179"/>
          </a:xfrm>
          <a:prstGeom prst="curvedRightArrow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48677" name="Выгнутая влево стрелка 38"/>
          <p:cNvSpPr/>
          <p:nvPr/>
        </p:nvSpPr>
        <p:spPr>
          <a:xfrm flipH="1">
            <a:off x="4018105" y="5162080"/>
            <a:ext cx="45719" cy="199392"/>
          </a:xfrm>
          <a:prstGeom prst="curvedRightArrow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145733" name="Прямая соединительная линия 43"/>
          <p:cNvCxnSpPr>
            <a:cxnSpLocks/>
          </p:cNvCxnSpPr>
          <p:nvPr/>
        </p:nvCxnSpPr>
        <p:spPr>
          <a:xfrm flipH="1" flipV="1">
            <a:off x="4320988" y="4500969"/>
            <a:ext cx="3961" cy="650266"/>
          </a:xfrm>
          <a:prstGeom prst="line"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4" name="Прямая соединительная линия 52"/>
          <p:cNvCxnSpPr>
            <a:cxnSpLocks/>
          </p:cNvCxnSpPr>
          <p:nvPr/>
        </p:nvCxnSpPr>
        <p:spPr>
          <a:xfrm>
            <a:off x="4320988" y="4500969"/>
            <a:ext cx="334147" cy="0"/>
          </a:xfrm>
          <a:prstGeom prst="line"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99" name="Рисунок 39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 cstate="print"/>
          <a:srcRect l="3372" t="1725" r="9419" b="1951"/>
          <a:stretch>
            <a:fillRect/>
          </a:stretch>
        </p:blipFill>
        <p:spPr>
          <a:xfrm>
            <a:off x="4513429" y="3091280"/>
            <a:ext cx="1887644" cy="1615823"/>
          </a:xfrm>
          <a:prstGeom prst="rect"/>
          <a:ln w="28575" cap="sq" cmpd="thickThin">
            <a:solidFill>
              <a:srgbClr val="729BA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48678" name="Прямоугольник 53"/>
          <p:cNvSpPr/>
          <p:nvPr/>
        </p:nvSpPr>
        <p:spPr>
          <a:xfrm>
            <a:off x="2487434" y="6438778"/>
            <a:ext cx="759923" cy="276999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cap="none" dirty="0" sz="1200" lang="ru-RU" spc="0" smtClean="0">
                <a:ln w="0"/>
                <a:solidFill>
                  <a:schemeClr val="bg1"/>
                </a:solidFill>
                <a:effectLst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Вода</a:t>
            </a:r>
            <a:endParaRPr b="1" cap="none" dirty="0" sz="1200" lang="ru-RU" spc="0">
              <a:ln w="0"/>
              <a:solidFill>
                <a:schemeClr val="bg1"/>
              </a:solidFill>
              <a:effectLst>
                <a:outerShdw algn="ctr" blurRad="38100" dir="5400000" dist="25400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79" name="Прямоугольник 54"/>
          <p:cNvSpPr/>
          <p:nvPr/>
        </p:nvSpPr>
        <p:spPr>
          <a:xfrm>
            <a:off x="2519373" y="5846782"/>
            <a:ext cx="759923" cy="276999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cap="none" dirty="0" sz="1200" lang="ru-RU" spc="0" smtClean="0">
                <a:ln w="0"/>
                <a:solidFill>
                  <a:schemeClr val="bg1"/>
                </a:solidFill>
                <a:effectLst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Вода</a:t>
            </a:r>
            <a:endParaRPr b="1" cap="none" dirty="0" sz="1200" lang="ru-RU" spc="0">
              <a:ln w="0"/>
              <a:solidFill>
                <a:schemeClr val="bg1"/>
              </a:solidFill>
              <a:effectLst>
                <a:outerShdw algn="ctr" blurRad="38100" dir="5400000" dist="25400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80" name="Прямоугольник 56"/>
          <p:cNvSpPr/>
          <p:nvPr/>
        </p:nvSpPr>
        <p:spPr>
          <a:xfrm>
            <a:off x="4695071" y="5878163"/>
            <a:ext cx="1318438" cy="261610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cap="none" dirty="0" sz="1100" lang="ru-RU" spc="0" smtClean="0">
                <a:ln w="0">
                  <a:noFill/>
                </a:ln>
                <a:solidFill>
                  <a:srgbClr val="002060"/>
                </a:solidFill>
                <a:effectLst>
                  <a:glow rad="114300">
                    <a:schemeClr val="bg1">
                      <a:alpha val="93000"/>
                    </a:schemeClr>
                  </a:glow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Генератор</a:t>
            </a:r>
            <a:endParaRPr b="1" cap="none" dirty="0" sz="1100" lang="ru-RU" spc="0">
              <a:ln w="0">
                <a:noFill/>
              </a:ln>
              <a:solidFill>
                <a:srgbClr val="002060"/>
              </a:solidFill>
              <a:effectLst>
                <a:glow rad="114300">
                  <a:schemeClr val="bg1">
                    <a:alpha val="93000"/>
                  </a:schemeClr>
                </a:glow>
                <a:outerShdw algn="ctr" blurRad="38100" dir="5400000" dist="25400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81" name="Прямоугольник 57"/>
          <p:cNvSpPr/>
          <p:nvPr/>
        </p:nvSpPr>
        <p:spPr>
          <a:xfrm>
            <a:off x="4781778" y="4844373"/>
            <a:ext cx="1289135" cy="261610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dirty="0" sz="1050" lang="ru-RU" smtClean="0">
                <a:ln w="0"/>
                <a:solidFill>
                  <a:srgbClr val="002060"/>
                </a:solidFill>
                <a:effectLst>
                  <a:glow rad="177800">
                    <a:schemeClr val="accent1">
                      <a:lumMod val="60000"/>
                      <a:lumOff val="40000"/>
                      <a:alpha val="82000"/>
                    </a:schemeClr>
                  </a:glow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Электричество</a:t>
            </a:r>
            <a:endParaRPr b="1" cap="none" dirty="0" sz="1050" lang="ru-RU" spc="0">
              <a:ln w="0"/>
              <a:solidFill>
                <a:srgbClr val="002060"/>
              </a:solidFill>
              <a:effectLst>
                <a:glow rad="177800">
                  <a:schemeClr val="accent1">
                    <a:lumMod val="60000"/>
                    <a:lumOff val="40000"/>
                    <a:alpha val="82000"/>
                  </a:schemeClr>
                </a:glow>
                <a:outerShdw algn="ctr" blurRad="38100" dir="5400000" dist="25400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82" name="Прямоугольник 9"/>
          <p:cNvSpPr/>
          <p:nvPr/>
        </p:nvSpPr>
        <p:spPr>
          <a:xfrm>
            <a:off x="7561729" y="3520934"/>
            <a:ext cx="4374479" cy="1323439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just"/>
            <a:r>
              <a:rPr b="1" cap="none" dirty="0" sz="2000" lang="ru-RU" spc="0" u="sng" smtClean="0">
                <a:ln w="0"/>
                <a:solidFill>
                  <a:srgbClr val="002060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Тепловая электростанция (ТЭС) </a:t>
            </a:r>
            <a:r>
              <a:rPr b="1" cap="none" dirty="0" sz="2000" lang="ru-RU" spc="0" smtClean="0">
                <a:ln w="0"/>
                <a:solidFill>
                  <a:srgbClr val="002060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вырабатывает электричество в результате сгорания топлива: угля, торфа, газа, мазута и т.д.</a:t>
            </a:r>
            <a:endParaRPr b="1" cap="none" dirty="0" sz="2000" lang="ru-RU" spc="0">
              <a:ln w="0"/>
              <a:solidFill>
                <a:srgbClr val="002060"/>
              </a:solidFill>
              <a:effectLst>
                <a:glow rad="101600">
                  <a:schemeClr val="bg1">
                    <a:alpha val="40000"/>
                  </a:schemeClr>
                </a:glow>
                <a:outerShdw algn="ctr" blurRad="38100" dir="5400000" dist="25400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097200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120158" y="140654"/>
            <a:ext cx="1314196" cy="383116"/>
          </a:xfrm>
          <a:prstGeom prst="rect"/>
        </p:spPr>
      </p:pic>
    </p:spTree>
  </p:cSld>
  <p:clrMapOvr>
    <a:masterClrMapping/>
  </p:clrMapOvr>
  <p:timing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 t="-9000" b="-9000"/>
          </a:stretch>
        </a:blipFill>
      </p:bgPr>
    </p:bg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Скругленный прямоугольник 6"/>
          <p:cNvSpPr/>
          <p:nvPr/>
        </p:nvSpPr>
        <p:spPr>
          <a:xfrm>
            <a:off x="178882" y="1263316"/>
            <a:ext cx="7629613" cy="1494195"/>
          </a:xfrm>
          <a:prstGeom prst="roundRect"/>
          <a:solidFill>
            <a:schemeClr val="bg1">
              <a:alpha val="8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just"/>
            <a:endParaRPr dirty="0" lang="ru-RU"/>
          </a:p>
        </p:txBody>
      </p:sp>
      <p:sp>
        <p:nvSpPr>
          <p:cNvPr id="1048684" name="Заголовок 1"/>
          <p:cNvSpPr>
            <a:spLocks noGrp="1"/>
          </p:cNvSpPr>
          <p:nvPr>
            <p:ph type="title"/>
          </p:nvPr>
        </p:nvSpPr>
        <p:spPr>
          <a:xfrm>
            <a:off x="2417945" y="372909"/>
            <a:ext cx="7297153" cy="984962"/>
          </a:xfrm>
          <a:effectLst>
            <a:outerShdw algn="ctr" blurRad="165100" dir="5400000" dist="50800" rotWithShape="0" sx="57000" sy="57000">
              <a:srgbClr val="000000">
                <a:alpha val="71000"/>
              </a:srgbClr>
            </a:outerShdw>
          </a:effectLst>
        </p:spPr>
        <p:txBody>
          <a:bodyPr>
            <a:noAutofit/>
          </a:bodyPr>
          <a:p>
            <a:pPr algn="ctr"/>
            <a:r>
              <a:rPr b="1" dirty="0" sz="4800" lang="ru-RU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660400">
                    <a:schemeClr val="bg1">
                      <a:alpha val="53000"/>
                    </a:schemeClr>
                  </a:glow>
                  <a:outerShdw algn="tl" blurRad="55000" dir="5400000" dist="50800">
                    <a:srgbClr val="000000">
                      <a:alpha val="33000"/>
                    </a:srgbClr>
                  </a:outerShdw>
                </a:effectLst>
                <a:latin typeface="Century Gothic" panose="020B0502020202020204" pitchFamily="34" charset="0"/>
              </a:rPr>
              <a:t>Гидроэлектростанция</a:t>
            </a:r>
          </a:p>
        </p:txBody>
      </p:sp>
      <p:sp>
        <p:nvSpPr>
          <p:cNvPr id="1048685" name="Объект 2"/>
          <p:cNvSpPr>
            <a:spLocks noGrp="1"/>
          </p:cNvSpPr>
          <p:nvPr>
            <p:ph idx="1"/>
          </p:nvPr>
        </p:nvSpPr>
        <p:spPr>
          <a:xfrm>
            <a:off x="437958" y="1445031"/>
            <a:ext cx="7111459" cy="1056877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p>
            <a:pPr algn="just" indent="0" marL="0">
              <a:buNone/>
            </a:pPr>
            <a:r>
              <a:rPr b="1" dirty="0" sz="2400" lang="ru-RU" u="sng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latin typeface="Century Gothic" panose="020B0502020202020204" pitchFamily="34" charset="0"/>
              </a:rPr>
              <a:t>Гидроэлектростанция (ГЭС)</a:t>
            </a:r>
            <a:r>
              <a:rPr b="1" dirty="0" sz="2400" lang="ru-RU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latin typeface="Century Gothic" panose="020B0502020202020204" pitchFamily="34" charset="0"/>
              </a:rPr>
              <a:t> </a:t>
            </a:r>
            <a:r>
              <a:rPr b="1" dirty="0" sz="2400" lang="ru-RU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latin typeface="Century Gothic" panose="020B0502020202020204" pitchFamily="34" charset="0"/>
              </a:rPr>
              <a:t>вырабатывает электроэнергию, используя для вращения турбины поток реки</a:t>
            </a:r>
            <a:endParaRPr b="1" dirty="0" sz="2400" lang="ru-RU">
              <a:ln w="18415" cmpd="sng">
                <a:noFill/>
                <a:prstDash val="solid"/>
              </a:ln>
              <a:solidFill>
                <a:srgbClr val="002060"/>
              </a:solidFill>
              <a:effectLst>
                <a:outerShdw algn="tl" blurRad="63500" dir="3600000" rotWithShape="0">
                  <a:srgbClr val="000000">
                    <a:alpha val="7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097201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78882" y="167402"/>
            <a:ext cx="1264436" cy="368611"/>
          </a:xfrm>
          <a:prstGeom prst="rect"/>
          <a:effectLst>
            <a:glow rad="330200">
              <a:srgbClr val="054B80">
                <a:alpha val="55000"/>
              </a:srgbClr>
            </a:glow>
          </a:effectLst>
        </p:spPr>
      </p:pic>
      <p:pic>
        <p:nvPicPr>
          <p:cNvPr id="2097202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0673827" y="97675"/>
            <a:ext cx="1339291" cy="438338"/>
          </a:xfrm>
          <a:prstGeom prst="rect"/>
          <a:effectLst>
            <a:glow rad="114300">
              <a:schemeClr val="bg1">
                <a:alpha val="86000"/>
              </a:schemeClr>
            </a:glow>
          </a:effectLst>
        </p:spPr>
      </p:pic>
      <p:sp>
        <p:nvSpPr>
          <p:cNvPr id="1048686" name="Скругленный прямоугольник 10"/>
          <p:cNvSpPr/>
          <p:nvPr/>
        </p:nvSpPr>
        <p:spPr>
          <a:xfrm>
            <a:off x="9715098" y="1135746"/>
            <a:ext cx="2057401" cy="758439"/>
          </a:xfrm>
          <a:prstGeom prst="roundRect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dirty="0" lang="ru-RU"/>
          </a:p>
        </p:txBody>
      </p:sp>
      <p:pic>
        <p:nvPicPr>
          <p:cNvPr id="2097203" name="Рисунок 8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517358" y="3055519"/>
            <a:ext cx="4860591" cy="3419586"/>
          </a:xfrm>
          <a:prstGeom prst="rect"/>
        </p:spPr>
      </p:pic>
      <p:pic>
        <p:nvPicPr>
          <p:cNvPr id="2097204" name="Рисунок 9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/>
          <a:srcRect l="24409" t="21332" r="25315" b="7390"/>
          <a:stretch>
            <a:fillRect/>
          </a:stretch>
        </p:blipFill>
        <p:spPr>
          <a:xfrm>
            <a:off x="9444789" y="1841116"/>
            <a:ext cx="2568329" cy="2428805"/>
          </a:xfrm>
          <a:prstGeom prst="ellipse"/>
          <a:ln w="63500" cap="rnd">
            <a:solidFill>
              <a:schemeClr val="bg1"/>
            </a:solidFill>
          </a:ln>
          <a:effectLst>
            <a:outerShdw blurRad="381000" dir="5400000" dist="29210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48687" name="Прямоугольник 11"/>
          <p:cNvSpPr/>
          <p:nvPr/>
        </p:nvSpPr>
        <p:spPr>
          <a:xfrm>
            <a:off x="9212931" y="1191799"/>
            <a:ext cx="3061734" cy="646331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dirty="0" sz="1200" lang="ru-RU" smtClean="0">
                <a:ln w="0"/>
                <a:solidFill>
                  <a:srgbClr val="002060"/>
                </a:solidFill>
                <a:latin typeface="Century Gothic" panose="020B0502020202020204" pitchFamily="34" charset="0"/>
              </a:rPr>
              <a:t>Саяно-Шушенская ГЭС</a:t>
            </a:r>
          </a:p>
          <a:p>
            <a:pPr algn="ctr"/>
            <a:r>
              <a:rPr b="1" dirty="0" sz="1200" lang="ru-RU" smtClean="0">
                <a:ln w="0"/>
                <a:solidFill>
                  <a:srgbClr val="002060"/>
                </a:solidFill>
                <a:latin typeface="Century Gothic" panose="020B0502020202020204" pitchFamily="34" charset="0"/>
              </a:rPr>
              <a:t>на р. Енисей.</a:t>
            </a:r>
          </a:p>
          <a:p>
            <a:pPr algn="ctr"/>
            <a:r>
              <a:rPr b="1" cap="none" dirty="0" sz="1200" lang="ru-RU" spc="0" smtClean="0">
                <a:ln w="0"/>
                <a:solidFill>
                  <a:srgbClr val="002060"/>
                </a:solidFill>
                <a:latin typeface="Century Gothic" panose="020B0502020202020204" pitchFamily="34" charset="0"/>
              </a:rPr>
              <a:t>1 место в России, </a:t>
            </a:r>
            <a:endParaRPr b="1" cap="none" dirty="0" sz="1200" lang="ru-RU" spc="0">
              <a:ln w="0"/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</p:bgPr>
    </p:bg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Скругленный прямоугольник 5"/>
          <p:cNvSpPr/>
          <p:nvPr/>
        </p:nvSpPr>
        <p:spPr>
          <a:xfrm>
            <a:off x="6649520" y="1113434"/>
            <a:ext cx="5498018" cy="2781300"/>
          </a:xfrm>
          <a:prstGeom prst="roundRect"/>
          <a:solidFill>
            <a:schemeClr val="accent1">
              <a:alpha val="78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89" name="Заголовок 1"/>
          <p:cNvSpPr>
            <a:spLocks noGrp="1"/>
          </p:cNvSpPr>
          <p:nvPr>
            <p:ph type="title"/>
          </p:nvPr>
        </p:nvSpPr>
        <p:spPr>
          <a:xfrm>
            <a:off x="2702617" y="314641"/>
            <a:ext cx="7106653" cy="1046045"/>
          </a:xfrm>
        </p:spPr>
        <p:txBody>
          <a:bodyPr>
            <a:normAutofit/>
          </a:bodyPr>
          <a:p>
            <a:pPr algn="ctr"/>
            <a:r>
              <a:rPr b="1" dirty="0" lang="ru-RU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algn="tl" blurRad="55000" dir="5400000" dist="50800">
                    <a:srgbClr val="000000">
                      <a:alpha val="33000"/>
                    </a:srgbClr>
                  </a:outerShdw>
                </a:effectLst>
                <a:latin typeface="Century Gothic" panose="020B0502020202020204" pitchFamily="34" charset="0"/>
              </a:rPr>
              <a:t>Атомная </a:t>
            </a:r>
            <a:r>
              <a:rPr b="1" dirty="0" lang="ru-RU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algn="tl" blurRad="55000" dir="5400000" dist="50800">
                    <a:srgbClr val="000000">
                      <a:alpha val="33000"/>
                    </a:srgbClr>
                  </a:outerShdw>
                </a:effectLst>
                <a:latin typeface="Century Gothic" panose="020B0502020202020204" pitchFamily="34" charset="0"/>
              </a:rPr>
              <a:t>электростанция</a:t>
            </a:r>
            <a:endParaRPr b="1" dirty="0" lang="ru-RU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algn="tl" blurRad="55000" dir="5400000" dist="50800">
                  <a:srgbClr val="000000">
                    <a:alpha val="3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90" name="Объект 2"/>
          <p:cNvSpPr>
            <a:spLocks noGrp="1"/>
          </p:cNvSpPr>
          <p:nvPr>
            <p:ph idx="1"/>
          </p:nvPr>
        </p:nvSpPr>
        <p:spPr>
          <a:xfrm>
            <a:off x="6920753" y="1360687"/>
            <a:ext cx="4688541" cy="240449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p>
            <a:pPr indent="0" marL="0">
              <a:buNone/>
            </a:pPr>
            <a:r>
              <a:rPr dirty="0" sz="2400" lang="ru-RU" u="sng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Атомная электростанция (АЭС</a:t>
            </a:r>
            <a:r>
              <a:rPr dirty="0" sz="2400" lang="ru-RU" u="sng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dirty="0" sz="2400" lang="ru-RU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производит электричество, используя тепло</a:t>
            </a:r>
            <a:r>
              <a:rPr dirty="0" sz="2400" lang="ru-RU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выделяемое </a:t>
            </a:r>
            <a:r>
              <a:rPr dirty="0" sz="2400" lang="ru-RU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dirty="0" sz="2400" lang="ru-RU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результате цепной реакции деления ядер </a:t>
            </a:r>
            <a:r>
              <a:rPr dirty="0" sz="2400" lang="ru-RU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радиоактивных веществ - уран</a:t>
            </a:r>
            <a:r>
              <a:rPr dirty="0" sz="2400" lang="ru-RU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плутоний и др</a:t>
            </a:r>
            <a:r>
              <a:rPr dirty="0" sz="2400" lang="ru-RU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097205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24777" y="96473"/>
            <a:ext cx="1246823" cy="363476"/>
          </a:xfrm>
          <a:prstGeom prst="rect"/>
        </p:spPr>
      </p:pic>
      <p:pic>
        <p:nvPicPr>
          <p:cNvPr id="2097206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0749813" y="18800"/>
            <a:ext cx="1347880" cy="441149"/>
          </a:xfrm>
          <a:prstGeom prst="rect"/>
        </p:spPr>
      </p:pic>
      <p:pic>
        <p:nvPicPr>
          <p:cNvPr id="2097207" name="Picture 5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rcRect/>
          <a:stretch>
            <a:fillRect/>
          </a:stretch>
        </p:blipFill>
        <p:spPr bwMode="auto">
          <a:xfrm>
            <a:off x="124777" y="3392782"/>
            <a:ext cx="5863647" cy="3029746"/>
          </a:xfrm>
          <a:prstGeom prst="rect"/>
          <a:noFill/>
          <a:ln>
            <a:noFill/>
          </a:ln>
          <a:effectLst/>
        </p:spPr>
      </p:pic>
    </p:spTree>
  </p:cSld>
  <p:clrMapOvr>
    <a:masterClrMapping/>
  </p:clrMapOvr>
  <p:timing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</p:bgPr>
    </p:bg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8" name="Рисунок 7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6134715" y="0"/>
            <a:ext cx="6057285" cy="6858000"/>
          </a:xfrm>
          <a:prstGeom prst="rect"/>
        </p:spPr>
      </p:pic>
      <p:sp>
        <p:nvSpPr>
          <p:cNvPr id="1048691" name="Заголовок 1"/>
          <p:cNvSpPr>
            <a:spLocks noGrp="1"/>
          </p:cNvSpPr>
          <p:nvPr>
            <p:ph type="title"/>
          </p:nvPr>
        </p:nvSpPr>
        <p:spPr>
          <a:xfrm>
            <a:off x="178882" y="506499"/>
            <a:ext cx="5629275" cy="2018555"/>
          </a:xfrm>
        </p:spPr>
        <p:txBody>
          <a:bodyPr>
            <a:normAutofit/>
          </a:bodyPr>
          <a:p>
            <a:r>
              <a:rPr b="1" dirty="0" sz="3600" lang="ru-RU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Альтернативные источники энергии</a:t>
            </a:r>
            <a:r>
              <a:rPr b="1" dirty="0" sz="3600" lang="ru-RU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b="1" dirty="0" sz="3600" lang="ru-RU">
              <a:ln w="17780" cmpd="sng">
                <a:noFill/>
                <a:prstDash val="solid"/>
                <a:miter lim="800000"/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97209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06896" y="112188"/>
            <a:ext cx="1300564" cy="379143"/>
          </a:xfrm>
          <a:prstGeom prst="rect"/>
        </p:spPr>
      </p:pic>
      <p:pic>
        <p:nvPicPr>
          <p:cNvPr id="2097210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0796996" y="61166"/>
            <a:ext cx="1314320" cy="430165"/>
          </a:xfrm>
          <a:prstGeom prst="rect"/>
        </p:spPr>
      </p:pic>
      <p:sp>
        <p:nvSpPr>
          <p:cNvPr id="1048692" name="Выноска-облако 13"/>
          <p:cNvSpPr/>
          <p:nvPr/>
        </p:nvSpPr>
        <p:spPr>
          <a:xfrm rot="10574140">
            <a:off x="171003" y="4414413"/>
            <a:ext cx="5868456" cy="2145785"/>
          </a:xfrm>
          <a:prstGeom prst="cloudCallout"/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93" name="Заголовок 1"/>
          <p:cNvSpPr txBox="1"/>
          <p:nvPr/>
        </p:nvSpPr>
        <p:spPr>
          <a:xfrm>
            <a:off x="238080" y="1962148"/>
            <a:ext cx="4991959" cy="2014419"/>
          </a:xfrm>
          <a:prstGeom prst="rect"/>
          <a:effectLst>
            <a:glow rad="711200">
              <a:schemeClr val="bg1">
                <a:alpha val="74000"/>
              </a:schemeClr>
            </a:glow>
          </a:effectLst>
        </p:spPr>
        <p:txBody>
          <a:bodyPr anchor="ctr" bIns="45720" lIns="91440" rIns="91440" rtlCol="0" tIns="45720" vert="horz">
            <a:normAutofit/>
          </a:bodyPr>
          <a:lstStyle>
            <a:lvl1pPr algn="l" defTabSz="914400" eaLnBrk="1" hangingPunct="1" latinLnBrk="0" rtl="0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b="1" dirty="0" sz="3200" lang="ru-RU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используют силы: </a:t>
            </a:r>
          </a:p>
          <a:p>
            <a:pPr indent="-457200" marL="457200">
              <a:buFont typeface="Wingdings" pitchFamily="2" charset="2"/>
              <a:buChar char="ü"/>
            </a:pPr>
            <a:r>
              <a:rPr b="1" dirty="0" sz="3200" lang="ru-RU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ветра,</a:t>
            </a:r>
          </a:p>
          <a:p>
            <a:pPr indent="-457200" marL="457200">
              <a:buFont typeface="Wingdings" pitchFamily="2" charset="2"/>
              <a:buChar char="ü"/>
            </a:pPr>
            <a:r>
              <a:rPr b="1" dirty="0" sz="3200" lang="ru-RU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солнца,</a:t>
            </a:r>
          </a:p>
          <a:p>
            <a:pPr indent="-457200" marL="457200">
              <a:buFont typeface="Wingdings" pitchFamily="2" charset="2"/>
              <a:buChar char="ü"/>
            </a:pPr>
            <a:r>
              <a:rPr b="1" dirty="0" sz="3200" lang="ru-RU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приливов и отливов.  </a:t>
            </a:r>
            <a:endParaRPr b="1" dirty="0" sz="3200" lang="ru-RU">
              <a:ln w="17780" cmpd="sng">
                <a:noFill/>
                <a:prstDash val="solid"/>
                <a:miter lim="800000"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97211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292801" y="5226009"/>
            <a:ext cx="1899570" cy="1313078"/>
          </a:xfrm>
          <a:prstGeom prst="rect"/>
          <a:ln>
            <a:noFill/>
          </a:ln>
        </p:spPr>
      </p:pic>
      <p:sp>
        <p:nvSpPr>
          <p:cNvPr id="1048694" name="Прямоугольник 11"/>
          <p:cNvSpPr/>
          <p:nvPr/>
        </p:nvSpPr>
        <p:spPr>
          <a:xfrm>
            <a:off x="2192371" y="4671697"/>
            <a:ext cx="3541679" cy="1631216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just"/>
            <a:r>
              <a:rPr b="1" dirty="0" sz="2000" lang="ru-RU">
                <a:latin typeface="Arial" pitchFamily="34" charset="0"/>
                <a:cs typeface="Arial" pitchFamily="34" charset="0"/>
              </a:rPr>
              <a:t>Исландия -</a:t>
            </a:r>
            <a:r>
              <a:rPr b="1" dirty="0" sz="2000" lang="ru-RU" smtClean="0">
                <a:latin typeface="Arial" pitchFamily="34" charset="0"/>
                <a:cs typeface="Arial" pitchFamily="34" charset="0"/>
              </a:rPr>
              <a:t> </a:t>
            </a:r>
            <a:r>
              <a:rPr b="1" dirty="0" sz="2000" lang="ru-RU">
                <a:latin typeface="Arial" pitchFamily="34" charset="0"/>
                <a:cs typeface="Arial" pitchFamily="34" charset="0"/>
              </a:rPr>
              <a:t>единственная страна, </a:t>
            </a:r>
            <a:r>
              <a:rPr b="1" dirty="0" sz="2000" lang="ru-RU" smtClean="0">
                <a:latin typeface="Arial" pitchFamily="34" charset="0"/>
                <a:cs typeface="Arial" pitchFamily="34" charset="0"/>
              </a:rPr>
              <a:t>использующая исключительно альтернативные источники</a:t>
            </a:r>
            <a:endParaRPr b="1" cap="none" dirty="0" sz="2000" lang="ru-RU" spc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algn="tl" blurRad="63500" dir="3600000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</a:gradFill>
      </p:bgPr>
    </p:bg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Заголовок 1"/>
          <p:cNvSpPr>
            <a:spLocks noGrp="1"/>
          </p:cNvSpPr>
          <p:nvPr>
            <p:ph type="title"/>
          </p:nvPr>
        </p:nvSpPr>
        <p:spPr>
          <a:xfrm>
            <a:off x="921786" y="876816"/>
            <a:ext cx="10515600" cy="1325563"/>
          </a:xfrm>
        </p:spPr>
        <p:txBody>
          <a:bodyPr/>
          <a:p>
            <a:pPr algn="ctr"/>
            <a:r>
              <a:rPr b="1" dirty="0" lang="ru-RU" smtClean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algn="tl" blurRad="55000" dir="5400000" dist="50800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Потребители </a:t>
            </a:r>
            <a:r>
              <a:rPr b="1" dirty="0" lang="ru-RU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algn="tl" blurRad="55000" dir="5400000" dist="50800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электрической </a:t>
            </a:r>
            <a:r>
              <a:rPr b="1" dirty="0" lang="ru-RU" smtClean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algn="tl" blurRad="55000" dir="5400000" dist="50800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энергии – это мы с вами!</a:t>
            </a:r>
            <a:endParaRPr b="1" dirty="0" lang="ru-RU">
              <a:ln w="17780" cmpd="sng">
                <a:solidFill>
                  <a:srgbClr val="00206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algn="tl" blurRad="55000" dir="5400000" dist="50800">
                  <a:srgbClr val="000000">
                    <a:alpha val="3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48696" name="Объект 2"/>
          <p:cNvSpPr>
            <a:spLocks noGrp="1"/>
          </p:cNvSpPr>
          <p:nvPr>
            <p:ph idx="1"/>
          </p:nvPr>
        </p:nvSpPr>
        <p:spPr>
          <a:xfrm>
            <a:off x="316079" y="4887327"/>
            <a:ext cx="5044628" cy="1776363"/>
          </a:xfrm>
          <a:noFill/>
        </p:spPr>
        <p:txBody>
          <a:bodyPr>
            <a:normAutofit fontScale="89286" lnSpcReduction="20000"/>
          </a:bodyPr>
          <a:p>
            <a:pPr indent="0" marL="0">
              <a:buNone/>
            </a:pPr>
            <a:r>
              <a:rPr dirty="0" lang="ru-RU">
                <a:solidFill>
                  <a:schemeClr val="bg1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Первыми бытовыми </a:t>
            </a:r>
            <a:r>
              <a:rPr dirty="0" lang="ru-RU" smtClean="0">
                <a:solidFill>
                  <a:schemeClr val="bg1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приборами, </a:t>
            </a:r>
            <a:r>
              <a:rPr dirty="0" lang="ru-RU">
                <a:solidFill>
                  <a:schemeClr val="bg1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работающими от электричества, </a:t>
            </a:r>
            <a:r>
              <a:rPr dirty="0" lang="ru-RU" smtClean="0">
                <a:solidFill>
                  <a:schemeClr val="bg1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были: </a:t>
            </a:r>
            <a:r>
              <a:rPr dirty="0" lang="ru-RU">
                <a:solidFill>
                  <a:schemeClr val="bg1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швейная машина, вентилятор, чайник и </a:t>
            </a:r>
            <a:r>
              <a:rPr dirty="0" lang="ru-RU" smtClean="0">
                <a:solidFill>
                  <a:schemeClr val="bg1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тостер.</a:t>
            </a:r>
            <a:endParaRPr dirty="0" lang="ru-RU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algn="tl" blurRad="63500" dir="3600000" rotWithShape="0">
                  <a:srgbClr val="000000">
                    <a:alpha val="70000"/>
                  </a:srgbClr>
                </a:outerShdw>
              </a:effectLst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097212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0777816" y="97737"/>
            <a:ext cx="1341560" cy="439081"/>
          </a:xfrm>
          <a:prstGeom prst="rect"/>
          <a:effectLst>
            <a:glow>
              <a:schemeClr val="bg1"/>
            </a:glow>
          </a:effectLst>
        </p:spPr>
      </p:pic>
      <p:pic>
        <p:nvPicPr>
          <p:cNvPr id="2097213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7666343" y="5526398"/>
            <a:ext cx="1168114" cy="1139564"/>
          </a:xfrm>
          <a:prstGeom prst="rect"/>
          <a:effectLst>
            <a:glow rad="533400">
              <a:schemeClr val="bg1">
                <a:alpha val="32000"/>
              </a:schemeClr>
            </a:glow>
          </a:effectLst>
        </p:spPr>
      </p:pic>
      <p:pic>
        <p:nvPicPr>
          <p:cNvPr id="2097214" name="Рисунок 6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5924148" y="4887327"/>
            <a:ext cx="1372479" cy="904978"/>
          </a:xfrm>
          <a:prstGeom prst="rect"/>
          <a:effectLst>
            <a:glow rad="508000">
              <a:schemeClr val="bg1">
                <a:alpha val="44000"/>
              </a:schemeClr>
            </a:glow>
          </a:effectLst>
        </p:spPr>
      </p:pic>
      <p:pic>
        <p:nvPicPr>
          <p:cNvPr id="2097215" name="Рисунок 7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10777816" y="5526398"/>
            <a:ext cx="1169340" cy="1005633"/>
          </a:xfrm>
          <a:prstGeom prst="rect"/>
          <a:effectLst>
            <a:glow rad="444500">
              <a:schemeClr val="bg1">
                <a:alpha val="43000"/>
              </a:schemeClr>
            </a:glow>
          </a:effectLst>
        </p:spPr>
      </p:pic>
      <p:pic>
        <p:nvPicPr>
          <p:cNvPr id="2097216" name="Рисунок 8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9303028" y="4815961"/>
            <a:ext cx="1047709" cy="1047709"/>
          </a:xfrm>
          <a:prstGeom prst="rect"/>
          <a:effectLst>
            <a:glow rad="431800">
              <a:schemeClr val="bg1">
                <a:alpha val="58000"/>
              </a:schemeClr>
            </a:glow>
          </a:effectLst>
        </p:spPr>
      </p:pic>
      <p:pic>
        <p:nvPicPr>
          <p:cNvPr id="2097217" name="Рисунок 9"/>
          <p:cNvPicPr>
            <a:picLocks noChangeAspect="1"/>
          </p:cNvPicPr>
          <p:nvPr/>
        </p:nvPicPr>
        <p:blipFill>
          <a:blip xmlns:r="http://schemas.openxmlformats.org/officeDocument/2006/relationships" r:embed="rId6" cstate="print"/>
          <a:stretch>
            <a:fillRect/>
          </a:stretch>
        </p:blipFill>
        <p:spPr>
          <a:xfrm>
            <a:off x="2692271" y="2202379"/>
            <a:ext cx="6572344" cy="2312643"/>
          </a:xfrm>
          <a:prstGeom prst="rect"/>
        </p:spPr>
      </p:pic>
      <p:cxnSp>
        <p:nvCxnSpPr>
          <p:cNvPr id="3145735" name="Прямая соединительная линия 11"/>
          <p:cNvCxnSpPr>
            <a:cxnSpLocks/>
          </p:cNvCxnSpPr>
          <p:nvPr/>
        </p:nvCxnSpPr>
        <p:spPr>
          <a:xfrm>
            <a:off x="307418" y="4595032"/>
            <a:ext cx="11639738" cy="0"/>
          </a:xfrm>
          <a:prstGeom prst="line"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218" name="Рисунок 12"/>
          <p:cNvPicPr>
            <a:picLocks noChangeAspect="1"/>
          </p:cNvPicPr>
          <p:nvPr/>
        </p:nvPicPr>
        <p:blipFill>
          <a:blip xmlns:r="http://schemas.openxmlformats.org/officeDocument/2006/relationships" r:embed="rId7" cstate="print"/>
          <a:stretch>
            <a:fillRect/>
          </a:stretch>
        </p:blipFill>
        <p:spPr>
          <a:xfrm>
            <a:off x="99601" y="85370"/>
            <a:ext cx="1415164" cy="412875"/>
          </a:xfrm>
          <a:prstGeom prst="rect"/>
        </p:spPr>
      </p:pic>
    </p:spTree>
  </p:cSld>
  <p:clrMapOvr>
    <a:masterClrMapping/>
  </p:clrMapOvr>
  <p:timing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 t="-9000" b="-9000"/>
          </a:stretch>
        </a:blipFill>
      </p:bgPr>
    </p:bg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Овал 2"/>
          <p:cNvSpPr/>
          <p:nvPr/>
        </p:nvSpPr>
        <p:spPr>
          <a:xfrm>
            <a:off x="770236" y="1941647"/>
            <a:ext cx="10614973" cy="3220872"/>
          </a:xfrm>
          <a:prstGeom prst="ellipse"/>
          <a:solidFill>
            <a:schemeClr val="bg1">
              <a:alpha val="83000"/>
            </a:schemeClr>
          </a:solidFill>
          <a:ln>
            <a:noFill/>
          </a:ln>
          <a:effectLst>
            <a:reflection algn="bl" dir="5400000" dist="50800" endPos="0" rotWithShape="0" stA="45000" sy="-100000"/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98" name="Заголовок 1"/>
          <p:cNvSpPr>
            <a:spLocks noGrp="1"/>
          </p:cNvSpPr>
          <p:nvPr>
            <p:ph type="title"/>
          </p:nvPr>
        </p:nvSpPr>
        <p:spPr>
          <a:xfrm>
            <a:off x="1949413" y="2376583"/>
            <a:ext cx="8126730" cy="2351001"/>
          </a:xfrm>
          <a:effectLst/>
        </p:spPr>
        <p:txBody>
          <a:bodyPr>
            <a:noAutofit/>
          </a:bodyPr>
          <a:p>
            <a:pPr algn="ctr"/>
            <a:r>
              <a:rPr b="1" dirty="0" lang="ru-RU">
                <a:ln w="17780" cmpd="sng">
                  <a:noFill/>
                  <a:prstDash val="solid"/>
                  <a:miter lim="800000"/>
                </a:ln>
                <a:solidFill>
                  <a:srgbClr val="2C7FB0"/>
                </a:solidFill>
                <a:effectLst>
                  <a:glow>
                    <a:schemeClr val="bg1">
                      <a:alpha val="77000"/>
                    </a:schemeClr>
                  </a:glow>
                </a:effectLst>
                <a:latin typeface="Arial Black" panose="020B0A04020102020204" pitchFamily="34" charset="0"/>
              </a:rPr>
              <a:t>Кто такие энергетики</a:t>
            </a:r>
            <a:r>
              <a:rPr b="1" dirty="0" lang="ru-RU" smtClean="0">
                <a:ln w="17780" cmpd="sng">
                  <a:noFill/>
                  <a:prstDash val="solid"/>
                  <a:miter lim="800000"/>
                </a:ln>
                <a:solidFill>
                  <a:srgbClr val="2C7FB0"/>
                </a:solidFill>
                <a:effectLst>
                  <a:glow>
                    <a:schemeClr val="bg1">
                      <a:alpha val="77000"/>
                    </a:schemeClr>
                  </a:glow>
                </a:effectLst>
                <a:latin typeface="Arial Black" panose="020B0A04020102020204" pitchFamily="34" charset="0"/>
              </a:rPr>
              <a:t>?</a:t>
            </a:r>
            <a:br>
              <a:rPr b="1" dirty="0" lang="ru-RU" smtClean="0">
                <a:ln w="17780" cmpd="sng">
                  <a:noFill/>
                  <a:prstDash val="solid"/>
                  <a:miter lim="800000"/>
                </a:ln>
                <a:solidFill>
                  <a:srgbClr val="2C7FB0"/>
                </a:solidFill>
                <a:effectLst>
                  <a:glow>
                    <a:schemeClr val="bg1">
                      <a:alpha val="77000"/>
                    </a:schemeClr>
                  </a:glow>
                </a:effectLst>
                <a:latin typeface="Arial Black" panose="020B0A04020102020204" pitchFamily="34" charset="0"/>
              </a:rPr>
            </a:br>
            <a:r>
              <a:rPr b="1" dirty="0" lang="ru-RU" smtClean="0">
                <a:ln w="17780" cmpd="sng">
                  <a:noFill/>
                  <a:prstDash val="solid"/>
                  <a:miter lim="800000"/>
                </a:ln>
                <a:solidFill>
                  <a:srgbClr val="2C7FB0"/>
                </a:solidFill>
                <a:effectLst>
                  <a:glow>
                    <a:schemeClr val="bg1">
                      <a:alpha val="77000"/>
                    </a:schemeClr>
                  </a:glow>
                </a:effectLst>
                <a:latin typeface="Arial Black" panose="020B0A04020102020204" pitchFamily="34" charset="0"/>
              </a:rPr>
              <a:t>Что они делают?</a:t>
            </a:r>
            <a:endParaRPr b="1" dirty="0" lang="ru-RU">
              <a:ln w="17780" cmpd="sng">
                <a:noFill/>
                <a:prstDash val="solid"/>
                <a:miter lim="800000"/>
              </a:ln>
              <a:solidFill>
                <a:srgbClr val="2C7FB0"/>
              </a:solidFill>
              <a:effectLst>
                <a:glow>
                  <a:schemeClr val="bg1">
                    <a:alpha val="77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2097219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0704944" y="110218"/>
            <a:ext cx="1342463" cy="439376"/>
          </a:xfrm>
          <a:prstGeom prst="rect"/>
          <a:effectLst>
            <a:glow rad="114300">
              <a:schemeClr val="bg1">
                <a:alpha val="80000"/>
              </a:schemeClr>
            </a:glow>
          </a:effectLst>
        </p:spPr>
      </p:pic>
      <p:pic>
        <p:nvPicPr>
          <p:cNvPr id="2097220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99600" y="110218"/>
            <a:ext cx="1341273" cy="391010"/>
          </a:xfrm>
          <a:prstGeom prst="rect"/>
        </p:spPr>
      </p:pic>
    </p:spTree>
  </p:cSld>
  <p:clrMapOvr>
    <a:masterClrMapping/>
  </p:clrMapOvr>
  <p:timing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 t="-6000" b="-6000"/>
          </a:stretch>
        </a:blipFill>
      </p:bgPr>
    </p:bg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Заголовок 1"/>
          <p:cNvSpPr>
            <a:spLocks noGrp="1"/>
          </p:cNvSpPr>
          <p:nvPr>
            <p:ph type="title"/>
          </p:nvPr>
        </p:nvSpPr>
        <p:spPr>
          <a:xfrm>
            <a:off x="2640931" y="193103"/>
            <a:ext cx="6874768" cy="979402"/>
          </a:xfrm>
        </p:spPr>
        <p:txBody>
          <a:bodyPr>
            <a:noAutofit/>
          </a:bodyPr>
          <a:p>
            <a:pPr algn="ctr"/>
            <a:r>
              <a:rPr b="1" dirty="0" lang="ru-RU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algn="tl" blurRad="55000" dir="5400000" dist="50800">
                    <a:srgbClr val="000000">
                      <a:alpha val="33000"/>
                    </a:srgbClr>
                  </a:outerShdw>
                </a:effectLst>
                <a:latin typeface="Arial Black" panose="020B0A04020102020204" pitchFamily="34" charset="0"/>
              </a:rPr>
              <a:t>Работа энергетиков</a:t>
            </a:r>
            <a:endParaRPr b="1" dirty="0" lang="ru-RU">
              <a:ln w="17780" cmpd="sng">
                <a:noFill/>
                <a:prstDash val="solid"/>
                <a:miter lim="800000"/>
              </a:ln>
              <a:solidFill>
                <a:schemeClr val="bg1"/>
              </a:solidFill>
              <a:effectLst>
                <a:outerShdw algn="tl" blurRad="55000" dir="5400000" dist="50800">
                  <a:srgbClr val="000000">
                    <a:alpha val="3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97221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0701832" y="95962"/>
            <a:ext cx="1315833" cy="430660"/>
          </a:xfrm>
          <a:prstGeom prst="rect"/>
          <a:effectLst>
            <a:glow rad="114300">
              <a:schemeClr val="bg1">
                <a:alpha val="80000"/>
              </a:schemeClr>
            </a:glow>
          </a:effectLst>
        </p:spPr>
      </p:pic>
      <p:pic>
        <p:nvPicPr>
          <p:cNvPr id="2097222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38965" y="141702"/>
            <a:ext cx="1320380" cy="384920"/>
          </a:xfrm>
          <a:prstGeom prst="rect"/>
        </p:spPr>
      </p:pic>
      <p:sp>
        <p:nvSpPr>
          <p:cNvPr id="1048700" name="Прямоугольник 2"/>
          <p:cNvSpPr/>
          <p:nvPr/>
        </p:nvSpPr>
        <p:spPr>
          <a:xfrm>
            <a:off x="138964" y="5462213"/>
            <a:ext cx="11878701" cy="923330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cap="none" dirty="0" sz="540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Мы не замечаем, когда она есть…</a:t>
            </a:r>
            <a:endParaRPr b="1" cap="none" dirty="0" sz="5400" lang="ru-RU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223" name="Рисунок 6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2508161" y="1446029"/>
            <a:ext cx="7140305" cy="3742660"/>
          </a:xfrm>
          <a:prstGeom prst="rect"/>
        </p:spPr>
      </p:pic>
    </p:spTree>
  </p:cSld>
  <p:clrMapOvr>
    <a:masterClrMapping/>
  </p:clrMapOvr>
  <p:timing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 t="-6000" b="-6000"/>
          </a:stretch>
        </a:blipFill>
      </p:bgPr>
    </p:bg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Заголовок 1"/>
          <p:cNvSpPr>
            <a:spLocks noGrp="1"/>
          </p:cNvSpPr>
          <p:nvPr>
            <p:ph type="title"/>
          </p:nvPr>
        </p:nvSpPr>
        <p:spPr>
          <a:xfrm>
            <a:off x="2769000" y="193103"/>
            <a:ext cx="6874768" cy="979402"/>
          </a:xfrm>
        </p:spPr>
        <p:txBody>
          <a:bodyPr>
            <a:noAutofit/>
          </a:bodyPr>
          <a:p>
            <a:pPr algn="ctr"/>
            <a:r>
              <a:rPr b="1" dirty="0" lang="ru-RU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algn="tl" blurRad="55000" dir="5400000" dist="50800">
                    <a:srgbClr val="000000">
                      <a:alpha val="33000"/>
                    </a:srgbClr>
                  </a:outerShdw>
                </a:effectLst>
                <a:latin typeface="Arial Black" panose="020B0A04020102020204" pitchFamily="34" charset="0"/>
              </a:rPr>
              <a:t>Работа энергетиков</a:t>
            </a:r>
            <a:endParaRPr b="1" dirty="0" lang="ru-RU">
              <a:ln w="17780" cmpd="sng">
                <a:noFill/>
                <a:prstDash val="solid"/>
                <a:miter lim="800000"/>
              </a:ln>
              <a:solidFill>
                <a:schemeClr val="bg1"/>
              </a:solidFill>
              <a:effectLst>
                <a:outerShdw algn="tl" blurRad="55000" dir="5400000" dist="50800">
                  <a:srgbClr val="000000">
                    <a:alpha val="3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97224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0741891" y="61423"/>
            <a:ext cx="1384346" cy="453085"/>
          </a:xfrm>
          <a:prstGeom prst="rect"/>
          <a:effectLst>
            <a:glow rad="114300">
              <a:schemeClr val="bg1">
                <a:alpha val="80000"/>
              </a:schemeClr>
            </a:glow>
          </a:effectLst>
        </p:spPr>
      </p:pic>
      <p:pic>
        <p:nvPicPr>
          <p:cNvPr id="2097225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11031" y="93746"/>
            <a:ext cx="1366787" cy="398448"/>
          </a:xfrm>
          <a:prstGeom prst="rect"/>
        </p:spPr>
      </p:pic>
      <p:sp>
        <p:nvSpPr>
          <p:cNvPr id="1048702" name="Прямоугольник 2"/>
          <p:cNvSpPr/>
          <p:nvPr/>
        </p:nvSpPr>
        <p:spPr>
          <a:xfrm>
            <a:off x="1326733" y="5543338"/>
            <a:ext cx="9976450" cy="923330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cap="none" dirty="0" sz="540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Зато замечаем, когда ее нет!</a:t>
            </a:r>
            <a:endParaRPr b="1" cap="none" dirty="0" sz="5400" lang="ru-RU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226" name="Рисунок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 cstate="print"/>
          <a:srcRect l="17393" t="20021" r="6964" b="14152"/>
          <a:stretch>
            <a:fillRect/>
          </a:stretch>
        </p:blipFill>
        <p:spPr>
          <a:xfrm>
            <a:off x="2769000" y="1506432"/>
            <a:ext cx="7091916" cy="3702979"/>
          </a:xfrm>
          <a:prstGeom prst="rect"/>
        </p:spPr>
      </p:pic>
    </p:spTree>
  </p:cSld>
  <p:clrMapOvr>
    <a:masterClrMapping/>
  </p:clrMapOvr>
  <p:timing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 l="-6000" r="-6000"/>
          </a:stretch>
        </a:blipFill>
      </p:bgPr>
    </p:bg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3" name="Заголовок 1"/>
          <p:cNvSpPr>
            <a:spLocks noGrp="1"/>
          </p:cNvSpPr>
          <p:nvPr>
            <p:ph type="title"/>
          </p:nvPr>
        </p:nvSpPr>
        <p:spPr>
          <a:xfrm>
            <a:off x="2157222" y="4879950"/>
            <a:ext cx="8315483" cy="663388"/>
          </a:xfrm>
        </p:spPr>
        <p:txBody>
          <a:bodyPr>
            <a:noAutofit/>
          </a:bodyPr>
          <a:p>
            <a:pPr algn="ctr"/>
            <a:r>
              <a:rPr b="1" dirty="0" sz="5400" lang="ru-RU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algn="tl" blurRad="55000" dir="5400000" dist="50800">
                    <a:srgbClr val="000000">
                      <a:alpha val="33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Работа энергетиков</a:t>
            </a:r>
            <a:endParaRPr b="1" dirty="0" sz="5400" lang="ru-RU">
              <a:ln w="17780" cmpd="sng">
                <a:noFill/>
                <a:prstDash val="solid"/>
                <a:miter lim="800000"/>
              </a:ln>
              <a:solidFill>
                <a:schemeClr val="bg1"/>
              </a:solidFill>
              <a:effectLst>
                <a:outerShdw algn="tl" blurRad="55000" dir="5400000" dist="50800">
                  <a:srgbClr val="000000">
                    <a:alpha val="33000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097227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0778835" y="61423"/>
            <a:ext cx="1347401" cy="440993"/>
          </a:xfrm>
          <a:prstGeom prst="rect"/>
          <a:effectLst>
            <a:glow rad="114300">
              <a:schemeClr val="bg1">
                <a:alpha val="80000"/>
              </a:schemeClr>
            </a:glow>
          </a:effectLst>
        </p:spPr>
      </p:pic>
      <p:pic>
        <p:nvPicPr>
          <p:cNvPr id="2097228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11031" y="93746"/>
            <a:ext cx="1339078" cy="390370"/>
          </a:xfrm>
          <a:prstGeom prst="rect"/>
        </p:spPr>
      </p:pic>
      <p:sp>
        <p:nvSpPr>
          <p:cNvPr id="1048704" name="Прямоугольник 2"/>
          <p:cNvSpPr/>
          <p:nvPr/>
        </p:nvSpPr>
        <p:spPr>
          <a:xfrm>
            <a:off x="1436866" y="5543338"/>
            <a:ext cx="9756197" cy="923330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dirty="0" sz="5400" lang="ru-RU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в</a:t>
            </a:r>
            <a:r>
              <a:rPr b="1" cap="none" dirty="0" sz="5400" lang="ru-RU" spc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идна даже из космоса!</a:t>
            </a:r>
            <a:endParaRPr b="1" cap="none" dirty="0" sz="5400" lang="ru-RU" spc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097229" name="Рисунок 6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7470250" y="1207175"/>
            <a:ext cx="306126" cy="406889"/>
          </a:xfrm>
          <a:prstGeom prst="rect"/>
        </p:spPr>
      </p:pic>
      <p:sp>
        <p:nvSpPr>
          <p:cNvPr id="1048705" name="Прямоугольник 7"/>
          <p:cNvSpPr/>
          <p:nvPr/>
        </p:nvSpPr>
        <p:spPr>
          <a:xfrm>
            <a:off x="7613974" y="1118231"/>
            <a:ext cx="3689209" cy="584775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cap="none" dirty="0" sz="3200" lang="ru-RU" spc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Ростов-на-Дону</a:t>
            </a:r>
            <a:endParaRPr b="1" cap="none" dirty="0" sz="3200" lang="ru-RU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 t="-2000" b="-2000"/>
          </a:stretch>
        </a:blipFill>
      </p:bgPr>
    </p:bg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6" name="Заголовок 1"/>
          <p:cNvSpPr>
            <a:spLocks noGrp="1"/>
          </p:cNvSpPr>
          <p:nvPr>
            <p:ph type="title"/>
          </p:nvPr>
        </p:nvSpPr>
        <p:spPr>
          <a:xfrm>
            <a:off x="2264735" y="296561"/>
            <a:ext cx="7538484" cy="1030042"/>
          </a:xfrm>
        </p:spPr>
        <p:txBody>
          <a:bodyPr>
            <a:noAutofit/>
          </a:bodyPr>
          <a:p>
            <a:pPr algn="ctr"/>
            <a:r>
              <a:rPr b="1" dirty="0" lang="ru-RU" smtClean="0">
                <a:ln w="17780" cmpd="sng">
                  <a:noFill/>
                  <a:prstDash val="solid"/>
                  <a:miter lim="800000"/>
                </a:ln>
                <a:solidFill>
                  <a:srgbClr val="0F346C"/>
                </a:solidFill>
                <a:effectLst>
                  <a:glow rad="292100">
                    <a:schemeClr val="bg1">
                      <a:alpha val="57000"/>
                    </a:schemeClr>
                  </a:glow>
                </a:effectLst>
                <a:latin typeface="Arial Black" panose="020B0A04020102020204" pitchFamily="34" charset="0"/>
              </a:rPr>
              <a:t>Кто такие энергетики?</a:t>
            </a:r>
            <a:endParaRPr b="1" dirty="0" lang="ru-RU">
              <a:ln w="17780" cmpd="sng">
                <a:noFill/>
                <a:prstDash val="solid"/>
                <a:miter lim="800000"/>
              </a:ln>
              <a:solidFill>
                <a:srgbClr val="0F346C"/>
              </a:solidFill>
              <a:effectLst>
                <a:glow rad="292100">
                  <a:schemeClr val="bg1">
                    <a:alpha val="57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2097230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21733" y="109662"/>
            <a:ext cx="1291432" cy="376480"/>
          </a:xfrm>
          <a:prstGeom prst="rect"/>
        </p:spPr>
      </p:pic>
      <p:pic>
        <p:nvPicPr>
          <p:cNvPr id="2097231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0683868" y="109662"/>
            <a:ext cx="1386399" cy="453756"/>
          </a:xfrm>
          <a:prstGeom prst="rect"/>
        </p:spPr>
      </p:pic>
      <p:pic>
        <p:nvPicPr>
          <p:cNvPr id="2097232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3878816" y="1586320"/>
            <a:ext cx="4042440" cy="4042440"/>
          </a:xfrm>
          <a:prstGeom prst="octagon"/>
          <a:effectLst>
            <a:softEdge rad="114300"/>
          </a:effectLst>
        </p:spPr>
      </p:pic>
      <p:sp>
        <p:nvSpPr>
          <p:cNvPr id="1048707" name="Прямоугольник 6"/>
          <p:cNvSpPr/>
          <p:nvPr/>
        </p:nvSpPr>
        <p:spPr>
          <a:xfrm>
            <a:off x="5350136" y="2350646"/>
            <a:ext cx="1367682" cy="3154710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cap="none" dirty="0" sz="19900" lang="ru-RU" spc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0000">
                    <a:alpha val="66000"/>
                  </a:srgbClr>
                </a:solidFill>
                <a:effectLst>
                  <a:glow rad="266700">
                    <a:schemeClr val="bg1">
                      <a:alpha val="71000"/>
                    </a:schemeClr>
                  </a:glow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b="1" cap="none" dirty="0" sz="19900" lang="ru-RU" spc="0">
              <a:ln w="10160">
                <a:solidFill>
                  <a:schemeClr val="bg1"/>
                </a:solidFill>
                <a:prstDash val="solid"/>
              </a:ln>
              <a:solidFill>
                <a:srgbClr val="FF0000">
                  <a:alpha val="66000"/>
                </a:srgbClr>
              </a:solidFill>
              <a:effectLst>
                <a:glow rad="266700">
                  <a:schemeClr val="bg1">
                    <a:alpha val="71000"/>
                  </a:schemeClr>
                </a:glow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Заголовок 1"/>
          <p:cNvSpPr>
            <a:spLocks noGrp="1"/>
          </p:cNvSpPr>
          <p:nvPr>
            <p:ph type="title"/>
          </p:nvPr>
        </p:nvSpPr>
        <p:spPr>
          <a:xfrm>
            <a:off x="4297789" y="96222"/>
            <a:ext cx="4648203" cy="467388"/>
          </a:xfrm>
        </p:spPr>
        <p:txBody>
          <a:bodyPr>
            <a:normAutofit fontScale="90000"/>
          </a:bodyPr>
          <a:p>
            <a:r>
              <a:rPr b="1" dirty="0" lang="ru-RU" smtClean="0">
                <a:ln w="0"/>
                <a:solidFill>
                  <a:schemeClr val="accent1"/>
                </a:solidFill>
                <a:effectLst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Электричество!</a:t>
            </a:r>
            <a:endParaRPr b="1" dirty="0" lang="ru-RU">
              <a:ln w="0"/>
              <a:solidFill>
                <a:schemeClr val="accent1"/>
              </a:solidFill>
              <a:effectLst>
                <a:outerShdw algn="ctr" blurRad="38100" dir="5400000" dist="25400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097155" name="Рисунок 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64993" y="914400"/>
            <a:ext cx="8570331" cy="5724280"/>
          </a:xfrm>
          <a:prstGeom prst="rect"/>
        </p:spPr>
      </p:pic>
      <p:pic>
        <p:nvPicPr>
          <p:cNvPr id="2097156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413681" y="563610"/>
            <a:ext cx="4143466" cy="582675"/>
          </a:xfrm>
          <a:prstGeom prst="rect"/>
        </p:spPr>
      </p:pic>
      <p:pic>
        <p:nvPicPr>
          <p:cNvPr id="2097157" name="Рисунок 9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845800" y="2126203"/>
            <a:ext cx="323091" cy="313589"/>
          </a:xfrm>
          <a:prstGeom prst="rect"/>
        </p:spPr>
      </p:pic>
      <p:pic>
        <p:nvPicPr>
          <p:cNvPr id="2097158" name="Рисунок 12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5109056" y="4101116"/>
            <a:ext cx="213030" cy="206764"/>
          </a:xfrm>
          <a:prstGeom prst="rect"/>
        </p:spPr>
      </p:pic>
      <p:pic>
        <p:nvPicPr>
          <p:cNvPr id="2097159" name="Рисунок 13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4963496" y="5445423"/>
            <a:ext cx="192014" cy="186367"/>
          </a:xfrm>
          <a:prstGeom prst="rect"/>
        </p:spPr>
      </p:pic>
      <p:pic>
        <p:nvPicPr>
          <p:cNvPr id="2097160" name="Рисунок 14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4750466" y="4101116"/>
            <a:ext cx="213030" cy="206764"/>
          </a:xfrm>
          <a:prstGeom prst="rect"/>
        </p:spPr>
      </p:pic>
      <p:pic>
        <p:nvPicPr>
          <p:cNvPr id="2097161" name="Рисунок 15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3293354" y="4824378"/>
            <a:ext cx="226450" cy="219790"/>
          </a:xfrm>
          <a:prstGeom prst="rect"/>
        </p:spPr>
      </p:pic>
      <p:pic>
        <p:nvPicPr>
          <p:cNvPr id="2097162" name="Рисунок 16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3144599" y="4837404"/>
            <a:ext cx="213030" cy="206764"/>
          </a:xfrm>
          <a:prstGeom prst="rect"/>
        </p:spPr>
      </p:pic>
      <p:pic>
        <p:nvPicPr>
          <p:cNvPr id="2097163" name="Рисунок 17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5840436" y="4235801"/>
            <a:ext cx="875736" cy="576095"/>
          </a:xfrm>
          <a:prstGeom prst="rect"/>
        </p:spPr>
      </p:pic>
      <p:pic>
        <p:nvPicPr>
          <p:cNvPr id="2097164" name="Рисунок 18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3232317" y="4854250"/>
            <a:ext cx="178316" cy="173072"/>
          </a:xfrm>
          <a:prstGeom prst="rect"/>
        </p:spPr>
      </p:pic>
      <p:pic>
        <p:nvPicPr>
          <p:cNvPr id="2097165" name="Рисунок 19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2682113" y="5501912"/>
            <a:ext cx="172619" cy="167542"/>
          </a:xfrm>
          <a:prstGeom prst="rect"/>
        </p:spPr>
      </p:pic>
      <p:pic>
        <p:nvPicPr>
          <p:cNvPr id="2097166" name="Рисунок 21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10708880" y="99485"/>
            <a:ext cx="1286617" cy="421098"/>
          </a:xfrm>
          <a:prstGeom prst="rect"/>
          <a:effectLst>
            <a:glow>
              <a:srgbClr val="0070C0">
                <a:alpha val="60000"/>
              </a:srgbClr>
            </a:glow>
            <a:softEdge rad="0"/>
          </a:effectLst>
        </p:spPr>
      </p:pic>
      <p:pic>
        <p:nvPicPr>
          <p:cNvPr id="2097167" name="Рисунок 22"/>
          <p:cNvPicPr>
            <a:picLocks noChangeAspect="1"/>
          </p:cNvPicPr>
          <p:nvPr/>
        </p:nvPicPr>
        <p:blipFill>
          <a:blip xmlns:r="http://schemas.openxmlformats.org/officeDocument/2006/relationships" r:embed="rId6" cstate="print"/>
          <a:stretch>
            <a:fillRect/>
          </a:stretch>
        </p:blipFill>
        <p:spPr>
          <a:xfrm>
            <a:off x="133890" y="116406"/>
            <a:ext cx="1327357" cy="387257"/>
          </a:xfrm>
          <a:prstGeom prst="rect"/>
        </p:spPr>
      </p:pic>
      <p:pic>
        <p:nvPicPr>
          <p:cNvPr id="2097168" name="Рисунок 20"/>
          <p:cNvPicPr>
            <a:picLocks noChangeAspect="1"/>
          </p:cNvPicPr>
          <p:nvPr/>
        </p:nvPicPr>
        <p:blipFill>
          <a:blip xmlns:r="http://schemas.openxmlformats.org/officeDocument/2006/relationships" r:embed="rId7" cstate="print"/>
          <a:stretch>
            <a:fillRect/>
          </a:stretch>
        </p:blipFill>
        <p:spPr>
          <a:xfrm flipH="1">
            <a:off x="9292856" y="2514763"/>
            <a:ext cx="2434856" cy="2497288"/>
          </a:xfrm>
          <a:prstGeom prst="rect"/>
        </p:spPr>
      </p:pic>
    </p:spTree>
  </p:cSld>
  <p:clrMapOvr>
    <a:masterClrMapping/>
  </p:clrMapOvr>
  <p:timing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 t="-2000" b="-2000"/>
          </a:stretch>
        </a:blipFill>
      </p:bgPr>
    </p:bg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3" name="Рисунок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657036" y="1277958"/>
            <a:ext cx="7180453" cy="4782740"/>
          </a:xfrm>
          <a:prstGeom prst="rect"/>
          <a:effectLst>
            <a:softEdge rad="635000"/>
          </a:effectLst>
        </p:spPr>
      </p:pic>
      <p:sp>
        <p:nvSpPr>
          <p:cNvPr id="1048708" name="Заголовок 1"/>
          <p:cNvSpPr>
            <a:spLocks noGrp="1"/>
          </p:cNvSpPr>
          <p:nvPr>
            <p:ph type="title"/>
          </p:nvPr>
        </p:nvSpPr>
        <p:spPr>
          <a:xfrm>
            <a:off x="306423" y="1456535"/>
            <a:ext cx="6413866" cy="3765461"/>
          </a:xfrm>
        </p:spPr>
        <p:txBody>
          <a:bodyPr>
            <a:noAutofit/>
          </a:bodyPr>
          <a:p>
            <a:r>
              <a:rPr b="1" dirty="0" sz="3200" lang="ru-RU" u="sng" smtClean="0">
                <a:ln w="17780" cmpd="sng">
                  <a:noFill/>
                  <a:prstDash val="solid"/>
                  <a:miter lim="800000"/>
                </a:ln>
                <a:solidFill>
                  <a:srgbClr val="0F346C"/>
                </a:solidFill>
                <a:effectLst>
                  <a:glow rad="292100">
                    <a:schemeClr val="bg1">
                      <a:alpha val="57000"/>
                    </a:schemeClr>
                  </a:glow>
                </a:effectLst>
                <a:latin typeface="Arial Black" panose="020B0A04020102020204" pitchFamily="34" charset="0"/>
              </a:rPr>
              <a:t>Энергетик</a:t>
            </a:r>
            <a:r>
              <a:rPr b="1" dirty="0" sz="3200" lang="ru-RU" smtClean="0">
                <a:ln w="17780" cmpd="sng">
                  <a:noFill/>
                  <a:prstDash val="solid"/>
                  <a:miter lim="800000"/>
                </a:ln>
                <a:solidFill>
                  <a:srgbClr val="0F346C"/>
                </a:solidFill>
                <a:effectLst>
                  <a:glow rad="292100">
                    <a:schemeClr val="bg1">
                      <a:alpha val="57000"/>
                    </a:schemeClr>
                  </a:glow>
                </a:effectLst>
                <a:latin typeface="Arial Black" panose="020B0A04020102020204" pitchFamily="34" charset="0"/>
              </a:rPr>
              <a:t> – технический специалист, обеспечивающий работу оборудования по производству, передаче энергии и т.д.</a:t>
            </a:r>
            <a:endParaRPr b="1" dirty="0" sz="3200" lang="ru-RU">
              <a:ln w="17780" cmpd="sng">
                <a:noFill/>
                <a:prstDash val="solid"/>
                <a:miter lim="800000"/>
              </a:ln>
              <a:solidFill>
                <a:srgbClr val="0F346C"/>
              </a:solidFill>
              <a:effectLst>
                <a:glow rad="292100">
                  <a:schemeClr val="bg1">
                    <a:alpha val="57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2097234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33163" y="114913"/>
            <a:ext cx="1344656" cy="391996"/>
          </a:xfrm>
          <a:prstGeom prst="rect"/>
        </p:spPr>
      </p:pic>
      <p:pic>
        <p:nvPicPr>
          <p:cNvPr id="2097235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10800215" y="80009"/>
            <a:ext cx="1304343" cy="426900"/>
          </a:xfrm>
          <a:prstGeom prst="rect"/>
        </p:spPr>
      </p:pic>
    </p:spTree>
  </p:cSld>
  <p:clrMapOvr>
    <a:masterClrMapping/>
  </p:clrMapOvr>
  <p:timing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 t="-6000" b="-6000"/>
          </a:stretch>
        </a:blipFill>
      </p:bgPr>
    </p:bg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Заголовок 1"/>
          <p:cNvSpPr>
            <a:spLocks noGrp="1"/>
          </p:cNvSpPr>
          <p:nvPr>
            <p:ph type="title"/>
          </p:nvPr>
        </p:nvSpPr>
        <p:spPr>
          <a:xfrm>
            <a:off x="507698" y="798555"/>
            <a:ext cx="9819994" cy="1255540"/>
          </a:xfrm>
        </p:spPr>
        <p:txBody>
          <a:bodyPr>
            <a:noAutofit/>
          </a:bodyPr>
          <a:p>
            <a:pPr algn="just"/>
            <a:r>
              <a:rPr b="1" dirty="0" sz="3200" lang="ru-RU" smtClean="0">
                <a:ln w="1270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>
                    <a:srgbClr val="FA1411"/>
                  </a:glow>
                </a:effectLst>
                <a:latin typeface="Arial Black" panose="020B0A04020102020204" pitchFamily="34" charset="0"/>
              </a:rPr>
              <a:t>Энергетики работают на самых разных участках энергосети – от производства электроэнергии до наших домов</a:t>
            </a:r>
            <a:endParaRPr b="1" dirty="0" sz="3200" lang="ru-RU">
              <a:ln w="12700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>
                  <a:srgbClr val="FA141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2097236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44592" y="109481"/>
            <a:ext cx="1379408" cy="402127"/>
          </a:xfrm>
          <a:prstGeom prst="rect"/>
        </p:spPr>
      </p:pic>
      <p:pic>
        <p:nvPicPr>
          <p:cNvPr id="2097237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0668000" y="129860"/>
            <a:ext cx="1390838" cy="455210"/>
          </a:xfrm>
          <a:prstGeom prst="rect"/>
          <a:effectLst>
            <a:glow rad="165100">
              <a:schemeClr val="bg1">
                <a:alpha val="81000"/>
              </a:schemeClr>
            </a:glow>
          </a:effectLst>
        </p:spPr>
      </p:pic>
      <p:pic>
        <p:nvPicPr>
          <p:cNvPr id="2097238" name="Рисунок 7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 cstate="print"/>
          <a:srcRect l="10193" t="-373"/>
          <a:stretch>
            <a:fillRect/>
          </a:stretch>
        </p:blipFill>
        <p:spPr>
          <a:xfrm>
            <a:off x="507698" y="2431363"/>
            <a:ext cx="2398005" cy="1783612"/>
          </a:xfrm>
          <a:prstGeom prst="rect"/>
        </p:spPr>
      </p:pic>
      <p:pic>
        <p:nvPicPr>
          <p:cNvPr id="2097239" name="Рисунок 9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 cstate="print"/>
          <a:srcRect t="-1" r="10274" b="311"/>
          <a:stretch>
            <a:fillRect/>
          </a:stretch>
        </p:blipFill>
        <p:spPr>
          <a:xfrm>
            <a:off x="9449027" y="2482153"/>
            <a:ext cx="2390660" cy="1769016"/>
          </a:xfrm>
          <a:prstGeom prst="rect"/>
        </p:spPr>
      </p:pic>
      <p:pic>
        <p:nvPicPr>
          <p:cNvPr id="2097240" name="Рисунок 10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 cstate="print"/>
          <a:srcRect l="7344" t="4029" r="16483"/>
          <a:stretch>
            <a:fillRect/>
          </a:stretch>
        </p:blipFill>
        <p:spPr>
          <a:xfrm>
            <a:off x="507697" y="4820830"/>
            <a:ext cx="2398005" cy="1789056"/>
          </a:xfrm>
          <a:prstGeom prst="rect"/>
        </p:spPr>
      </p:pic>
      <p:pic>
        <p:nvPicPr>
          <p:cNvPr id="2097241" name="Рисунок 1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7" cstate="print"/>
          <a:srcRect l="5942" t="3750" r="5391"/>
          <a:stretch>
            <a:fillRect/>
          </a:stretch>
        </p:blipFill>
        <p:spPr>
          <a:xfrm>
            <a:off x="3429656" y="2431363"/>
            <a:ext cx="2522522" cy="1819806"/>
          </a:xfrm>
          <a:prstGeom prst="rect"/>
        </p:spPr>
      </p:pic>
      <p:pic>
        <p:nvPicPr>
          <p:cNvPr id="2097242" name="Рисунок 1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8" cstate="print"/>
          <a:srcRect l="28733" r="4325"/>
          <a:stretch>
            <a:fillRect/>
          </a:stretch>
        </p:blipFill>
        <p:spPr>
          <a:xfrm>
            <a:off x="6476131" y="2431363"/>
            <a:ext cx="2386989" cy="1782897"/>
          </a:xfrm>
          <a:prstGeom prst="rect"/>
        </p:spPr>
      </p:pic>
      <p:pic>
        <p:nvPicPr>
          <p:cNvPr id="2097243" name="Рисунок 15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9" cstate="print"/>
          <a:srcRect t="1" r="9183" b="690"/>
          <a:stretch>
            <a:fillRect/>
          </a:stretch>
        </p:blipFill>
        <p:spPr>
          <a:xfrm>
            <a:off x="3429656" y="4783767"/>
            <a:ext cx="2522522" cy="1815975"/>
          </a:xfrm>
          <a:prstGeom prst="rect"/>
        </p:spPr>
      </p:pic>
      <p:pic>
        <p:nvPicPr>
          <p:cNvPr id="2097244" name="Рисунок 16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0" cstate="print"/>
          <a:srcRect l="7797"/>
          <a:stretch>
            <a:fillRect/>
          </a:stretch>
        </p:blipFill>
        <p:spPr>
          <a:xfrm>
            <a:off x="6414642" y="4783767"/>
            <a:ext cx="2448478" cy="1815975"/>
          </a:xfrm>
          <a:prstGeom prst="rect"/>
        </p:spPr>
      </p:pic>
      <p:pic>
        <p:nvPicPr>
          <p:cNvPr id="2097245" name="Рисунок 17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1" cstate="print"/>
          <a:srcRect l="8367"/>
          <a:stretch>
            <a:fillRect/>
          </a:stretch>
        </p:blipFill>
        <p:spPr>
          <a:xfrm>
            <a:off x="9449027" y="4817611"/>
            <a:ext cx="2390278" cy="1748286"/>
          </a:xfrm>
          <a:prstGeom prst="rect"/>
        </p:spPr>
      </p:pic>
    </p:spTree>
  </p:cSld>
  <p:clrMapOvr>
    <a:masterClrMapping/>
  </p:clrMapOvr>
  <p:timing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 t="-9000" b="-9000"/>
          </a:stretch>
        </a:blipFill>
      </p:bgPr>
    </p:bg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6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11030" y="90821"/>
            <a:ext cx="1376025" cy="401457"/>
          </a:xfrm>
          <a:prstGeom prst="rect"/>
          <a:effectLst>
            <a:glow rad="203200">
              <a:schemeClr val="bg1"/>
            </a:glow>
          </a:effectLst>
        </p:spPr>
      </p:pic>
      <p:pic>
        <p:nvPicPr>
          <p:cNvPr id="2097247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0668000" y="90821"/>
            <a:ext cx="1345118" cy="440245"/>
          </a:xfrm>
          <a:prstGeom prst="rect"/>
          <a:effectLst>
            <a:glow rad="203200">
              <a:schemeClr val="bg1"/>
            </a:glow>
          </a:effectLst>
        </p:spPr>
      </p:pic>
      <p:sp>
        <p:nvSpPr>
          <p:cNvPr id="1048710" name="Скругленный прямоугольник 8"/>
          <p:cNvSpPr/>
          <p:nvPr/>
        </p:nvSpPr>
        <p:spPr>
          <a:xfrm>
            <a:off x="217710" y="2983832"/>
            <a:ext cx="7446406" cy="3728567"/>
          </a:xfrm>
          <a:prstGeom prst="roundRect"/>
          <a:solidFill>
            <a:schemeClr val="bg1">
              <a:alpha val="93000"/>
            </a:schemeClr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711" name="Прямоугольник 7"/>
          <p:cNvSpPr/>
          <p:nvPr/>
        </p:nvSpPr>
        <p:spPr>
          <a:xfrm>
            <a:off x="217710" y="3216236"/>
            <a:ext cx="7205066" cy="3170099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cap="none" dirty="0" sz="4000" lang="ru-RU" spc="0" smtClean="0">
                <a:ln w="10541" cmpd="sng">
                  <a:solidFill>
                    <a:srgbClr val="054B80"/>
                  </a:solidFill>
                  <a:prstDash val="solid"/>
                </a:ln>
                <a:solidFill>
                  <a:srgbClr val="054B80"/>
                </a:solidFill>
                <a:effectLst/>
                <a:latin typeface="Arial" pitchFamily="34" charset="0"/>
                <a:cs typeface="Arial" pitchFamily="34" charset="0"/>
              </a:rPr>
              <a:t>Чтобы стать инженером-энергетиком нужно хорошо учиться в школе </a:t>
            </a:r>
          </a:p>
          <a:p>
            <a:pPr algn="ctr"/>
            <a:r>
              <a:rPr b="1" cap="none" dirty="0" sz="4000" lang="ru-RU" spc="0" smtClean="0">
                <a:ln w="10541" cmpd="sng">
                  <a:solidFill>
                    <a:srgbClr val="054B80"/>
                  </a:solidFill>
                  <a:prstDash val="solid"/>
                </a:ln>
                <a:solidFill>
                  <a:srgbClr val="054B80"/>
                </a:solidFill>
                <a:effectLst/>
                <a:latin typeface="Arial" pitchFamily="34" charset="0"/>
                <a:cs typeface="Arial" pitchFamily="34" charset="0"/>
              </a:rPr>
              <a:t>и отлично знать математику и физику!</a:t>
            </a:r>
            <a:endParaRPr b="1" cap="none" dirty="0" sz="4000" lang="ru-RU" spc="0">
              <a:ln w="10541" cmpd="sng">
                <a:solidFill>
                  <a:srgbClr val="054B80"/>
                </a:solidFill>
                <a:prstDash val="solid"/>
              </a:ln>
              <a:solidFill>
                <a:srgbClr val="054B8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</p:bgPr>
    </p:bg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2" name="Скругленный прямоугольник 6"/>
          <p:cNvSpPr/>
          <p:nvPr/>
        </p:nvSpPr>
        <p:spPr>
          <a:xfrm>
            <a:off x="65310" y="819895"/>
            <a:ext cx="6297390" cy="5734586"/>
          </a:xfrm>
          <a:prstGeom prst="roundRect"/>
          <a:solidFill>
            <a:schemeClr val="bg1">
              <a:alpha val="93000"/>
            </a:schemeClr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713" name="Заголовок 1"/>
          <p:cNvSpPr>
            <a:spLocks noGrp="1"/>
          </p:cNvSpPr>
          <p:nvPr>
            <p:ph type="title"/>
          </p:nvPr>
        </p:nvSpPr>
        <p:spPr>
          <a:xfrm>
            <a:off x="65310" y="1317626"/>
            <a:ext cx="6051327" cy="1273174"/>
          </a:xfrm>
        </p:spPr>
        <p:txBody>
          <a:bodyPr>
            <a:normAutofit/>
          </a:bodyPr>
          <a:p>
            <a:pPr algn="ctr"/>
            <a:r>
              <a:rPr b="1" dirty="0" lang="ru-RU" smtClean="0">
                <a:ln w="17780" cmpd="sng">
                  <a:solidFill>
                    <a:srgbClr val="054B80"/>
                  </a:solidFill>
                  <a:prstDash val="solid"/>
                  <a:miter lim="800000"/>
                </a:ln>
                <a:solidFill>
                  <a:srgbClr val="054B80"/>
                </a:solidFill>
                <a:effectLst>
                  <a:outerShdw algn="tl" blurRad="55000" dir="5400000" dist="50800">
                    <a:srgbClr val="000000">
                      <a:alpha val="33000"/>
                    </a:srgbClr>
                  </a:outerShdw>
                </a:effectLst>
                <a:latin typeface="Arial Black" panose="020B0A04020102020204" pitchFamily="34" charset="0"/>
              </a:rPr>
              <a:t>Энергетики будут нужны всегда!</a:t>
            </a:r>
            <a:endParaRPr b="1" dirty="0" lang="ru-RU">
              <a:ln w="17780" cmpd="sng">
                <a:solidFill>
                  <a:srgbClr val="054B80"/>
                </a:solidFill>
                <a:prstDash val="solid"/>
                <a:miter lim="800000"/>
              </a:ln>
              <a:solidFill>
                <a:srgbClr val="054B80"/>
              </a:solidFill>
              <a:effectLst>
                <a:outerShdw algn="tl" blurRad="55000" dir="5400000" dist="50800">
                  <a:srgbClr val="000000">
                    <a:alpha val="3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97248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79611" y="78119"/>
            <a:ext cx="1344390" cy="392227"/>
          </a:xfrm>
          <a:prstGeom prst="rect"/>
          <a:effectLst>
            <a:glow rad="177800">
              <a:schemeClr val="bg1"/>
            </a:glow>
          </a:effectLst>
        </p:spPr>
      </p:pic>
      <p:pic>
        <p:nvPicPr>
          <p:cNvPr id="2097249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0760364" y="35275"/>
            <a:ext cx="1344193" cy="439942"/>
          </a:xfrm>
          <a:prstGeom prst="rect"/>
        </p:spPr>
      </p:pic>
      <p:sp>
        <p:nvSpPr>
          <p:cNvPr id="1048714" name="Заголовок 1"/>
          <p:cNvSpPr txBox="1"/>
          <p:nvPr/>
        </p:nvSpPr>
        <p:spPr>
          <a:xfrm>
            <a:off x="179610" y="2381250"/>
            <a:ext cx="6068790" cy="3733800"/>
          </a:xfrm>
          <a:prstGeom prst="rect"/>
        </p:spPr>
        <p:txBody>
          <a:bodyPr anchor="ctr" bIns="45720" lIns="91440" rIns="91440" rtlCol="0" tIns="45720" vert="horz">
            <a:noAutofit/>
          </a:bodyPr>
          <a:lstStyle>
            <a:lvl1pPr algn="l" defTabSz="914400" eaLnBrk="1" hangingPunct="1" latinLnBrk="0" rtl="0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b="1" dirty="0" sz="2400" lang="ru-RU" smtClean="0">
                <a:ln w="17780" cmpd="sng">
                  <a:noFill/>
                  <a:prstDash val="solid"/>
                  <a:miter lim="800000"/>
                </a:ln>
                <a:solidFill>
                  <a:srgbClr val="054B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 мир не сможет развиваться </a:t>
            </a:r>
          </a:p>
          <a:p>
            <a:pPr algn="ctr"/>
            <a:r>
              <a:rPr b="1" dirty="0" sz="2400" lang="ru-RU" smtClean="0">
                <a:ln w="17780" cmpd="sng">
                  <a:noFill/>
                  <a:prstDash val="solid"/>
                  <a:miter lim="800000"/>
                </a:ln>
                <a:solidFill>
                  <a:srgbClr val="054B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энергии</a:t>
            </a:r>
          </a:p>
          <a:p>
            <a:pPr algn="ctr"/>
            <a:endParaRPr b="1" dirty="0" sz="2400" lang="ru-RU" smtClean="0">
              <a:ln w="17780" cmpd="sng">
                <a:noFill/>
                <a:prstDash val="solid"/>
                <a:miter lim="800000"/>
              </a:ln>
              <a:solidFill>
                <a:srgbClr val="054B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b="1" dirty="0" sz="2400" lang="ru-RU" smtClean="0">
                <a:ln w="17780" cmpd="sng">
                  <a:noFill/>
                  <a:prstDash val="solid"/>
                  <a:miter lim="800000"/>
                </a:ln>
                <a:solidFill>
                  <a:srgbClr val="054B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будущем возможно многое изменится: из чего будут получать энергию, как будут получать и передавать энергию? </a:t>
            </a:r>
          </a:p>
          <a:p>
            <a:pPr algn="ctr"/>
            <a:r>
              <a:rPr b="1" dirty="0" sz="2400" lang="ru-RU" smtClean="0">
                <a:ln w="17780" cmpd="sng">
                  <a:noFill/>
                  <a:prstDash val="solid"/>
                  <a:miter lim="800000"/>
                </a:ln>
                <a:solidFill>
                  <a:srgbClr val="054B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специалисты - энергетики всегда будут необходимы нам для жизни. </a:t>
            </a:r>
            <a:endParaRPr b="1" dirty="0" sz="2400" lang="ru-RU">
              <a:ln w="17780" cmpd="sng">
                <a:noFill/>
                <a:prstDash val="solid"/>
                <a:miter lim="800000"/>
              </a:ln>
              <a:solidFill>
                <a:srgbClr val="054B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 t="-17000" b="-17000"/>
          </a:stretch>
        </a:blipFill>
      </p:bgPr>
    </p:bg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5" name="Заголовок 1"/>
          <p:cNvSpPr>
            <a:spLocks noGrp="1"/>
          </p:cNvSpPr>
          <p:nvPr>
            <p:ph type="title"/>
          </p:nvPr>
        </p:nvSpPr>
        <p:spPr>
          <a:xfrm>
            <a:off x="350024" y="5053249"/>
            <a:ext cx="11545228" cy="1695986"/>
          </a:xfrm>
        </p:spPr>
        <p:txBody>
          <a:bodyPr>
            <a:normAutofit fontScale="90000"/>
          </a:bodyPr>
          <a:p>
            <a:pPr algn="ctr"/>
            <a:r>
              <a:rPr b="1" dirty="0" lang="ru-RU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EB8B20"/>
                </a:solidFill>
                <a:effectLst>
                  <a:outerShdw algn="tl" blurRad="55000" dir="5400000" dist="50800">
                    <a:srgbClr val="000000">
                      <a:alpha val="33000"/>
                    </a:srgbClr>
                  </a:outerShdw>
                </a:effectLst>
                <a:latin typeface="Bebas Neue Bold" panose="020B0606020202050201" pitchFamily="34" charset="-52"/>
              </a:rPr>
              <a:t>Несмотря на то, что электричество сопровождает </a:t>
            </a:r>
            <a:br>
              <a:rPr b="1" dirty="0" lang="ru-RU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EB8B20"/>
                </a:solidFill>
                <a:effectLst>
                  <a:outerShdw algn="tl" blurRad="55000" dir="5400000" dist="50800">
                    <a:srgbClr val="000000">
                      <a:alpha val="33000"/>
                    </a:srgbClr>
                  </a:outerShdw>
                </a:effectLst>
                <a:latin typeface="Bebas Neue Bold" panose="020B0606020202050201" pitchFamily="34" charset="-52"/>
              </a:rPr>
            </a:br>
            <a:r>
              <a:rPr b="1" dirty="0" lang="ru-RU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EB8B20"/>
                </a:solidFill>
                <a:effectLst>
                  <a:outerShdw algn="tl" blurRad="55000" dir="5400000" dist="50800">
                    <a:srgbClr val="000000">
                      <a:alpha val="33000"/>
                    </a:srgbClr>
                  </a:outerShdw>
                </a:effectLst>
                <a:latin typeface="Bebas Neue Bold" panose="020B0606020202050201" pitchFamily="34" charset="-52"/>
              </a:rPr>
              <a:t>нас повсюду - оно далеко не ручное.</a:t>
            </a:r>
            <a:r>
              <a:rPr b="1" dirty="0" lang="ru-RU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EB8B20"/>
                </a:solidFill>
                <a:effectLst>
                  <a:outerShdw algn="tl" blurRad="55000" dir="5400000" dist="50800">
                    <a:srgbClr val="000000">
                      <a:alpha val="33000"/>
                    </a:srgbClr>
                  </a:outerShdw>
                </a:effectLst>
                <a:latin typeface="Bebas Neue Bold" panose="020B0606020202050201" pitchFamily="34" charset="-52"/>
              </a:rPr>
              <a:t/>
            </a:r>
            <a:br>
              <a:rPr b="1" dirty="0" lang="ru-RU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EB8B20"/>
                </a:solidFill>
                <a:effectLst>
                  <a:outerShdw algn="tl" blurRad="55000" dir="5400000" dist="50800">
                    <a:srgbClr val="000000">
                      <a:alpha val="33000"/>
                    </a:srgbClr>
                  </a:outerShdw>
                </a:effectLst>
                <a:latin typeface="Bebas Neue Bold" panose="020B0606020202050201" pitchFamily="34" charset="-52"/>
              </a:rPr>
            </a:br>
            <a:r>
              <a:rPr b="1" dirty="0" lang="ru-RU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algn="tl" blurRad="55000" dir="5400000" dist="50800">
                    <a:srgbClr val="000000">
                      <a:alpha val="33000"/>
                    </a:srgbClr>
                  </a:outerShdw>
                </a:effectLst>
                <a:latin typeface="Bebas Neue Bold" panose="020B0606020202050201" pitchFamily="34" charset="-52"/>
              </a:rPr>
              <a:t>ЭЛЕКТРИЧЕСТВО - ОПАСНО!</a:t>
            </a:r>
            <a:endParaRPr b="1" dirty="0" lang="ru-RU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algn="tl" blurRad="55000" dir="5400000" dist="50800">
                  <a:srgbClr val="000000">
                    <a:alpha val="33000"/>
                  </a:srgbClr>
                </a:outerShdw>
              </a:effectLst>
              <a:latin typeface="Bebas Neue Bold" panose="020B0606020202050201" pitchFamily="34" charset="-52"/>
            </a:endParaRPr>
          </a:p>
        </p:txBody>
      </p:sp>
      <p:pic>
        <p:nvPicPr>
          <p:cNvPr id="2097250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44592" y="109673"/>
            <a:ext cx="1351699" cy="394050"/>
          </a:xfrm>
          <a:prstGeom prst="rect"/>
        </p:spPr>
      </p:pic>
      <p:pic>
        <p:nvPicPr>
          <p:cNvPr id="2097251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0732654" y="68333"/>
            <a:ext cx="1339567" cy="438428"/>
          </a:xfrm>
          <a:prstGeom prst="rect"/>
          <a:effectLst>
            <a:glow rad="127000">
              <a:schemeClr val="bg1">
                <a:alpha val="90000"/>
              </a:schemeClr>
            </a:glow>
          </a:effectLst>
        </p:spPr>
      </p:pic>
    </p:spTree>
  </p:cSld>
  <p:clrMapOvr>
    <a:masterClrMapping/>
  </p:clrMapOvr>
  <p:timing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52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0751126" y="112676"/>
            <a:ext cx="1331669" cy="435844"/>
          </a:xfrm>
          <a:prstGeom prst="rect"/>
        </p:spPr>
      </p:pic>
      <p:pic>
        <p:nvPicPr>
          <p:cNvPr id="2097253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41964" y="144288"/>
            <a:ext cx="1335854" cy="389736"/>
          </a:xfrm>
          <a:prstGeom prst="rect"/>
        </p:spPr>
      </p:pic>
      <p:pic>
        <p:nvPicPr>
          <p:cNvPr id="2097254" name="Рисунок 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t="8056" r="80729"/>
          <a:stretch>
            <a:fillRect/>
          </a:stretch>
        </p:blipFill>
        <p:spPr>
          <a:xfrm>
            <a:off x="509307" y="1012212"/>
            <a:ext cx="2178800" cy="2355526"/>
          </a:xfrm>
          <a:prstGeom prst="rect"/>
        </p:spPr>
      </p:pic>
      <p:pic>
        <p:nvPicPr>
          <p:cNvPr id="2097255" name="Рисунок 7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9157421" y="3927193"/>
            <a:ext cx="2811075" cy="2917155"/>
          </a:xfrm>
          <a:prstGeom prst="rect"/>
        </p:spPr>
      </p:pic>
      <p:pic>
        <p:nvPicPr>
          <p:cNvPr id="2097256" name="Рисунок 8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/>
          <a:srcRect t="4115" r="64867"/>
          <a:stretch>
            <a:fillRect/>
          </a:stretch>
        </p:blipFill>
        <p:spPr>
          <a:xfrm>
            <a:off x="266464" y="3999203"/>
            <a:ext cx="2897940" cy="2785970"/>
          </a:xfrm>
          <a:prstGeom prst="rect"/>
        </p:spPr>
      </p:pic>
      <p:pic>
        <p:nvPicPr>
          <p:cNvPr id="2097257" name="Рисунок 1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l="20132" r="59736"/>
          <a:stretch>
            <a:fillRect/>
          </a:stretch>
        </p:blipFill>
        <p:spPr>
          <a:xfrm>
            <a:off x="3300366" y="825613"/>
            <a:ext cx="2330350" cy="2622893"/>
          </a:xfrm>
          <a:prstGeom prst="rect"/>
        </p:spPr>
      </p:pic>
      <p:pic>
        <p:nvPicPr>
          <p:cNvPr id="2097258" name="Рисунок 1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l="40036" t="5691" r="40112"/>
          <a:stretch>
            <a:fillRect/>
          </a:stretch>
        </p:blipFill>
        <p:spPr>
          <a:xfrm>
            <a:off x="6240898" y="1012212"/>
            <a:ext cx="2188251" cy="2355525"/>
          </a:xfrm>
          <a:prstGeom prst="rect"/>
        </p:spPr>
      </p:pic>
      <p:pic>
        <p:nvPicPr>
          <p:cNvPr id="2097259" name="Рисунок 1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l="60345" t="11381" r="19472"/>
          <a:stretch>
            <a:fillRect/>
          </a:stretch>
        </p:blipFill>
        <p:spPr>
          <a:xfrm>
            <a:off x="9334741" y="1012212"/>
            <a:ext cx="2364070" cy="2352015"/>
          </a:xfrm>
          <a:prstGeom prst="rect"/>
        </p:spPr>
      </p:pic>
      <p:sp>
        <p:nvSpPr>
          <p:cNvPr id="1048716" name="Заголовок 1"/>
          <p:cNvSpPr>
            <a:spLocks noGrp="1"/>
          </p:cNvSpPr>
          <p:nvPr>
            <p:ph type="title"/>
          </p:nvPr>
        </p:nvSpPr>
        <p:spPr>
          <a:xfrm>
            <a:off x="0" y="520827"/>
            <a:ext cx="12192000" cy="639001"/>
          </a:xfrm>
        </p:spPr>
        <p:txBody>
          <a:bodyPr>
            <a:normAutofit/>
          </a:bodyPr>
          <a:p>
            <a:pPr algn="ctr"/>
            <a:r>
              <a:rPr b="1" dirty="0" sz="3200" lang="ru-RU">
                <a:ln w="17780" cmpd="sng">
                  <a:solidFill>
                    <a:srgbClr val="054B80"/>
                  </a:solidFill>
                  <a:prstDash val="solid"/>
                  <a:miter lim="800000"/>
                </a:ln>
                <a:solidFill>
                  <a:srgbClr val="054B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b="1" dirty="0" sz="3200" lang="ru-RU" smtClean="0">
                <a:ln w="17780" cmpd="sng">
                  <a:solidFill>
                    <a:srgbClr val="054B80"/>
                  </a:solidFill>
                  <a:prstDash val="solid"/>
                  <a:miter lim="800000"/>
                </a:ln>
                <a:solidFill>
                  <a:srgbClr val="054B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тобы оградить себя от вреда для жизни и здоровья</a:t>
            </a:r>
            <a:endParaRPr b="1" dirty="0" sz="3200" lang="ru-RU">
              <a:ln w="17780" cmpd="sng">
                <a:solidFill>
                  <a:srgbClr val="054B80"/>
                </a:solidFill>
                <a:prstDash val="solid"/>
                <a:miter lim="800000"/>
              </a:ln>
              <a:solidFill>
                <a:srgbClr val="054B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260" name="Рисунок 1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/>
          <a:srcRect l="63801"/>
          <a:stretch>
            <a:fillRect/>
          </a:stretch>
        </p:blipFill>
        <p:spPr>
          <a:xfrm>
            <a:off x="6096000" y="3957882"/>
            <a:ext cx="2980213" cy="2900118"/>
          </a:xfrm>
          <a:prstGeom prst="rect"/>
        </p:spPr>
      </p:pic>
      <p:pic>
        <p:nvPicPr>
          <p:cNvPr id="2097261" name="Рисунок 15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/>
          <a:srcRect l="35461" t="8232" r="38641"/>
          <a:stretch>
            <a:fillRect/>
          </a:stretch>
        </p:blipFill>
        <p:spPr>
          <a:xfrm>
            <a:off x="3346549" y="3937770"/>
            <a:ext cx="2330350" cy="2908837"/>
          </a:xfrm>
          <a:prstGeom prst="rect"/>
        </p:spPr>
      </p:pic>
      <p:sp>
        <p:nvSpPr>
          <p:cNvPr id="1048717" name="Заголовок 1"/>
          <p:cNvSpPr txBox="1"/>
          <p:nvPr/>
        </p:nvSpPr>
        <p:spPr>
          <a:xfrm>
            <a:off x="0" y="3260320"/>
            <a:ext cx="12192000" cy="865637"/>
          </a:xfrm>
          <a:prstGeom prst="rect"/>
        </p:spPr>
        <p:txBody>
          <a:bodyPr anchor="ctr" bIns="45720" lIns="91440" rIns="91440" rtlCol="0" tIns="45720" vert="horz">
            <a:normAutofit/>
          </a:bodyPr>
          <a:lstStyle>
            <a:lvl1pPr algn="l" defTabSz="914400" eaLnBrk="1" hangingPunct="1" latinLnBrk="0" rtl="0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b="1" dirty="0" sz="3600" lang="ru-RU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Всегда соблюдайте правила электробезопасности! </a:t>
            </a:r>
            <a:endParaRPr b="1" dirty="0" sz="3600" lang="ru-RU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alphaModFix amt="86000"/>
            <a:lum/>
          </a:blip>
          <a:srcRect/>
          <a:stretch>
            <a:fillRect t="-6000" b="-6000"/>
          </a:stretch>
        </a:blipFill>
      </p:bgPr>
    </p:bg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Скругленный прямоугольник 1"/>
          <p:cNvSpPr/>
          <p:nvPr/>
        </p:nvSpPr>
        <p:spPr>
          <a:xfrm>
            <a:off x="106793" y="3286198"/>
            <a:ext cx="8661891" cy="2599357"/>
          </a:xfrm>
          <a:prstGeom prst="roundRect"/>
          <a:gradFill flip="none" rotWithShape="1">
            <a:gsLst>
              <a:gs pos="0">
                <a:schemeClr val="accent1">
                  <a:lumMod val="5000"/>
                  <a:lumOff val="95000"/>
                  <a:alpha val="32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dirty="0"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6200000" scaled="1"/>
              </a:gradFill>
            </a:endParaRPr>
          </a:p>
        </p:txBody>
      </p:sp>
      <p:sp>
        <p:nvSpPr>
          <p:cNvPr id="1048604" name="Скругленный прямоугольник 6"/>
          <p:cNvSpPr/>
          <p:nvPr/>
        </p:nvSpPr>
        <p:spPr>
          <a:xfrm>
            <a:off x="9319271" y="4266740"/>
            <a:ext cx="2597396" cy="1404445"/>
          </a:xfrm>
          <a:prstGeom prst="roundRect"/>
          <a:gradFill flip="none" rotWithShape="1">
            <a:gsLst>
              <a:gs pos="0">
                <a:srgbClr val="EDF0F5"/>
              </a:gs>
              <a:gs pos="24000">
                <a:srgbClr val="F1F1F3"/>
              </a:gs>
              <a:gs pos="57000">
                <a:srgbClr val="F1F1F6"/>
              </a:gs>
              <a:gs pos="78000">
                <a:srgbClr val="F0F1F3"/>
              </a:gs>
              <a:gs pos="100000">
                <a:srgbClr val="E9EEF4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05" name="Прямоугольник 5"/>
          <p:cNvSpPr/>
          <p:nvPr/>
        </p:nvSpPr>
        <p:spPr>
          <a:xfrm>
            <a:off x="9371693" y="4277955"/>
            <a:ext cx="2911644" cy="338554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just"/>
            <a:r>
              <a:rPr dirty="0" sz="1600" lang="ru-RU" smtClean="0">
                <a:ln w="3175">
                  <a:noFill/>
                </a:ln>
                <a:solidFill>
                  <a:srgbClr val="9D6414"/>
                </a:solidFill>
              </a:rPr>
              <a:t>Слово </a:t>
            </a:r>
            <a:r>
              <a:rPr dirty="0" sz="1600" lang="ru-RU">
                <a:ln w="3175">
                  <a:noFill/>
                </a:ln>
                <a:solidFill>
                  <a:srgbClr val="9D6414"/>
                </a:solidFill>
              </a:rPr>
              <a:t>«электричество» </a:t>
            </a:r>
            <a:endParaRPr b="0" cap="none" dirty="0" sz="1600" lang="ru-RU" spc="0">
              <a:ln w="3175">
                <a:noFill/>
              </a:ln>
              <a:solidFill>
                <a:srgbClr val="9D6414"/>
              </a:solidFill>
              <a:effectLst>
                <a:outerShdw algn="ctr" blurRad="38100" dir="5400000" dist="25400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097169" name="Рисунок 7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 cstate="print"/>
          <a:srcRect r="6989"/>
          <a:stretch>
            <a:fillRect/>
          </a:stretch>
        </p:blipFill>
        <p:spPr>
          <a:xfrm rot="5400000">
            <a:off x="10784656" y="4717227"/>
            <a:ext cx="969467" cy="931896"/>
          </a:xfrm>
          <a:prstGeom prst="rect"/>
        </p:spPr>
      </p:pic>
      <p:sp>
        <p:nvSpPr>
          <p:cNvPr id="1048606" name="Прямоугольник 8"/>
          <p:cNvSpPr/>
          <p:nvPr/>
        </p:nvSpPr>
        <p:spPr>
          <a:xfrm>
            <a:off x="9359530" y="4495195"/>
            <a:ext cx="1663764" cy="1297940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just"/>
            <a:r>
              <a:rPr dirty="0" sz="1600" lang="ru-RU">
                <a:ln w="3175">
                  <a:noFill/>
                </a:ln>
                <a:solidFill>
                  <a:srgbClr val="9D6414"/>
                </a:solidFill>
              </a:rPr>
              <a:t>происходит от греческого слова «электрон</a:t>
            </a:r>
            <a:r>
              <a:rPr dirty="0" sz="1600" lang="ru-RU" smtClean="0">
                <a:ln w="3175">
                  <a:noFill/>
                </a:ln>
                <a:solidFill>
                  <a:srgbClr val="9D6414"/>
                </a:solidFill>
              </a:rPr>
              <a:t>» - </a:t>
            </a:r>
            <a:r>
              <a:rPr dirty="0" sz="1600" lang="ru-RU">
                <a:ln w="3175">
                  <a:noFill/>
                </a:ln>
                <a:solidFill>
                  <a:srgbClr val="9D6414"/>
                </a:solidFill>
              </a:rPr>
              <a:t>- «янтарь</a:t>
            </a:r>
            <a:r>
              <a:rPr dirty="0" sz="1600" lang="ru-RU" smtClean="0">
                <a:ln w="3175">
                  <a:noFill/>
                </a:ln>
                <a:solidFill>
                  <a:srgbClr val="9D6414"/>
                </a:solidFill>
              </a:rPr>
              <a:t>»</a:t>
            </a:r>
            <a:endParaRPr b="0" cap="none" dirty="0" sz="1600" lang="ru-RU" spc="0">
              <a:ln w="0"/>
              <a:solidFill>
                <a:schemeClr val="accent1"/>
              </a:solidFill>
              <a:effectLst>
                <a:outerShdw algn="ctr" blurRad="38100" dir="5400000" dist="25400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48607" name="Скругленный прямоугольник 2"/>
          <p:cNvSpPr/>
          <p:nvPr/>
        </p:nvSpPr>
        <p:spPr>
          <a:xfrm>
            <a:off x="615669" y="1503496"/>
            <a:ext cx="8573155" cy="1416090"/>
          </a:xfrm>
          <a:prstGeom prst="roundRect"/>
          <a:gradFill>
            <a:gsLst>
              <a:gs pos="0">
                <a:schemeClr val="accent1">
                  <a:lumMod val="5000"/>
                  <a:lumOff val="95000"/>
                  <a:alpha val="43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08" name="Прямоугольник 3"/>
          <p:cNvSpPr/>
          <p:nvPr/>
        </p:nvSpPr>
        <p:spPr>
          <a:xfrm>
            <a:off x="1024622" y="398761"/>
            <a:ext cx="8260081" cy="815340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cap="none" dirty="0" sz="4800" lang="ru-RU" spc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Что такое – электричество?</a:t>
            </a:r>
            <a:endParaRPr b="1" cap="none" dirty="0" sz="4800" lang="ru-RU" spc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algn="ctr" blurRad="38100" dir="5400000" dist="25400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48609" name="Прямоугольник 4"/>
          <p:cNvSpPr/>
          <p:nvPr/>
        </p:nvSpPr>
        <p:spPr>
          <a:xfrm>
            <a:off x="775319" y="1543033"/>
            <a:ext cx="8270069" cy="1221740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just" indent="457200"/>
            <a:r>
              <a:rPr b="1" dirty="0" sz="2800" lang="ru-RU" smtClean="0">
                <a:ln w="19050">
                  <a:solidFill>
                    <a:schemeClr val="bg1"/>
                  </a:solidFill>
                </a:ln>
                <a:solidFill>
                  <a:srgbClr val="69D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ЭЛЕКТРИЧЕСТВО</a:t>
            </a:r>
            <a:r>
              <a:rPr b="1" dirty="0" sz="2400" lang="ru-RU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b="1" dirty="0" sz="2400" lang="ru-RU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чрезвычайно полезная форма энергии. </a:t>
            </a:r>
            <a:r>
              <a:rPr b="1" dirty="0" sz="2400" lang="ru-RU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Оно </a:t>
            </a:r>
            <a:r>
              <a:rPr b="1" dirty="0" sz="2400" lang="ru-RU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легко превращается в </a:t>
            </a:r>
            <a:r>
              <a:rPr b="1" dirty="0" sz="2400" lang="ru-RU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 </a:t>
            </a:r>
            <a:r>
              <a:rPr b="1" dirty="0" sz="2400" lang="ru-RU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тепло. Его можно без труда передавать по </a:t>
            </a:r>
            <a:r>
              <a:rPr b="1" dirty="0" sz="2400" lang="ru-RU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проводам</a:t>
            </a:r>
            <a:endParaRPr b="1" cap="none" dirty="0" sz="2400" lang="ru-RU" spc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algn="ctr" blurRad="38100" dir="5400000" dist="25400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170" name="Рисунок 9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 cstate="print"/>
          <a:srcRect l="17738" r="17787"/>
          <a:stretch>
            <a:fillRect/>
          </a:stretch>
        </p:blipFill>
        <p:spPr>
          <a:xfrm>
            <a:off x="9999721" y="1745527"/>
            <a:ext cx="1935817" cy="2502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48610" name="Прямоугольник 10"/>
          <p:cNvSpPr/>
          <p:nvPr/>
        </p:nvSpPr>
        <p:spPr>
          <a:xfrm>
            <a:off x="9576650" y="3479528"/>
            <a:ext cx="2781958" cy="646331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cap="none" dirty="0" sz="1200" lang="ru-RU" spc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Уильям Гилберт, 1600 г.</a:t>
            </a:r>
          </a:p>
          <a:p>
            <a:pPr algn="ctr"/>
            <a:r>
              <a:rPr dirty="0" sz="1200" lang="ru-RU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и</a:t>
            </a:r>
            <a:r>
              <a:rPr dirty="0" sz="1200" lang="ru-RU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спользовал термин «Электричество»</a:t>
            </a:r>
            <a:endParaRPr cap="none" dirty="0" sz="1200" lang="ru-RU" spc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11" name="Прямоугольник 11"/>
          <p:cNvSpPr/>
          <p:nvPr/>
        </p:nvSpPr>
        <p:spPr>
          <a:xfrm>
            <a:off x="4014938" y="3462491"/>
            <a:ext cx="4448578" cy="2246769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just"/>
            <a:r>
              <a:rPr b="1" dirty="0" sz="2000" lang="ru-RU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Электричество существует благодаря частицам, </a:t>
            </a:r>
            <a:r>
              <a:rPr b="1" dirty="0" sz="2000" lang="ru-RU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которые имеют электрический заряд. </a:t>
            </a:r>
          </a:p>
          <a:p>
            <a:pPr algn="just"/>
            <a:r>
              <a:rPr b="1" dirty="0" sz="2000" lang="ru-RU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Атомные ядра имеют положительный заряд</a:t>
            </a:r>
            <a:r>
              <a:rPr b="1" dirty="0" sz="2000" lang="ru-RU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, а вокруг них </a:t>
            </a:r>
            <a:r>
              <a:rPr b="1" dirty="0" sz="2000" lang="ru-RU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вращаются отрицательно </a:t>
            </a:r>
            <a:r>
              <a:rPr b="1" dirty="0" sz="2000" lang="ru-RU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заряженные </a:t>
            </a:r>
            <a:r>
              <a:rPr b="1" dirty="0" sz="2000" lang="ru-RU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электроны.</a:t>
            </a:r>
            <a:endParaRPr b="1" cap="none" dirty="0" sz="2000" lang="ru-RU" spc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algn="ctr" blurRad="38100" dir="5400000" dist="25400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12" name="Овал 14"/>
          <p:cNvSpPr/>
          <p:nvPr/>
        </p:nvSpPr>
        <p:spPr>
          <a:xfrm rot="18949055">
            <a:off x="2485552" y="3407780"/>
            <a:ext cx="770021" cy="1523498"/>
          </a:xfrm>
          <a:prstGeom prst="ellipse"/>
          <a:noFill/>
          <a:ln w="38100"/>
          <a:scene3d>
            <a:camera prst="orthographicFront"/>
            <a:lightRig dir="t" rig="threeP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13" name="Овал 15"/>
          <p:cNvSpPr/>
          <p:nvPr/>
        </p:nvSpPr>
        <p:spPr>
          <a:xfrm rot="9551116">
            <a:off x="2049818" y="3900801"/>
            <a:ext cx="1839397" cy="780957"/>
          </a:xfrm>
          <a:prstGeom prst="ellipse"/>
          <a:noFill/>
          <a:ln w="38100">
            <a:solidFill>
              <a:srgbClr val="FFFF00"/>
            </a:solidFill>
          </a:ln>
          <a:scene3d>
            <a:camera prst="orthographicFront"/>
            <a:lightRig dir="t" rig="threeP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14" name="Овал 16"/>
          <p:cNvSpPr/>
          <p:nvPr/>
        </p:nvSpPr>
        <p:spPr>
          <a:xfrm>
            <a:off x="2727572" y="4013804"/>
            <a:ext cx="441187" cy="444382"/>
          </a:xfrm>
          <a:prstGeom prst="ellipse"/>
          <a:gradFill flip="none" rotWithShape="1">
            <a:gsLst>
              <a:gs pos="35000">
                <a:srgbClr val="FF0000">
                  <a:lumMod val="98000"/>
                </a:srgbClr>
              </a:gs>
              <a:gs pos="100000">
                <a:srgbClr val="E9EEF4"/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1"/>
            </a:solidFill>
          </a:ln>
          <a:scene3d>
            <a:camera prst="orthographicFront"/>
            <a:lightRig dir="t" rig="threeP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15" name="Овал 17"/>
          <p:cNvSpPr/>
          <p:nvPr/>
        </p:nvSpPr>
        <p:spPr>
          <a:xfrm>
            <a:off x="3402800" y="3727935"/>
            <a:ext cx="190868" cy="172895"/>
          </a:xfrm>
          <a:prstGeom prst="ellipse"/>
          <a:gradFill>
            <a:gsLst>
              <a:gs pos="48000">
                <a:srgbClr val="FFFF00"/>
              </a:gs>
              <a:gs pos="100000">
                <a:srgbClr val="E9EEF4"/>
              </a:gs>
            </a:gsLst>
            <a:path path="circle">
              <a:fillToRect t="100000" r="100000"/>
            </a:path>
          </a:gradFill>
          <a:ln>
            <a:solidFill>
              <a:schemeClr val="bg1"/>
            </a:solidFill>
          </a:ln>
          <a:scene3d>
            <a:camera prst="orthographicFront"/>
            <a:lightRig dir="t" rig="threeP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16" name="Овал 18"/>
          <p:cNvSpPr/>
          <p:nvPr/>
        </p:nvSpPr>
        <p:spPr>
          <a:xfrm>
            <a:off x="2279102" y="4066675"/>
            <a:ext cx="189515" cy="200065"/>
          </a:xfrm>
          <a:prstGeom prst="ellipse"/>
          <a:gradFill>
            <a:gsLst>
              <a:gs pos="46000">
                <a:srgbClr val="0070C0"/>
              </a:gs>
              <a:gs pos="100000">
                <a:srgbClr val="E9EEF4"/>
              </a:gs>
            </a:gsLst>
            <a:path path="circle">
              <a:fillToRect t="100000" r="100000"/>
            </a:path>
          </a:gradFill>
          <a:ln>
            <a:solidFill>
              <a:schemeClr val="bg1"/>
            </a:solidFill>
          </a:ln>
          <a:scene3d>
            <a:camera prst="orthographicFront"/>
            <a:lightRig dir="t" rig="threeP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17" name="Прямоугольник 19"/>
          <p:cNvSpPr/>
          <p:nvPr/>
        </p:nvSpPr>
        <p:spPr>
          <a:xfrm>
            <a:off x="2737050" y="3877991"/>
            <a:ext cx="436280" cy="707886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cap="none" dirty="0" sz="400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+</a:t>
            </a:r>
            <a:endParaRPr b="1" cap="none" dirty="0" sz="4000" lang="ru-RU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18" name="Прямоугольник 20"/>
          <p:cNvSpPr/>
          <p:nvPr/>
        </p:nvSpPr>
        <p:spPr>
          <a:xfrm>
            <a:off x="3303777" y="3428025"/>
            <a:ext cx="378629" cy="646331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cap="none" dirty="0" sz="360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-</a:t>
            </a:r>
            <a:endParaRPr b="1" cap="none" dirty="0" sz="3600" lang="ru-RU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19" name="Прямоугольник 21"/>
          <p:cNvSpPr/>
          <p:nvPr/>
        </p:nvSpPr>
        <p:spPr>
          <a:xfrm>
            <a:off x="2186625" y="3786651"/>
            <a:ext cx="309880" cy="624840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cap="none" dirty="0" sz="360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-</a:t>
            </a:r>
            <a:endParaRPr b="1" cap="none" dirty="0" sz="3600" lang="ru-RU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3145728" name="Прямая соединительная линия 13"/>
          <p:cNvCxnSpPr>
            <a:cxnSpLocks/>
          </p:cNvCxnSpPr>
          <p:nvPr/>
        </p:nvCxnSpPr>
        <p:spPr>
          <a:xfrm flipH="1">
            <a:off x="1773179" y="3751190"/>
            <a:ext cx="1530598" cy="4102"/>
          </a:xfrm>
          <a:prstGeom prst="line"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29" name="Прямая соединительная линия 23"/>
          <p:cNvCxnSpPr>
            <a:cxnSpLocks/>
            <a:stCxn id="1048619" idx="1"/>
          </p:cNvCxnSpPr>
          <p:nvPr/>
        </p:nvCxnSpPr>
        <p:spPr>
          <a:xfrm flipH="1" flipV="1">
            <a:off x="1773035" y="3885936"/>
            <a:ext cx="413590" cy="223881"/>
          </a:xfrm>
          <a:prstGeom prst="line"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20" name="Прямоугольник 26"/>
          <p:cNvSpPr/>
          <p:nvPr/>
        </p:nvSpPr>
        <p:spPr>
          <a:xfrm>
            <a:off x="165095" y="3567918"/>
            <a:ext cx="1686934" cy="400110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cap="none" dirty="0" sz="2000" lang="ru-RU" spc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электроны</a:t>
            </a:r>
            <a:endParaRPr b="1" cap="none" dirty="0" sz="2000" lang="ru-RU" spc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45730" name="Прямая соединительная линия 28"/>
          <p:cNvCxnSpPr>
            <a:cxnSpLocks/>
          </p:cNvCxnSpPr>
          <p:nvPr/>
        </p:nvCxnSpPr>
        <p:spPr>
          <a:xfrm flipH="1">
            <a:off x="1588245" y="4327725"/>
            <a:ext cx="1100206" cy="1690"/>
          </a:xfrm>
          <a:prstGeom prst="line"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21" name="Прямоугольник 32"/>
          <p:cNvSpPr/>
          <p:nvPr/>
        </p:nvSpPr>
        <p:spPr>
          <a:xfrm>
            <a:off x="685516" y="4072115"/>
            <a:ext cx="1041305" cy="400110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cap="none" dirty="0" sz="2000" lang="ru-RU" spc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ядро</a:t>
            </a:r>
            <a:endParaRPr b="1" cap="none" dirty="0" sz="2000" lang="ru-RU" spc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8622" name="Правая фигурная скобка 34"/>
          <p:cNvSpPr/>
          <p:nvPr/>
        </p:nvSpPr>
        <p:spPr>
          <a:xfrm rot="5400000">
            <a:off x="2655640" y="4062738"/>
            <a:ext cx="502948" cy="1872055"/>
          </a:xfrm>
          <a:prstGeom prst="rightBrace"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23" name="Прямоугольник 35"/>
          <p:cNvSpPr/>
          <p:nvPr/>
        </p:nvSpPr>
        <p:spPr>
          <a:xfrm>
            <a:off x="2373859" y="5297395"/>
            <a:ext cx="906780" cy="447040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dirty="0" sz="2400" lang="ru-RU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атом</a:t>
            </a:r>
            <a:endParaRPr b="1" cap="none" dirty="0" sz="2400" lang="ru-RU" spc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171" name="Рисунок 33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10756492" y="91765"/>
            <a:ext cx="1333117" cy="436318"/>
          </a:xfrm>
          <a:prstGeom prst="rect"/>
          <a:effectLst>
            <a:glow rad="203200">
              <a:schemeClr val="bg1">
                <a:alpha val="84000"/>
              </a:schemeClr>
            </a:glow>
          </a:effectLst>
        </p:spPr>
      </p:pic>
      <p:pic>
        <p:nvPicPr>
          <p:cNvPr id="2097172" name="Рисунок 31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106793" y="91765"/>
            <a:ext cx="1318596" cy="384399"/>
          </a:xfrm>
          <a:prstGeom prst="rect"/>
        </p:spPr>
      </p:pic>
    </p:spTree>
  </p:cSld>
  <p:clrMapOvr>
    <a:masterClrMapping/>
  </p:clrMapOvr>
  <p:timing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 cstate="print">
            <a:alphaModFix amt="88000"/>
            <a:lum/>
          </a:blip>
          <a:srcRect/>
          <a:stretch>
            <a:fillRect t="-17000" b="-17000"/>
          </a:stretch>
        </a:blipFill>
      </p:bgPr>
    </p:bg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Скругленный прямоугольник 2"/>
          <p:cNvSpPr/>
          <p:nvPr/>
        </p:nvSpPr>
        <p:spPr>
          <a:xfrm>
            <a:off x="428419" y="1220565"/>
            <a:ext cx="10924673" cy="4903509"/>
          </a:xfrm>
          <a:prstGeom prst="roundRect"/>
          <a:solidFill>
            <a:schemeClr val="bg1">
              <a:alpha val="38000"/>
            </a:schemeClr>
          </a:solidFill>
          <a:ln>
            <a:noFill/>
          </a:ln>
          <a:effectLst>
            <a:glow>
              <a:schemeClr val="accent1"/>
            </a:glow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25" name="Заголовок 1"/>
          <p:cNvSpPr>
            <a:spLocks noGrp="1"/>
          </p:cNvSpPr>
          <p:nvPr>
            <p:ph type="title"/>
          </p:nvPr>
        </p:nvSpPr>
        <p:spPr>
          <a:xfrm>
            <a:off x="2920359" y="472856"/>
            <a:ext cx="6563040" cy="747709"/>
          </a:xfrm>
          <a:effectLst>
            <a:outerShdw algn="ctr" blurRad="50800" dir="5400000" dist="50800" rotWithShape="0">
              <a:schemeClr val="tx1"/>
            </a:outerShdw>
          </a:effectLst>
        </p:spPr>
        <p:txBody>
          <a:bodyPr/>
          <a:p>
            <a:pPr algn="ctr"/>
            <a:r>
              <a:rPr b="1" dirty="0" lang="ru-RU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Электрический ток</a:t>
            </a:r>
            <a:endParaRPr b="1" dirty="0" lang="ru-RU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algn="t" blurRad="50800" dir="5400000" dist="38100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97173" name="Рисунок 1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37562" y="3101854"/>
            <a:ext cx="5179107" cy="3594319"/>
          </a:xfrm>
          <a:prstGeom prst="rect"/>
          <a:effectLst>
            <a:softEdge rad="38100"/>
          </a:effectLst>
        </p:spPr>
      </p:pic>
      <p:sp>
        <p:nvSpPr>
          <p:cNvPr id="1048626" name="Выноска-облако 17"/>
          <p:cNvSpPr/>
          <p:nvPr/>
        </p:nvSpPr>
        <p:spPr>
          <a:xfrm rot="324549" flipH="1">
            <a:off x="6754718" y="1640358"/>
            <a:ext cx="2543755" cy="1746187"/>
          </a:xfrm>
          <a:prstGeom prst="cloudCallout"/>
          <a:solidFill>
            <a:schemeClr val="bg1">
              <a:alpha val="80000"/>
            </a:schemeClr>
          </a:solidFill>
          <a:ln>
            <a:solidFill>
              <a:schemeClr val="accent1"/>
            </a:solidFill>
          </a:ln>
          <a:scene3d>
            <a:camera prst="orthographicFront">
              <a:rot lat="77553" lon="20703266" rev="289825"/>
            </a:camera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27" name="Овал 5"/>
          <p:cNvSpPr/>
          <p:nvPr/>
        </p:nvSpPr>
        <p:spPr>
          <a:xfrm rot="18949055">
            <a:off x="7563982" y="1637117"/>
            <a:ext cx="770021" cy="1523498"/>
          </a:xfrm>
          <a:prstGeom prst="ellipse"/>
          <a:noFill/>
          <a:ln w="38100"/>
          <a:scene3d>
            <a:camera prst="orthographicFront"/>
            <a:lightRig dir="t" rig="threeP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28" name="Овал 6"/>
          <p:cNvSpPr/>
          <p:nvPr/>
        </p:nvSpPr>
        <p:spPr>
          <a:xfrm rot="9551116">
            <a:off x="7128248" y="2130138"/>
            <a:ext cx="1839397" cy="780957"/>
          </a:xfrm>
          <a:prstGeom prst="ellipse"/>
          <a:noFill/>
          <a:ln w="38100">
            <a:solidFill>
              <a:srgbClr val="FFFF00"/>
            </a:solidFill>
          </a:ln>
          <a:scene3d>
            <a:camera prst="orthographicFront"/>
            <a:lightRig dir="t" rig="threeP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29" name="Овал 12"/>
          <p:cNvSpPr/>
          <p:nvPr/>
        </p:nvSpPr>
        <p:spPr>
          <a:xfrm>
            <a:off x="8500764" y="1920806"/>
            <a:ext cx="216568" cy="217794"/>
          </a:xfrm>
          <a:prstGeom prst="ellipse"/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dir="t" rig="threeP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30" name="Овал 13"/>
          <p:cNvSpPr/>
          <p:nvPr/>
        </p:nvSpPr>
        <p:spPr>
          <a:xfrm>
            <a:off x="7371607" y="2302822"/>
            <a:ext cx="216568" cy="217794"/>
          </a:xfrm>
          <a:prstGeom prst="ellipse"/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dir="t" rig="threeP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31" name="Овал 7"/>
          <p:cNvSpPr/>
          <p:nvPr/>
        </p:nvSpPr>
        <p:spPr>
          <a:xfrm>
            <a:off x="7809387" y="2243141"/>
            <a:ext cx="441187" cy="444382"/>
          </a:xfrm>
          <a:prstGeom prst="ellipse"/>
          <a:gradFill flip="none" rotWithShape="1">
            <a:gsLst>
              <a:gs pos="35000">
                <a:srgbClr val="FF0000">
                  <a:lumMod val="98000"/>
                </a:srgbClr>
              </a:gs>
              <a:gs pos="100000">
                <a:srgbClr val="E9EEF4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  <a:scene3d>
            <a:camera prst="orthographicFront"/>
            <a:lightRig dir="t" rig="threeP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32" name="Прямоугольник 10"/>
          <p:cNvSpPr/>
          <p:nvPr/>
        </p:nvSpPr>
        <p:spPr>
          <a:xfrm>
            <a:off x="7290576" y="2017413"/>
            <a:ext cx="378629" cy="646331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cap="none" dirty="0" sz="360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-</a:t>
            </a:r>
            <a:endParaRPr b="1" cap="none" dirty="0" sz="3600" lang="ru-RU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33" name="Прямоугольник 9"/>
          <p:cNvSpPr/>
          <p:nvPr/>
        </p:nvSpPr>
        <p:spPr>
          <a:xfrm>
            <a:off x="8419733" y="1632218"/>
            <a:ext cx="378629" cy="646331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cap="none" dirty="0" sz="360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-</a:t>
            </a:r>
            <a:endParaRPr b="1" cap="none" dirty="0" sz="3600" lang="ru-RU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34" name="Прямоугольник 8"/>
          <p:cNvSpPr/>
          <p:nvPr/>
        </p:nvSpPr>
        <p:spPr>
          <a:xfrm>
            <a:off x="7808455" y="2111389"/>
            <a:ext cx="436280" cy="707886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cap="none" dirty="0" sz="400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+</a:t>
            </a:r>
            <a:endParaRPr b="1" cap="none" dirty="0" sz="4000" lang="ru-RU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35" name="Прямоугольник 18"/>
          <p:cNvSpPr/>
          <p:nvPr/>
        </p:nvSpPr>
        <p:spPr>
          <a:xfrm>
            <a:off x="864184" y="2106104"/>
            <a:ext cx="5366168" cy="2987040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r>
              <a:rPr b="1" dirty="0" sz="3200" lang="ru-RU" smtClean="0">
                <a:ln w="28575">
                  <a:solidFill>
                    <a:srgbClr val="0F346C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ЭЛЕКТРИЧЕСКИЙ </a:t>
            </a:r>
            <a:r>
              <a:rPr b="1" dirty="0" sz="3200" lang="ru-RU">
                <a:ln w="28575">
                  <a:solidFill>
                    <a:srgbClr val="0F346C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ТОК </a:t>
            </a:r>
            <a:r>
              <a:rPr b="1" dirty="0" sz="3200" lang="ru-RU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- это упорядоченное </a:t>
            </a:r>
            <a:r>
              <a:rPr b="1" dirty="0" sz="3200" lang="ru-RU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движение заряженных (свободных) </a:t>
            </a:r>
            <a:r>
              <a:rPr b="1" dirty="0" sz="3200" lang="ru-RU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частиц </a:t>
            </a:r>
            <a:endParaRPr b="1" dirty="0" sz="3200" lang="ru-RU" smtClean="0">
              <a:ln>
                <a:solidFill>
                  <a:schemeClr val="bg1"/>
                </a:solidFill>
              </a:ln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b="1" dirty="0" sz="3200" lang="ru-RU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под </a:t>
            </a:r>
            <a:r>
              <a:rPr b="1" dirty="0" sz="3200" lang="ru-RU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действием электрического </a:t>
            </a:r>
            <a:r>
              <a:rPr b="1" dirty="0" sz="3200" lang="ru-RU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поля</a:t>
            </a:r>
            <a:endParaRPr b="1" cap="none" dirty="0" sz="3200" lang="ru-RU" spc="0">
              <a:ln>
                <a:solidFill>
                  <a:schemeClr val="bg1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097174" name="Рисунок 21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0756492" y="91765"/>
            <a:ext cx="1333117" cy="436318"/>
          </a:xfrm>
          <a:prstGeom prst="rect"/>
          <a:effectLst>
            <a:glow rad="203200">
              <a:schemeClr val="bg1">
                <a:alpha val="84000"/>
              </a:schemeClr>
            </a:glow>
          </a:effectLst>
        </p:spPr>
      </p:pic>
      <p:pic>
        <p:nvPicPr>
          <p:cNvPr id="2097175" name="Рисунок 22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106793" y="91765"/>
            <a:ext cx="1318596" cy="384399"/>
          </a:xfrm>
          <a:prstGeom prst="rect"/>
        </p:spPr>
      </p:pic>
    </p:spTree>
  </p:cSld>
  <p:clrMapOvr>
    <a:masterClrMapping/>
  </p:clrMapOvr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alphaModFix amt="88000"/>
            <a:lum/>
          </a:blip>
          <a:srcRect/>
          <a:stretch>
            <a:fillRect t="-7000" b="-7000"/>
          </a:stretch>
        </a:blipFill>
      </p:bgPr>
    </p:bg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7815158" y="2177761"/>
            <a:ext cx="4030149" cy="2617470"/>
          </a:xfrm>
          <a:prstGeom prst="rect"/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sp>
        <p:nvSpPr>
          <p:cNvPr id="1048636" name="Прямоугольник 4"/>
          <p:cNvSpPr/>
          <p:nvPr/>
        </p:nvSpPr>
        <p:spPr>
          <a:xfrm>
            <a:off x="1013012" y="598308"/>
            <a:ext cx="9897172" cy="1446550"/>
          </a:xfrm>
          <a:prstGeom prst="rect"/>
          <a:noFill/>
          <a:effectLst>
            <a:glow rad="812800">
              <a:schemeClr val="accent1">
                <a:alpha val="50000"/>
              </a:schemeClr>
            </a:glow>
          </a:effectLst>
        </p:spPr>
        <p:txBody>
          <a:bodyPr bIns="45720" lIns="91440" rIns="91440" tIns="45720" wrap="square">
            <a:spAutoFit/>
          </a:bodyPr>
          <a:p>
            <a:pPr algn="ctr"/>
            <a:r>
              <a:rPr b="1" cap="none" dirty="0" sz="4400" lang="ru-RU" spc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B22022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Откуда берется электричество </a:t>
            </a:r>
          </a:p>
          <a:p>
            <a:pPr algn="ctr"/>
            <a:r>
              <a:rPr b="1" cap="none" dirty="0" sz="4400" lang="ru-RU" spc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B22022"/>
                </a:solidFill>
                <a:effectLst>
                  <a:outerShdw algn="t" blurRad="50800" dir="5400000" dist="38100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у нас в доме?</a:t>
            </a:r>
            <a:endParaRPr b="1" cap="none" dirty="0" sz="4400" lang="ru-RU" spc="0">
              <a:ln w="10160">
                <a:solidFill>
                  <a:schemeClr val="bg1"/>
                </a:solidFill>
                <a:prstDash val="solid"/>
              </a:ln>
              <a:solidFill>
                <a:srgbClr val="B22022"/>
              </a:solidFill>
              <a:effectLst>
                <a:outerShdw algn="t" blurRad="50800" dir="5400000" dist="38100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097177" name="Рисунок 6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0800427" y="91869"/>
            <a:ext cx="1292513" cy="423028"/>
          </a:xfrm>
          <a:prstGeom prst="rect"/>
          <a:effectLst>
            <a:glow>
              <a:schemeClr val="bg1"/>
            </a:glow>
          </a:effectLst>
        </p:spPr>
      </p:pic>
      <p:pic>
        <p:nvPicPr>
          <p:cNvPr id="2097178" name="Рисунок 9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122971" y="1369438"/>
            <a:ext cx="2384374" cy="2507182"/>
          </a:xfrm>
          <a:prstGeom prst="rect"/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  <p:sp>
        <p:nvSpPr>
          <p:cNvPr id="1048637" name="Прямоугольник 10"/>
          <p:cNvSpPr/>
          <p:nvPr/>
        </p:nvSpPr>
        <p:spPr>
          <a:xfrm rot="19534096">
            <a:off x="9669823" y="2409076"/>
            <a:ext cx="517305" cy="707886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cap="none" dirty="0" sz="400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?</a:t>
            </a:r>
            <a:endParaRPr b="1" cap="none" dirty="0" sz="4000" lang="ru-RU" spc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38" name="Прямоугольник 11"/>
          <p:cNvSpPr/>
          <p:nvPr/>
        </p:nvSpPr>
        <p:spPr>
          <a:xfrm rot="1301317">
            <a:off x="10883478" y="2269086"/>
            <a:ext cx="1349086" cy="707886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cap="none" dirty="0" sz="400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?</a:t>
            </a:r>
            <a:endParaRPr b="1" cap="none" dirty="0" sz="4000" lang="ru-RU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39" name="Прямоугольник 12"/>
          <p:cNvSpPr/>
          <p:nvPr/>
        </p:nvSpPr>
        <p:spPr>
          <a:xfrm rot="21259589">
            <a:off x="10022797" y="2104898"/>
            <a:ext cx="1349086" cy="707886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cap="none" dirty="0" sz="400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?</a:t>
            </a:r>
            <a:endParaRPr b="1" cap="none" dirty="0" sz="6000" lang="ru-RU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097179" name="Рисунок 14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162556" y="119219"/>
            <a:ext cx="1352479" cy="394586"/>
          </a:xfrm>
          <a:prstGeom prst="rect"/>
        </p:spPr>
      </p:pic>
    </p:spTree>
  </p:cSld>
  <p:clrMapOvr>
    <a:masterClrMapping/>
  </p:clrMapOvr>
  <p:timing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/>
          <a:srcRect/>
          <a:stretch>
            <a:fillRect/>
          </a:stretch>
        </a:blipFill>
      </p:bgPr>
    </p:bg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21733" y="67887"/>
            <a:ext cx="1276761" cy="372203"/>
          </a:xfrm>
          <a:prstGeom prst="rect"/>
        </p:spPr>
      </p:pic>
      <p:pic>
        <p:nvPicPr>
          <p:cNvPr id="2097181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0847294" y="67888"/>
            <a:ext cx="1245833" cy="407750"/>
          </a:xfrm>
          <a:prstGeom prst="rect"/>
          <a:effectLst>
            <a:glow rad="139700">
              <a:schemeClr val="bg1">
                <a:alpha val="89000"/>
              </a:schemeClr>
            </a:glow>
          </a:effectLst>
        </p:spPr>
      </p:pic>
      <p:sp>
        <p:nvSpPr>
          <p:cNvPr id="1048640" name="Прямоугольник 7"/>
          <p:cNvSpPr/>
          <p:nvPr/>
        </p:nvSpPr>
        <p:spPr>
          <a:xfrm>
            <a:off x="591881" y="506499"/>
            <a:ext cx="5065969" cy="584775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dirty="0" sz="3200" lang="ru-RU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Путь электричества</a:t>
            </a:r>
            <a:endParaRPr b="1" cap="none" dirty="0" sz="3200" lang="ru-RU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41" name="Прямоугольник 8"/>
          <p:cNvSpPr/>
          <p:nvPr/>
        </p:nvSpPr>
        <p:spPr>
          <a:xfrm>
            <a:off x="273198" y="4133195"/>
            <a:ext cx="2706190" cy="307777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cap="none" dirty="0" sz="140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Генерация электроэнергии</a:t>
            </a:r>
            <a:endParaRPr b="1" cap="none" dirty="0" sz="1400" lang="ru-RU" spc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42" name="Прямоугольник 9"/>
          <p:cNvSpPr/>
          <p:nvPr/>
        </p:nvSpPr>
        <p:spPr>
          <a:xfrm>
            <a:off x="3473625" y="3724662"/>
            <a:ext cx="1770036" cy="415498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cap="none" dirty="0" sz="105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Магистральные сети</a:t>
            </a:r>
            <a:br>
              <a:rPr b="1" cap="none" dirty="0" sz="105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b="1" cap="none" dirty="0" sz="105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(высокое напряжение)</a:t>
            </a:r>
            <a:endParaRPr b="1" cap="none" dirty="0" sz="1050" lang="ru-RU" spc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43" name="Прямоугольник 10"/>
          <p:cNvSpPr/>
          <p:nvPr/>
        </p:nvSpPr>
        <p:spPr>
          <a:xfrm>
            <a:off x="5339792" y="1807581"/>
            <a:ext cx="1954381" cy="253916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dirty="0" sz="1050" lang="ru-RU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Распределительные</a:t>
            </a:r>
            <a:r>
              <a:rPr b="1" cap="none" dirty="0" sz="105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 сети</a:t>
            </a:r>
            <a:endParaRPr b="1" cap="none" dirty="0" sz="1050" lang="ru-RU" spc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44" name="Прямоугольник 11"/>
          <p:cNvSpPr/>
          <p:nvPr/>
        </p:nvSpPr>
        <p:spPr>
          <a:xfrm>
            <a:off x="9340618" y="1647974"/>
            <a:ext cx="1229824" cy="253916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dirty="0" sz="1050" lang="ru-RU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Районные</a:t>
            </a:r>
            <a:r>
              <a:rPr b="1" cap="none" dirty="0" sz="105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 сети</a:t>
            </a:r>
            <a:endParaRPr b="1" cap="none" dirty="0" sz="1050" lang="ru-RU" spc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45" name="Прямоугольник 12"/>
          <p:cNvSpPr/>
          <p:nvPr/>
        </p:nvSpPr>
        <p:spPr>
          <a:xfrm>
            <a:off x="3633985" y="5938034"/>
            <a:ext cx="2932213" cy="415498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dirty="0" sz="1050" lang="ru-RU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Крупные потребители, промышленные </a:t>
            </a:r>
          </a:p>
          <a:p>
            <a:pPr algn="ctr"/>
            <a:r>
              <a:rPr b="1" cap="none" dirty="0" sz="105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предприятия</a:t>
            </a:r>
            <a:endParaRPr b="1" cap="none" dirty="0" sz="1050" lang="ru-RU" spc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46" name="Прямоугольник 13"/>
          <p:cNvSpPr/>
          <p:nvPr/>
        </p:nvSpPr>
        <p:spPr>
          <a:xfrm>
            <a:off x="10174941" y="5436255"/>
            <a:ext cx="1424164" cy="307777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dirty="0" sz="1400" lang="ru-RU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Потребители</a:t>
            </a:r>
            <a:endParaRPr b="1" cap="none" dirty="0" sz="1400" lang="ru-RU" spc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 t="-2000" b="-2000"/>
          </a:stretch>
        </a:blipFill>
      </p:bgPr>
    </p:bg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21732" y="67887"/>
            <a:ext cx="1312621" cy="382657"/>
          </a:xfrm>
          <a:prstGeom prst="rect"/>
        </p:spPr>
      </p:pic>
      <p:pic>
        <p:nvPicPr>
          <p:cNvPr id="2097183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0847294" y="67887"/>
            <a:ext cx="1233801" cy="403812"/>
          </a:xfrm>
          <a:prstGeom prst="rect"/>
          <a:effectLst>
            <a:glow rad="139700">
              <a:schemeClr val="bg1">
                <a:alpha val="89000"/>
              </a:schemeClr>
            </a:glow>
          </a:effectLst>
        </p:spPr>
      </p:pic>
      <p:sp>
        <p:nvSpPr>
          <p:cNvPr id="1048647" name="Прямоугольник 7"/>
          <p:cNvSpPr/>
          <p:nvPr/>
        </p:nvSpPr>
        <p:spPr>
          <a:xfrm>
            <a:off x="1145314" y="155206"/>
            <a:ext cx="9820216" cy="923330"/>
          </a:xfrm>
          <a:prstGeom prst="rect"/>
          <a:noFill/>
          <a:effectLst>
            <a:glow rad="292100">
              <a:srgbClr val="0070C0">
                <a:alpha val="74000"/>
              </a:srgbClr>
            </a:glow>
          </a:effectLst>
        </p:spPr>
        <p:txBody>
          <a:bodyPr bIns="45720" lIns="91440" rIns="91440" tIns="45720" wrap="square">
            <a:spAutoFit/>
          </a:bodyPr>
          <a:p>
            <a:pPr algn="ctr"/>
            <a:r>
              <a:rPr b="1" cap="none" dirty="0" sz="540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520700">
                    <a:srgbClr val="4EC0F6"/>
                  </a:glow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Производители энергии</a:t>
            </a:r>
            <a:endParaRPr b="1" cap="none" dirty="0" sz="5400" lang="ru-RU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520700">
                  <a:srgbClr val="4EC0F6"/>
                </a:glow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48" name="Прямоугольник 8"/>
          <p:cNvSpPr/>
          <p:nvPr/>
        </p:nvSpPr>
        <p:spPr>
          <a:xfrm>
            <a:off x="273198" y="4133195"/>
            <a:ext cx="2706190" cy="307777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cap="none" dirty="0" sz="140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Генерация электроэнергии</a:t>
            </a:r>
            <a:endParaRPr b="1" cap="none" dirty="0" sz="1400" lang="ru-RU" spc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49" name="Прямоугольник 9"/>
          <p:cNvSpPr/>
          <p:nvPr/>
        </p:nvSpPr>
        <p:spPr>
          <a:xfrm>
            <a:off x="3473625" y="3724662"/>
            <a:ext cx="1770036" cy="415498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cap="none" dirty="0" sz="1050" lang="ru-RU" spc="0" smtClean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Магистральные сети</a:t>
            </a:r>
            <a:br>
              <a:rPr b="1" cap="none" dirty="0" sz="1050" lang="ru-RU" spc="0" smtClean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b="1" cap="none" dirty="0" sz="1050" lang="ru-RU" spc="0" smtClean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(высокое напряжение)</a:t>
            </a:r>
            <a:endParaRPr b="1" cap="none" dirty="0" sz="1050" lang="ru-RU" spc="0">
              <a:ln w="10160">
                <a:noFill/>
                <a:prstDash val="solid"/>
              </a:ln>
              <a:solidFill>
                <a:schemeClr val="bg1">
                  <a:lumMod val="65000"/>
                </a:schemeClr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50" name="Прямоугольник 10"/>
          <p:cNvSpPr/>
          <p:nvPr/>
        </p:nvSpPr>
        <p:spPr>
          <a:xfrm>
            <a:off x="5339792" y="1807581"/>
            <a:ext cx="1954381" cy="253916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dirty="0" sz="1050" lang="ru-RU" smtClean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Распределительные</a:t>
            </a:r>
            <a:r>
              <a:rPr b="1" cap="none" dirty="0" sz="1050" lang="ru-RU" spc="0" smtClean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 сети</a:t>
            </a:r>
            <a:endParaRPr b="1" cap="none" dirty="0" sz="1050" lang="ru-RU" spc="0">
              <a:ln w="10160">
                <a:noFill/>
                <a:prstDash val="solid"/>
              </a:ln>
              <a:solidFill>
                <a:schemeClr val="bg1">
                  <a:lumMod val="65000"/>
                </a:schemeClr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51" name="Прямоугольник 11"/>
          <p:cNvSpPr/>
          <p:nvPr/>
        </p:nvSpPr>
        <p:spPr>
          <a:xfrm>
            <a:off x="9340618" y="1647974"/>
            <a:ext cx="1229824" cy="253916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dirty="0" sz="1050" lang="ru-RU" smtClean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Районные</a:t>
            </a:r>
            <a:r>
              <a:rPr b="1" cap="none" dirty="0" sz="1050" lang="ru-RU" spc="0" smtClean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 сети</a:t>
            </a:r>
            <a:endParaRPr b="1" cap="none" dirty="0" sz="1050" lang="ru-RU" spc="0">
              <a:ln w="10160">
                <a:noFill/>
                <a:prstDash val="solid"/>
              </a:ln>
              <a:solidFill>
                <a:schemeClr val="bg1">
                  <a:lumMod val="65000"/>
                </a:schemeClr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52" name="Прямоугольник 12"/>
          <p:cNvSpPr/>
          <p:nvPr/>
        </p:nvSpPr>
        <p:spPr>
          <a:xfrm>
            <a:off x="3633985" y="5938034"/>
            <a:ext cx="2932213" cy="415498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dirty="0" sz="1050" lang="ru-RU" smtClean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Крупные потребители, промышленные </a:t>
            </a:r>
          </a:p>
          <a:p>
            <a:pPr algn="ctr"/>
            <a:r>
              <a:rPr b="1" cap="none" dirty="0" sz="1050" lang="ru-RU" spc="0" smtClean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предприятия</a:t>
            </a:r>
            <a:endParaRPr b="1" cap="none" dirty="0" sz="1050" lang="ru-RU" spc="0">
              <a:ln w="10160">
                <a:noFill/>
                <a:prstDash val="solid"/>
              </a:ln>
              <a:solidFill>
                <a:schemeClr val="bg1">
                  <a:lumMod val="65000"/>
                </a:schemeClr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53" name="Прямоугольник 13"/>
          <p:cNvSpPr/>
          <p:nvPr/>
        </p:nvSpPr>
        <p:spPr>
          <a:xfrm>
            <a:off x="10174941" y="5436255"/>
            <a:ext cx="1424164" cy="307777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dirty="0" sz="1400" lang="ru-RU" smtClean="0">
                <a:ln w="10160">
                  <a:noFill/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Потребители</a:t>
            </a:r>
            <a:endParaRPr b="1" cap="none" dirty="0" sz="1400" lang="ru-RU" spc="0">
              <a:ln w="10160">
                <a:noFill/>
                <a:prstDash val="solid"/>
              </a:ln>
              <a:solidFill>
                <a:schemeClr val="bg1">
                  <a:lumMod val="65000"/>
                </a:schemeClr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097184" name="Рисунок 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 cstate="print"/>
          <a:srcRect l="520" t="36114" r="69534" b="21407"/>
          <a:stretch>
            <a:fillRect/>
          </a:stretch>
        </p:blipFill>
        <p:spPr>
          <a:xfrm>
            <a:off x="-135612" y="1964590"/>
            <a:ext cx="3884652" cy="3549369"/>
          </a:xfrm>
          <a:prstGeom prst="ellipse"/>
          <a:ln>
            <a:noFill/>
          </a:ln>
          <a:effectLst>
            <a:glow rad="1104900">
              <a:srgbClr val="FFFF00">
                <a:alpha val="60000"/>
              </a:srgbClr>
            </a:glow>
            <a:softEdge rad="112500"/>
          </a:effectLst>
        </p:spPr>
      </p:pic>
      <p:sp>
        <p:nvSpPr>
          <p:cNvPr id="1048654" name="Прямоугольник 15"/>
          <p:cNvSpPr/>
          <p:nvPr/>
        </p:nvSpPr>
        <p:spPr>
          <a:xfrm>
            <a:off x="242141" y="3994695"/>
            <a:ext cx="3380462" cy="584775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cap="none" dirty="0" sz="160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Генерация </a:t>
            </a:r>
          </a:p>
          <a:p>
            <a:pPr algn="ctr"/>
            <a:r>
              <a:rPr b="1" cap="none" dirty="0" sz="160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электроэнергии</a:t>
            </a:r>
            <a:endParaRPr b="1" cap="none" dirty="0" sz="1600" lang="ru-RU" spc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alphaModFix amt="92000"/>
            <a:lum/>
          </a:blip>
          <a:srcRect/>
          <a:stretch>
            <a:fillRect l="-1000" t="-2000" r="-2000" b="-2000"/>
          </a:stretch>
        </a:blipFill>
      </p:bgPr>
    </p:bg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Скругленный прямоугольник 15"/>
          <p:cNvSpPr/>
          <p:nvPr/>
        </p:nvSpPr>
        <p:spPr>
          <a:xfrm>
            <a:off x="0" y="3632099"/>
            <a:ext cx="5855977" cy="1453767"/>
          </a:xfrm>
          <a:prstGeom prst="roundRect"/>
          <a:solidFill>
            <a:srgbClr val="7497A8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56" name="Скругленный прямоугольник 13"/>
          <p:cNvSpPr/>
          <p:nvPr/>
        </p:nvSpPr>
        <p:spPr>
          <a:xfrm>
            <a:off x="-22713" y="4990289"/>
            <a:ext cx="6351012" cy="1430060"/>
          </a:xfrm>
          <a:prstGeom prst="roundRect"/>
          <a:solidFill>
            <a:schemeClr val="bg1">
              <a:alpha val="67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57" name="Скругленный прямоугольник 11"/>
          <p:cNvSpPr/>
          <p:nvPr/>
        </p:nvSpPr>
        <p:spPr>
          <a:xfrm>
            <a:off x="2880100" y="679623"/>
            <a:ext cx="8461070" cy="1759527"/>
          </a:xfrm>
          <a:prstGeom prst="roundRect"/>
          <a:solidFill>
            <a:schemeClr val="bg1">
              <a:alpha val="52000"/>
            </a:schemeClr>
          </a:solidFill>
          <a:ln>
            <a:noFill/>
          </a:ln>
          <a:effectLst>
            <a:glow>
              <a:schemeClr val="accent1"/>
            </a:glow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pic>
        <p:nvPicPr>
          <p:cNvPr id="2097185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582070" y="3017448"/>
            <a:ext cx="5163724" cy="3253146"/>
          </a:xfrm>
          <a:prstGeom prst="rect"/>
        </p:spPr>
      </p:pic>
      <p:pic>
        <p:nvPicPr>
          <p:cNvPr id="2097186" name="Рисунок 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 cstate="print"/>
          <a:srcRect l="30964" t="3982" r="30293" b="31416"/>
          <a:stretch>
            <a:fillRect/>
          </a:stretch>
        </p:blipFill>
        <p:spPr>
          <a:xfrm>
            <a:off x="645526" y="942536"/>
            <a:ext cx="1852676" cy="2481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97187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149785" y="159033"/>
            <a:ext cx="1329391" cy="387547"/>
          </a:xfrm>
          <a:prstGeom prst="rect"/>
          <a:effectLst>
            <a:glow rad="279400">
              <a:srgbClr val="95B5C8">
                <a:alpha val="77000"/>
              </a:srgbClr>
            </a:glow>
          </a:effectLst>
        </p:spPr>
      </p:pic>
      <p:pic>
        <p:nvPicPr>
          <p:cNvPr id="2097188" name="Рисунок 6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10784541" y="159033"/>
            <a:ext cx="1247969" cy="408449"/>
          </a:xfrm>
          <a:prstGeom prst="rect"/>
          <a:effectLst>
            <a:glow>
              <a:schemeClr val="bg1">
                <a:alpha val="91000"/>
              </a:schemeClr>
            </a:glow>
          </a:effectLst>
        </p:spPr>
      </p:pic>
      <p:sp>
        <p:nvSpPr>
          <p:cNvPr id="1048658" name="Скругленный прямоугольник 7"/>
          <p:cNvSpPr/>
          <p:nvPr/>
        </p:nvSpPr>
        <p:spPr>
          <a:xfrm>
            <a:off x="6420501" y="5434025"/>
            <a:ext cx="5472222" cy="863408"/>
          </a:xfrm>
          <a:prstGeom prst="roundRect"/>
          <a:solidFill>
            <a:srgbClr val="789D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59" name="Прямоугольник 8"/>
          <p:cNvSpPr/>
          <p:nvPr/>
        </p:nvSpPr>
        <p:spPr>
          <a:xfrm>
            <a:off x="6732711" y="5387858"/>
            <a:ext cx="4847801" cy="830997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cap="none" dirty="0" sz="4800" lang="ru-RU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Опыт Фарадея</a:t>
            </a:r>
            <a:endParaRPr b="1" cap="none" dirty="0" sz="4800" lang="ru-RU" spc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60" name="Прямоугольник 9"/>
          <p:cNvSpPr/>
          <p:nvPr/>
        </p:nvSpPr>
        <p:spPr>
          <a:xfrm>
            <a:off x="625130" y="2886445"/>
            <a:ext cx="1893467" cy="338554"/>
          </a:xfrm>
          <a:prstGeom prst="rect"/>
          <a:noFill/>
          <a:effectLst>
            <a:glow rad="762000">
              <a:schemeClr val="bg1">
                <a:alpha val="73000"/>
              </a:schemeClr>
            </a:glow>
          </a:effectLst>
        </p:spPr>
        <p:txBody>
          <a:bodyPr bIns="45720" lIns="91440" rIns="91440" tIns="45720" wrap="none">
            <a:spAutoFit/>
          </a:bodyPr>
          <a:p>
            <a:pPr algn="ctr"/>
            <a:r>
              <a:rPr b="1" dirty="0" sz="1600" lang="ru-RU" smtClean="0">
                <a:ln w="0"/>
                <a:solidFill>
                  <a:srgbClr val="2A426E"/>
                </a:solidFill>
                <a:effectLst>
                  <a:glow rad="571500">
                    <a:schemeClr val="bg1">
                      <a:alpha val="69000"/>
                    </a:schemeClr>
                  </a:glow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Майкл Фарадей</a:t>
            </a:r>
            <a:endParaRPr b="1" dirty="0" sz="1600" lang="ru-RU">
              <a:ln w="0"/>
              <a:solidFill>
                <a:srgbClr val="2A426E"/>
              </a:solidFill>
              <a:effectLst>
                <a:glow rad="571500">
                  <a:schemeClr val="bg1">
                    <a:alpha val="69000"/>
                  </a:schemeClr>
                </a:glow>
                <a:outerShdw algn="ctr" blurRad="38100" dir="5400000" dist="25400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61" name="Прямоугольник 10"/>
          <p:cNvSpPr/>
          <p:nvPr/>
        </p:nvSpPr>
        <p:spPr>
          <a:xfrm>
            <a:off x="2773500" y="912622"/>
            <a:ext cx="8674271" cy="1384995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ctr"/>
            <a:r>
              <a:rPr b="1" dirty="0" sz="2800" lang="ru-RU" smtClean="0">
                <a:ln w="10160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В основе промышленного производства электричества лежит </a:t>
            </a:r>
          </a:p>
          <a:p>
            <a:pPr algn="ctr"/>
            <a:r>
              <a:rPr b="1" dirty="0" sz="2800" lang="ru-RU" smtClean="0">
                <a:ln w="10160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закон электромагнитной индукции  </a:t>
            </a:r>
            <a:endParaRPr b="1" cap="none" dirty="0" sz="2800" lang="ru-RU" spc="0">
              <a:ln w="10160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62" name="Прямоугольник 12"/>
          <p:cNvSpPr/>
          <p:nvPr/>
        </p:nvSpPr>
        <p:spPr>
          <a:xfrm>
            <a:off x="174114" y="3773632"/>
            <a:ext cx="5530858" cy="1138773"/>
          </a:xfrm>
          <a:prstGeom prst="rect"/>
          <a:noFill/>
        </p:spPr>
        <p:txBody>
          <a:bodyPr bIns="45720" lIns="91440" rIns="91440" tIns="45720" wrap="square">
            <a:spAutoFit/>
          </a:bodyPr>
          <a:p>
            <a:pPr algn="just"/>
            <a:r>
              <a:rPr b="1" cap="none" dirty="0" sz="2000" lang="ru-RU" spc="0" smtClean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Для создания электрического тока необходимо не просто магнитное поле, а магнитное поле </a:t>
            </a:r>
            <a:r>
              <a:rPr b="1" cap="none" dirty="0" sz="2800" lang="ru-RU" spc="0" u="sng" smtClean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в движении</a:t>
            </a:r>
            <a:endParaRPr b="1" cap="none" dirty="0" sz="2800" lang="ru-RU" spc="0" u="sng">
              <a:ln w="10160">
                <a:noFill/>
                <a:prstDash val="solid"/>
              </a:ln>
              <a:solidFill>
                <a:schemeClr val="bg1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48663" name="Прямоугольник 14"/>
          <p:cNvSpPr/>
          <p:nvPr/>
        </p:nvSpPr>
        <p:spPr>
          <a:xfrm>
            <a:off x="110555" y="5162598"/>
            <a:ext cx="6135832" cy="1107996"/>
          </a:xfrm>
          <a:prstGeom prst="rect"/>
          <a:noFill/>
          <a:effectLst>
            <a:softEdge rad="762000"/>
          </a:effectLst>
        </p:spPr>
        <p:txBody>
          <a:bodyPr bIns="45720" lIns="91440" rIns="91440" tIns="45720" wrap="square">
            <a:spAutoFit/>
          </a:bodyPr>
          <a:p>
            <a:pPr algn="just"/>
            <a:r>
              <a:rPr b="1" cap="none" dirty="0" sz="2200" lang="ru-RU" spc="0" smtClean="0">
                <a:ln w="10160">
                  <a:noFill/>
                  <a:prstDash val="solid"/>
                </a:ln>
                <a:solidFill>
                  <a:srgbClr val="3B3838"/>
                </a:solidFill>
                <a:effectLst>
                  <a:outerShdw algn="tl" blurRad="38100" dir="5400000" dist="22860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Главный вопрос – как заставить магнитное поле оставаться в движении и какую силу использовать?</a:t>
            </a:r>
            <a:endParaRPr b="1" cap="none" dirty="0" sz="2200" lang="ru-RU" spc="0">
              <a:ln w="10160">
                <a:noFill/>
                <a:prstDash val="solid"/>
              </a:ln>
              <a:solidFill>
                <a:srgbClr val="3B3838"/>
              </a:solidFill>
              <a:effectLst>
                <a:outerShdw algn="tl" blurRad="38100" dir="5400000" dist="22860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 t="-6000" b="-6000"/>
          </a:stretch>
        </a:blipFill>
      </p:bgPr>
    </p:bg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Скругленный прямоугольник 23"/>
          <p:cNvSpPr/>
          <p:nvPr/>
        </p:nvSpPr>
        <p:spPr>
          <a:xfrm>
            <a:off x="6180034" y="2736820"/>
            <a:ext cx="5340680" cy="3140105"/>
          </a:xfrm>
          <a:prstGeom prst="roundRect"/>
          <a:solidFill>
            <a:schemeClr val="bg1">
              <a:alpha val="76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65" name="Скругленный прямоугольник 11"/>
          <p:cNvSpPr/>
          <p:nvPr/>
        </p:nvSpPr>
        <p:spPr>
          <a:xfrm>
            <a:off x="577516" y="2731305"/>
            <a:ext cx="5006716" cy="3145620"/>
          </a:xfrm>
          <a:prstGeom prst="roundRect"/>
          <a:solidFill>
            <a:schemeClr val="bg1">
              <a:alpha val="76000"/>
            </a:schemeClr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66" name="Заголовок 1"/>
          <p:cNvSpPr>
            <a:spLocks noGrp="1"/>
          </p:cNvSpPr>
          <p:nvPr>
            <p:ph type="title"/>
          </p:nvPr>
        </p:nvSpPr>
        <p:spPr>
          <a:xfrm>
            <a:off x="577516" y="652102"/>
            <a:ext cx="10943197" cy="847367"/>
          </a:xfrm>
          <a:noFill/>
          <a:ln>
            <a:noFill/>
          </a:ln>
          <a:effectLst>
            <a:outerShdw algn="ctr" blurRad="228600" dir="5400000" dist="50800" rotWithShape="0" sx="43000" sy="43000">
              <a:srgbClr val="000000">
                <a:alpha val="43137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p>
            <a:pPr algn="ctr"/>
            <a:r>
              <a:rPr b="1" dirty="0" sz="4800" lang="ru-RU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algn="tl" blurRad="342900" dir="5400000" dist="50800">
                    <a:srgbClr val="000000">
                      <a:alpha val="33000"/>
                    </a:srgbClr>
                  </a:outerShdw>
                </a:effectLst>
                <a:latin typeface="Century Gothic" panose="020B0502020202020204" pitchFamily="34" charset="0"/>
              </a:rPr>
              <a:t>Производство </a:t>
            </a:r>
            <a:r>
              <a:rPr b="1" dirty="0" sz="4800" lang="ru-RU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algn="tl" blurRad="342900" dir="5400000" dist="50800">
                    <a:srgbClr val="000000">
                      <a:alpha val="33000"/>
                    </a:srgbClr>
                  </a:outerShdw>
                </a:effectLst>
                <a:latin typeface="Century Gothic" panose="020B0502020202020204" pitchFamily="34" charset="0"/>
              </a:rPr>
              <a:t>электроэнергии</a:t>
            </a:r>
          </a:p>
        </p:txBody>
      </p:sp>
      <p:sp>
        <p:nvSpPr>
          <p:cNvPr id="1048667" name="Объект 2"/>
          <p:cNvSpPr>
            <a:spLocks noGrp="1"/>
          </p:cNvSpPr>
          <p:nvPr>
            <p:ph idx="1"/>
          </p:nvPr>
        </p:nvSpPr>
        <p:spPr>
          <a:xfrm>
            <a:off x="848214" y="3069390"/>
            <a:ext cx="4465320" cy="233427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5000" lnSpcReduction="20000"/>
          </a:bodyPr>
          <a:p>
            <a:pPr indent="0" marL="0">
              <a:buNone/>
            </a:pPr>
            <a:r>
              <a:rPr dirty="0" lang="ru-RU" u="sng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</a:rPr>
              <a:t>Традиционные источники электроэнергии</a:t>
            </a:r>
          </a:p>
          <a:p>
            <a:r>
              <a:rPr dirty="0" sz="2000" lang="ru-RU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</a:rPr>
              <a:t>Тепловая – ТЭС</a:t>
            </a:r>
          </a:p>
          <a:p>
            <a:r>
              <a:rPr dirty="0" sz="2000" lang="ru-RU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</a:rPr>
              <a:t>Энергия потока воды – ГЭС</a:t>
            </a:r>
          </a:p>
          <a:p>
            <a:r>
              <a:rPr dirty="0" sz="2000" lang="ru-RU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</a:rPr>
              <a:t>Атомная энергия – </a:t>
            </a:r>
            <a:r>
              <a:rPr dirty="0" sz="2000" lang="ru-RU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</a:rPr>
              <a:t>АЭС</a:t>
            </a:r>
            <a:endParaRPr dirty="0" sz="2000" lang="ru-RU">
              <a:ln w="18415" cmpd="sng">
                <a:noFill/>
                <a:prstDash val="solid"/>
              </a:ln>
              <a:solidFill>
                <a:srgbClr val="002060"/>
              </a:solidFill>
              <a:effectLst>
                <a:outerShdw algn="tl" blurRad="63500" dir="3600000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48668" name="Скругленный прямоугольник 7"/>
          <p:cNvSpPr/>
          <p:nvPr/>
        </p:nvSpPr>
        <p:spPr>
          <a:xfrm>
            <a:off x="1775459" y="1726454"/>
            <a:ext cx="8641079" cy="668929"/>
          </a:xfrm>
          <a:prstGeom prst="roundRect"/>
          <a:solidFill>
            <a:schemeClr val="bg1">
              <a:alpha val="52000"/>
            </a:schemeClr>
          </a:solidFill>
          <a:ln>
            <a:noFill/>
          </a:ln>
          <a:effectLst>
            <a:outerShdw algn="ctr" blurRad="50800" dir="5400000" dist="50800" rotWithShape="0">
              <a:schemeClr val="bg1"/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69" name="Объект 2"/>
          <p:cNvSpPr txBox="1"/>
          <p:nvPr/>
        </p:nvSpPr>
        <p:spPr>
          <a:xfrm>
            <a:off x="1680208" y="1835391"/>
            <a:ext cx="8736330" cy="512269"/>
          </a:xfrm>
          <a:prstGeom prst="rect"/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bIns="45720" lIns="91440" rIns="91440" rtlCol="0" tIns="45720" vert="horz">
            <a:normAutofit/>
          </a:bodyPr>
          <a:lstStyle>
            <a:lvl1pPr algn="l" defTabSz="914400" eaLnBrk="1" hangingPunct="1" indent="-228600" latinLnBrk="0" marL="228600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28600" latinLnBrk="0" marL="685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indent="0" marL="0">
              <a:buNone/>
            </a:pPr>
            <a:r>
              <a:rPr dirty="0" lang="ru-RU" smtClean="0">
                <a:ln w="18415" cmpd="sng">
                  <a:solidFill>
                    <a:srgbClr val="1E3E6D"/>
                  </a:solidFill>
                  <a:prstDash val="solid"/>
                </a:ln>
                <a:solidFill>
                  <a:srgbClr val="2A426E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latin typeface="Century Gothic" panose="020B0502020202020204" pitchFamily="34" charset="0"/>
              </a:rPr>
              <a:t>Производство </a:t>
            </a:r>
            <a:r>
              <a:rPr dirty="0" lang="ru-RU">
                <a:ln w="18415" cmpd="sng">
                  <a:solidFill>
                    <a:srgbClr val="1E3E6D"/>
                  </a:solidFill>
                  <a:prstDash val="solid"/>
                </a:ln>
                <a:solidFill>
                  <a:srgbClr val="2A426E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latin typeface="Century Gothic" panose="020B0502020202020204" pitchFamily="34" charset="0"/>
              </a:rPr>
              <a:t>электроэнергии делится на 2 </a:t>
            </a:r>
            <a:r>
              <a:rPr dirty="0" lang="ru-RU" smtClean="0">
                <a:ln w="18415" cmpd="sng">
                  <a:solidFill>
                    <a:srgbClr val="1E3E6D"/>
                  </a:solidFill>
                  <a:prstDash val="solid"/>
                </a:ln>
                <a:solidFill>
                  <a:srgbClr val="2A426E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latin typeface="Century Gothic" panose="020B0502020202020204" pitchFamily="34" charset="0"/>
              </a:rPr>
              <a:t>типа:</a:t>
            </a:r>
            <a:endParaRPr dirty="0" lang="ru-RU">
              <a:ln w="18415" cmpd="sng">
                <a:solidFill>
                  <a:srgbClr val="1E3E6D"/>
                </a:solidFill>
                <a:prstDash val="solid"/>
              </a:ln>
              <a:solidFill>
                <a:srgbClr val="2A426E"/>
              </a:solidFill>
              <a:effectLst>
                <a:outerShdw algn="tl" blurRad="63500" dir="3600000" rotWithShape="0">
                  <a:srgbClr val="000000">
                    <a:alpha val="7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097189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97549" y="107535"/>
            <a:ext cx="1345770" cy="392322"/>
          </a:xfrm>
          <a:prstGeom prst="rect"/>
        </p:spPr>
      </p:pic>
      <p:pic>
        <p:nvPicPr>
          <p:cNvPr id="2097190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0793506" y="86207"/>
            <a:ext cx="1288192" cy="421614"/>
          </a:xfrm>
          <a:prstGeom prst="rect"/>
          <a:effectLst>
            <a:glow rad="279400">
              <a:schemeClr val="bg1">
                <a:alpha val="79000"/>
              </a:schemeClr>
            </a:glow>
          </a:effectLst>
        </p:spPr>
      </p:pic>
      <p:sp>
        <p:nvSpPr>
          <p:cNvPr id="1048670" name="Объект 2"/>
          <p:cNvSpPr txBox="1"/>
          <p:nvPr/>
        </p:nvSpPr>
        <p:spPr>
          <a:xfrm>
            <a:off x="6536055" y="3023732"/>
            <a:ext cx="5655945" cy="2514949"/>
          </a:xfrm>
          <a:prstGeom prst="rect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bIns="45720" lIns="91440" rIns="91440" rtlCol="0" tIns="45720" vert="horz">
            <a:normAutofit lnSpcReduction="10000"/>
          </a:bodyPr>
          <a:lstStyle>
            <a:lvl1pPr algn="l" defTabSz="914400" eaLnBrk="1" hangingPunct="1" indent="-228600" latinLnBrk="0" marL="228600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28600" latinLnBrk="0" marL="685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ru-RU" u="sng" smtClean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</a:rPr>
              <a:t>Альтернативные источники электроэнергии</a:t>
            </a:r>
          </a:p>
          <a:p>
            <a:r>
              <a:rPr dirty="0" sz="2100" lang="ru-RU" smtClean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</a:rPr>
              <a:t>Ветроэнергетика – ветряные </a:t>
            </a:r>
          </a:p>
          <a:p>
            <a:pPr indent="0" marL="0">
              <a:buNone/>
            </a:pPr>
            <a:r>
              <a:rPr dirty="0" sz="2100" lang="ru-RU" smtClean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</a:rPr>
              <a:t>электростанции</a:t>
            </a:r>
          </a:p>
          <a:p>
            <a:r>
              <a:rPr dirty="0" sz="2100" lang="ru-RU" smtClean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</a:rPr>
              <a:t>Приливная энергетика</a:t>
            </a:r>
          </a:p>
          <a:p>
            <a:r>
              <a:rPr dirty="0" sz="2100" lang="ru-RU" smtClean="0">
                <a:ln w="3175" cmpd="sng">
                  <a:noFill/>
                  <a:prstDash val="solid"/>
                </a:ln>
                <a:solidFill>
                  <a:srgbClr val="002060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</a:rPr>
              <a:t>Солнечная энергетика</a:t>
            </a:r>
            <a:endParaRPr dirty="0" lang="ru-RU">
              <a:ln w="3175" cmpd="sng">
                <a:noFill/>
                <a:prstDash val="solid"/>
              </a:ln>
              <a:solidFill>
                <a:srgbClr val="002060"/>
              </a:solidFill>
              <a:effectLst>
                <a:outerShdw algn="tl" blurRad="63500" dir="3600000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97191" name="Рисунок 17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 cstate="print"/>
          <a:srcRect l="35685" t="70523" r="36693" b="16416"/>
          <a:stretch>
            <a:fillRect/>
          </a:stretch>
        </p:blipFill>
        <p:spPr>
          <a:xfrm>
            <a:off x="4553454" y="4273262"/>
            <a:ext cx="584408" cy="588644"/>
          </a:xfrm>
          <a:prstGeom prst="roundRect"/>
        </p:spPr>
      </p:pic>
      <p:pic>
        <p:nvPicPr>
          <p:cNvPr id="2097192" name="Рисунок 18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/>
          <a:srcRect l="401" t="86723" r="71487" b="128"/>
          <a:stretch>
            <a:fillRect/>
          </a:stretch>
        </p:blipFill>
        <p:spPr>
          <a:xfrm>
            <a:off x="10523565" y="4237953"/>
            <a:ext cx="595846" cy="593631"/>
          </a:xfrm>
          <a:prstGeom prst="roundRect"/>
        </p:spPr>
      </p:pic>
      <p:pic>
        <p:nvPicPr>
          <p:cNvPr id="2097193" name="Рисунок 19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 cstate="print"/>
          <a:srcRect l="35267" t="54315" r="36977" b="32480"/>
          <a:stretch>
            <a:fillRect/>
          </a:stretch>
        </p:blipFill>
        <p:spPr>
          <a:xfrm>
            <a:off x="4553454" y="3574585"/>
            <a:ext cx="591680" cy="599596"/>
          </a:xfrm>
          <a:prstGeom prst="roundRect"/>
        </p:spPr>
      </p:pic>
      <p:pic>
        <p:nvPicPr>
          <p:cNvPr id="2097194" name="Рисунок 20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 cstate="print"/>
          <a:srcRect l="453" t="70426" r="71480" b="16351"/>
          <a:stretch>
            <a:fillRect/>
          </a:stretch>
        </p:blipFill>
        <p:spPr>
          <a:xfrm>
            <a:off x="4537636" y="4946751"/>
            <a:ext cx="607498" cy="609600"/>
          </a:xfrm>
          <a:prstGeom prst="roundRect"/>
        </p:spPr>
      </p:pic>
      <p:pic>
        <p:nvPicPr>
          <p:cNvPr id="2097195" name="Рисунок 21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 cstate="print"/>
          <a:srcRect l="596" t="54445" r="71463" b="32344"/>
          <a:stretch>
            <a:fillRect/>
          </a:stretch>
        </p:blipFill>
        <p:spPr>
          <a:xfrm>
            <a:off x="10520717" y="4913221"/>
            <a:ext cx="598694" cy="602881"/>
          </a:xfrm>
          <a:prstGeom prst="roundRect"/>
        </p:spPr>
      </p:pic>
      <p:pic>
        <p:nvPicPr>
          <p:cNvPr id="2097196" name="Рисунок 2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 cstate="print"/>
          <a:srcRect l="35414" t="86720" r="36595" b="200"/>
          <a:stretch>
            <a:fillRect/>
          </a:stretch>
        </p:blipFill>
        <p:spPr>
          <a:xfrm>
            <a:off x="10524258" y="3560282"/>
            <a:ext cx="595153" cy="586786"/>
          </a:xfrm>
          <a:prstGeom prst="roundRect"/>
        </p:spPr>
      </p:pic>
    </p:spTree>
  </p:cSld>
  <p:clrMapOvr>
    <a:masterClrMapping/>
  </p:clrMapOvr>
  <p:timing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Энергетика для неэнергетиков</dc:title>
  <dc:creator>Bumba</dc:creator>
  <cp:lastModifiedBy>Ульянов Александр Андреевич</cp:lastModifiedBy>
  <dcterms:created xsi:type="dcterms:W3CDTF">2016-08-13T08:43:21Z</dcterms:created>
  <dcterms:modified xsi:type="dcterms:W3CDTF">2020-07-28T06:14:38Z</dcterms:modified>
</cp:coreProperties>
</file>