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41" r:id="rId3"/>
    <p:sldId id="342" r:id="rId4"/>
    <p:sldId id="271" r:id="rId5"/>
    <p:sldId id="383" r:id="rId7"/>
    <p:sldId id="272" r:id="rId8"/>
    <p:sldId id="264" r:id="rId9"/>
    <p:sldId id="263" r:id="rId10"/>
    <p:sldId id="384" r:id="rId11"/>
    <p:sldId id="385" r:id="rId12"/>
    <p:sldId id="386" r:id="rId13"/>
    <p:sldId id="387" r:id="rId14"/>
    <p:sldId id="266" r:id="rId15"/>
    <p:sldId id="295" r:id="rId16"/>
    <p:sldId id="390" r:id="rId17"/>
    <p:sldId id="402" r:id="rId18"/>
    <p:sldId id="394" r:id="rId19"/>
    <p:sldId id="396" r:id="rId20"/>
    <p:sldId id="397" r:id="rId21"/>
    <p:sldId id="398" r:id="rId22"/>
    <p:sldId id="326" r:id="rId23"/>
    <p:sldId id="325" r:id="rId24"/>
    <p:sldId id="401" r:id="rId25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29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BAD2D"/>
    <a:srgbClr val="ED9513"/>
    <a:srgbClr val="3A7525"/>
    <a:srgbClr val="BCF30D"/>
    <a:srgbClr val="EB2415"/>
    <a:srgbClr val="F1700F"/>
    <a:srgbClr val="23C5EB"/>
    <a:srgbClr val="F4F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7"/>
    <p:restoredTop sz="94493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50"/>
        <p:guide pos="2934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E6BE0A-E799-4C12-A2F2-17E2F94A9BF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891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8" name="Rectangle 8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sz="1200" dirty="0"/>
            </a:fld>
            <a:endParaRPr lang="ru-RU" sz="1200" dirty="0"/>
          </a:p>
        </p:txBody>
      </p:sp>
      <p:sp>
        <p:nvSpPr>
          <p:cNvPr id="39939" name="Rectangle 1"/>
          <p:cNvSpPr>
            <a:spLocks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40" name="Rectangle 2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wrap="none" lIns="91440" tIns="45720" rIns="91440" bIns="45720" anchor="ctr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E3F163-09C0-491C-8C77-56BD17B8A12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E3F163-09C0-491C-8C77-56BD17B8A12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E3F163-09C0-491C-8C77-56BD17B8A12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E3F163-09C0-491C-8C77-56BD17B8A12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E3F163-09C0-491C-8C77-56BD17B8A12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E3F163-09C0-491C-8C77-56BD17B8A12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E3F163-09C0-491C-8C77-56BD17B8A12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E3F163-09C0-491C-8C77-56BD17B8A12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E3F163-09C0-491C-8C77-56BD17B8A12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E3F163-09C0-491C-8C77-56BD17B8A12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E3F163-09C0-491C-8C77-56BD17B8A12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E3F163-09C0-491C-8C77-56BD17B8A12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E3F163-09C0-491C-8C77-56BD17B8A12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E3F163-09C0-491C-8C77-56BD17B8A12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tags" Target="../tags/tag3.xml"/><Relationship Id="rId4" Type="http://schemas.openxmlformats.org/officeDocument/2006/relationships/image" Target="../media/image5.jpeg"/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tags" Target="../tags/tag8.xml"/><Relationship Id="rId7" Type="http://schemas.openxmlformats.org/officeDocument/2006/relationships/image" Target="../media/image9.jpeg"/><Relationship Id="rId6" Type="http://schemas.openxmlformats.org/officeDocument/2006/relationships/tags" Target="../tags/tag7.xml"/><Relationship Id="rId5" Type="http://schemas.openxmlformats.org/officeDocument/2006/relationships/image" Target="../media/image8.jpeg"/><Relationship Id="rId4" Type="http://schemas.openxmlformats.org/officeDocument/2006/relationships/tags" Target="../tags/tag6.xml"/><Relationship Id="rId3" Type="http://schemas.openxmlformats.org/officeDocument/2006/relationships/image" Target="../media/image7.jpeg"/><Relationship Id="rId2" Type="http://schemas.openxmlformats.org/officeDocument/2006/relationships/tags" Target="../tags/tag5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jpeg"/><Relationship Id="rId2" Type="http://schemas.openxmlformats.org/officeDocument/2006/relationships/tags" Target="../tags/tag9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Изображение WhatsApp 2024-05-07 в 12.34.39_a0e92b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1805" y="2363470"/>
            <a:ext cx="5636895" cy="413956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611505" y="188595"/>
            <a:ext cx="813689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2800" b="1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Организации занятости и трудоустройства несовершеннолетних, включая малозатратные формы</a:t>
            </a:r>
            <a:endParaRPr lang="ru-RU" altLang="en-US" sz="2800" b="1">
              <a:ln w="12700" cap="flat" cmpd="sng">
                <a:noFill/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ru-RU" altLang="en-US" sz="2800" b="1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в летний  каникулярный период 2024 года</a:t>
            </a:r>
            <a:br>
              <a:rPr lang="ru-RU" altLang="en-US" sz="2800" b="1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altLang="en-US" sz="2800" b="1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МКОУ СОШ №8 с. Уборка</a:t>
            </a:r>
            <a:endParaRPr lang="ru-RU" altLang="en-US" sz="2800" b="1">
              <a:ln w="12700" cap="flat" cmpd="sng">
                <a:noFill/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1980" y="476885"/>
            <a:ext cx="8084820" cy="3551555"/>
          </a:xfrm>
        </p:spPr>
        <p:txBody>
          <a:bodyPr/>
          <a:p>
            <a:pPr marL="0" indent="0" algn="ctr">
              <a:buNone/>
            </a:pPr>
            <a:r>
              <a:rPr lang="ru-RU" alt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 области организации воспитательной деятельности:</a:t>
            </a:r>
            <a:endParaRPr lang="ru-RU" altLang="en-U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разработан план работы и основные мероприятия.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Индивидуально оценивается каждый ребенок согласно оценке «Обязательных показателей», будут проводится антропометрические (масса, рост) данные. 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Все данные в начале и в конце вносятся в таблицу. Также медицинским работником в обязательном порядке, будет проводится оценка питания; качеством поступающих продуктов. 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 меню  включены свежие фрукты, овощи, молочные, мясные продукты.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 течении всей летней площадки будут проводится утренняя гимнастика, спортивные соревнования, прогулки, подвижные игры на свежем воздухе.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en-US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Замещающее содержимое 6" descr="20230605_114216"/>
          <p:cNvPicPr>
            <a:picLocks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5400000">
            <a:off x="-352425" y="1225550"/>
            <a:ext cx="4038600" cy="2253615"/>
          </a:xfrm>
          <a:prstGeom prst="rect">
            <a:avLst/>
          </a:prstGeom>
        </p:spPr>
      </p:pic>
      <p:pic>
        <p:nvPicPr>
          <p:cNvPr id="13" name="Замещающее содержимое 12" descr="IMG-20230616-WA0098"/>
          <p:cNvPicPr>
            <a:picLocks noChangeAspect="1"/>
          </p:cNvPicPr>
          <p:nvPr>
            <p:ph sz="half" idx="2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2987675" y="1701165"/>
            <a:ext cx="3394710" cy="4526280"/>
          </a:xfrm>
          <a:prstGeom prst="rect">
            <a:avLst/>
          </a:prstGeom>
        </p:spPr>
      </p:pic>
      <p:pic>
        <p:nvPicPr>
          <p:cNvPr id="11" name="Замещающее содержимое 10" descr="20230605_114236"/>
          <p:cNvPicPr>
            <a:picLocks noChangeAspect="1"/>
          </p:cNvPicPr>
          <p:nvPr>
            <p:ph sz="quarter" idx="4"/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5946140" y="1035685"/>
            <a:ext cx="3411855" cy="21501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5" name="Text Box 2"/>
          <p:cNvSpPr txBox="1"/>
          <p:nvPr/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3260" y="188913"/>
            <a:ext cx="7777163" cy="70675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Культурно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досуговые и спортивно-массовые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мероприятия</a:t>
            </a:r>
            <a:endParaRPr kumimoji="0" lang="ru-RU" sz="2000" b="1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Замещающее содержимое 8" descr="IMG-20230609-WA00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1505" y="981075"/>
            <a:ext cx="2965450" cy="3951605"/>
          </a:xfrm>
          <a:prstGeom prst="rect">
            <a:avLst/>
          </a:prstGeom>
        </p:spPr>
      </p:pic>
      <p:pic>
        <p:nvPicPr>
          <p:cNvPr id="10" name="Замещающее содержимое 9" descr="IMG-20230608-WA01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36235" y="981075"/>
            <a:ext cx="3276600" cy="3215640"/>
          </a:xfrm>
          <a:prstGeom prst="rect">
            <a:avLst/>
          </a:prstGeom>
        </p:spPr>
      </p:pic>
      <p:pic>
        <p:nvPicPr>
          <p:cNvPr id="17" name="Изображение 16" descr="IMG-20230605-WA006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00020" y="1701165"/>
            <a:ext cx="3283585" cy="2654300"/>
          </a:xfrm>
          <a:prstGeom prst="rect">
            <a:avLst/>
          </a:prstGeom>
        </p:spPr>
      </p:pic>
      <p:pic>
        <p:nvPicPr>
          <p:cNvPr id="12" name="Замещающее содержимое 11" descr="IMG-20230608-WA015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420110" y="3789045"/>
            <a:ext cx="4041775" cy="303085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19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graphicFrame>
        <p:nvGraphicFramePr>
          <p:cNvPr id="14339" name="Замещающая таблица 14338"/>
          <p:cNvGraphicFramePr/>
          <p:nvPr>
            <p:ph type="tbl" idx="1"/>
          </p:nvPr>
        </p:nvGraphicFramePr>
        <p:xfrm>
          <a:off x="250825" y="1268413"/>
          <a:ext cx="8893175" cy="5329238"/>
        </p:xfrm>
        <a:graphic>
          <a:graphicData uri="http://schemas.openxmlformats.org/drawingml/2006/table">
            <a:tbl>
              <a:tblPr/>
              <a:tblGrid>
                <a:gridCol w="8893175"/>
              </a:tblGrid>
              <a:tr h="53292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defTabSz="914400" eaLnBrk="0" hangingPunct="0">
                        <a:buAutoNum type="arabicPeriod"/>
                        <a:tabLst>
                          <a:tab pos="269875" algn="l"/>
                        </a:tabLst>
                      </a:pPr>
                      <a:r>
                        <a:rPr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оздоровление воспитанников, укрепление их здоровья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defTabSz="914400" eaLnBrk="0" hangingPunct="0">
                        <a:buAutoNum type="arabicPeriod"/>
                        <a:tabLst>
                          <a:tab pos="269875" algn="l"/>
                        </a:tabLst>
                      </a:pPr>
                      <a:r>
                        <a:rPr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физических и психологических сил детей и подростков, развитие лидерских и организаторских качеств, приобретение новых знаний, развитие творческих способностей, детской самостоятельности и самодеятельности.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defTabSz="914400" eaLnBrk="0" hangingPunct="0">
                        <a:buAutoNum type="arabicPeriod"/>
                        <a:tabLst>
                          <a:tab pos="269875" algn="l"/>
                        </a:tabLst>
                      </a:pPr>
                      <a:r>
                        <a:rPr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участниками смены умений и навыков  индивидуальной и коллективной творческой и трудовой деятельности, самоуправления, социальной активности.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defTabSz="914400" eaLnBrk="0" hangingPunct="0">
                        <a:buAutoNum type="arabicPeriod"/>
                        <a:tabLst>
                          <a:tab pos="269875" algn="l"/>
                        </a:tabLst>
                      </a:pPr>
                      <a:r>
                        <a:rPr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психологического микроклимата в едином образовательном пространстве, укрепление здоровья.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defTabSz="914400" eaLnBrk="0" hangingPunct="0">
                        <a:buAutoNum type="arabicPeriod"/>
                        <a:tabLst>
                          <a:tab pos="269875" algn="l"/>
                        </a:tabLst>
                      </a:pPr>
                      <a:r>
                        <a:rPr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Личностный рост участников смены.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defTabSz="914400" eaLnBrk="0" hangingPunct="0">
                        <a:buAutoNum type="arabicPeriod"/>
                        <a:tabLst>
                          <a:tab pos="269875" algn="l"/>
                        </a:tabLst>
                      </a:pPr>
                      <a:endParaRPr lang="ru-RU" altLang="en-US" sz="18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defTabSz="914400" eaLnBrk="0" hangingPunct="0">
                        <a:buAutoNum type="arabicPeriod"/>
                        <a:tabLst>
                          <a:tab pos="269875" algn="l"/>
                        </a:tabLst>
                      </a:pPr>
                      <a:endParaRPr lang="ru-RU" altLang="en-US" sz="18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346" name="Group 2"/>
          <p:cNvGrpSpPr/>
          <p:nvPr/>
        </p:nvGrpSpPr>
        <p:grpSpPr>
          <a:xfrm>
            <a:off x="0" y="0"/>
            <a:ext cx="9144000" cy="1127125"/>
            <a:chOff x="0" y="0"/>
            <a:chExt cx="5760" cy="527"/>
          </a:xfrm>
        </p:grpSpPr>
        <p:sp>
          <p:nvSpPr>
            <p:cNvPr id="14348" name="Rectangle 3"/>
            <p:cNvSpPr/>
            <p:nvPr/>
          </p:nvSpPr>
          <p:spPr>
            <a:xfrm>
              <a:off x="0" y="0"/>
              <a:ext cx="5760" cy="527"/>
            </a:xfrm>
            <a:prstGeom prst="rect">
              <a:avLst/>
            </a:prstGeom>
            <a:solidFill>
              <a:srgbClr val="5576E1"/>
            </a:soli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pic>
          <p:nvPicPr>
            <p:cNvPr id="14349" name="Picture 4" descr="Логотип Края и РФ с картой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84" cy="50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1619250" y="188913"/>
            <a:ext cx="6967538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Ожидаемые результаты</a:t>
            </a: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Замещающее содержимое 8" descr="IMG-20230605-WA0024"/>
          <p:cNvPicPr>
            <a:picLocks noChangeAspect="1"/>
          </p:cNvPicPr>
          <p:nvPr>
            <p:ph sz="half" idx="2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57725" y="3568065"/>
            <a:ext cx="4040505" cy="30302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2000" b="1">
                <a:latin typeface="Arial Black" panose="020B0A04020102020204" charset="0"/>
                <a:cs typeface="Arial Black" panose="020B0A04020102020204" charset="0"/>
              </a:rPr>
              <a:t>Летнее трудоустройство подростка.</a:t>
            </a:r>
            <a:br>
              <a:rPr lang="ru-RU" altLang="en-US" sz="2000" b="1">
                <a:latin typeface="Arial Black" panose="020B0A04020102020204" charset="0"/>
                <a:cs typeface="Arial Black" panose="020B0A04020102020204" charset="0"/>
              </a:rPr>
            </a:br>
            <a:br>
              <a:rPr lang="ru-RU" altLang="en-US" sz="2000" b="1">
                <a:latin typeface="Arial Black" panose="020B0A04020102020204" charset="0"/>
                <a:cs typeface="Arial Black" panose="020B0A04020102020204" charset="0"/>
              </a:rPr>
            </a:b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В нашем муниципалитете реализуется программа летней занятости для старшеклассников от 14 до 18 лет включительно.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sym typeface="+mn-ea"/>
            </a:endParaRPr>
          </a:p>
          <a:p>
            <a:endParaRPr lang="ru-RU" altLang="en-US" sz="1600"/>
          </a:p>
        </p:txBody>
      </p:sp>
      <p:pic>
        <p:nvPicPr>
          <p:cNvPr id="7" name="Picutre 1"/>
          <p:cNvPicPr>
            <a:picLocks noChangeAspect="1"/>
          </p:cNvPicPr>
          <p:nvPr>
            <p:ph type="tbl"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7405" y="1268730"/>
            <a:ext cx="7050405" cy="39782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05" y="260985"/>
            <a:ext cx="8524240" cy="415925"/>
          </a:xfrm>
        </p:spPr>
        <p:txBody>
          <a:bodyPr/>
          <a:p>
            <a:r>
              <a:rPr lang="ru-RU" sz="2000" b="1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Трудовая деятельность несовершеннолетних граждан</a:t>
            </a:r>
            <a:endParaRPr lang="ru-RU" altLang="en-US" sz="200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36245" y="728345"/>
            <a:ext cx="8282940" cy="3342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Arial" panose="020B0604020202020204" pitchFamily="34" charset="0"/>
                <a:sym typeface="+mn-ea"/>
              </a:rPr>
              <a:t>Трудовой договор с несовершеннолетним работником заключается так же, как и с любым другим работником – то есть в полном соответствии с положениями статьи 57 ТК РФ. При этом условия оформления трудовых отношений с подростками несколько отличаются от стандартных. Например, в трудовой договор с несовершеннолетним нельзя включать условие об испытании.</a:t>
            </a:r>
            <a:endParaRPr lang="ru-RU" altLang="ru-RU" sz="1400" dirty="0"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</a:pPr>
            <a:endParaRPr lang="ru-RU" altLang="ru-RU" sz="1400" dirty="0"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Arial" panose="020B0604020202020204" pitchFamily="34" charset="0"/>
                <a:sym typeface="+mn-ea"/>
              </a:rPr>
              <a:t>В соответствии с Трудовым Кодексом РФ (ст. 63) заключение трудового договора допускается с лицами, достигшими возраста  16 лет.</a:t>
            </a:r>
            <a:endParaRPr lang="ru-RU" altLang="ru-RU" sz="1400" dirty="0"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</a:pPr>
            <a:endParaRPr lang="ru-RU" altLang="ru-RU" sz="1400" dirty="0"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Arial" panose="020B0604020202020204" pitchFamily="34" charset="0"/>
                <a:sym typeface="+mn-ea"/>
              </a:rPr>
              <a:t>В случаях получения основного общего образования, либо продолжения освоения программы основного общего образования по иной, чем очная, форме обучения, либо оставления в соответствии с федеральным законом общеобразовательного учреждения трудовой договор могут заключать лица, достигшие возраста  15 лет  для выполнения легкого труда, не причиняющего вреда их здоровью.</a:t>
            </a:r>
            <a:endParaRPr lang="ru-RU" altLang="ru-RU" sz="1400" dirty="0"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</a:pPr>
            <a:endParaRPr lang="ru-RU" altLang="ru-RU" sz="1400" dirty="0"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Arial" panose="020B0604020202020204" pitchFamily="34" charset="0"/>
                <a:sym typeface="+mn-ea"/>
              </a:rPr>
              <a:t>С согласия одного из родителей (попечителя) и органа опеки и попечительства трудовой договор может быть заключен с учащимся, достигшим возраста  14 лет, для выполнения в свободное от учебы время легкого труда, не причиняющего вреда его здоровью и не нарушающего процесса обучения.</a:t>
            </a:r>
            <a:endParaRPr lang="ru-RU" altLang="ru-RU" sz="1400" dirty="0"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altLang="ru-RU" sz="1400" dirty="0"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Arial" panose="020B0604020202020204" pitchFamily="34" charset="0"/>
                <a:sym typeface="+mn-ea"/>
              </a:rPr>
              <a:t>Трудовой договор с лицами, не достигшими 14 лет, может быть заключен только для участия  их в создании и (или) исполнении произведений и только организациями кинематографии, театрами, театральными и концертными организациями и цирками.</a:t>
            </a:r>
            <a:endParaRPr lang="ru-RU" altLang="ru-RU" sz="1400" dirty="0"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altLang="ru-RU" sz="1400" dirty="0"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Arial" panose="020B0604020202020204" pitchFamily="34" charset="0"/>
                <a:sym typeface="+mn-ea"/>
              </a:rPr>
              <a:t>Как и прочие соискатели, несовершеннолетние граждане должны предъявлять документы, указанные в статье 65 ТК РФ. Однако у несовершеннолетнего может отсутствовать и трудовая книжка, и страховое свидетельство государственного пенсионного страхования – в такой ситуации эти документы должен оформить ему работодатель.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90000"/>
              </a:lnSpc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90000"/>
              </a:lnSpc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90000"/>
              </a:lnSpc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90000"/>
              </a:lnSpc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90000"/>
              </a:lnSpc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90000"/>
              </a:lnSpc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1600" b="1"/>
              <a:t>Необходимый пакет документов</a:t>
            </a:r>
            <a:br>
              <a:rPr lang="ru-RU" altLang="en-US" sz="1600" b="1"/>
            </a:br>
            <a:r>
              <a:rPr lang="ru-RU" altLang="en-US" sz="1600" b="1"/>
              <a:t>Трудоустройство несовершеннолетних происходит по общим правилам Трудового кодекса Российской Федерации.</a:t>
            </a:r>
            <a:endParaRPr lang="ru-RU" altLang="en-US" sz="1600" b="1"/>
          </a:p>
        </p:txBody>
      </p:sp>
      <p:graphicFrame>
        <p:nvGraphicFramePr>
          <p:cNvPr id="4" name="Замещающая таблица 3"/>
          <p:cNvGraphicFramePr/>
          <p:nvPr>
            <p:ph type="tbl" idx="1"/>
            <p:custDataLst>
              <p:tags r:id="rId1"/>
            </p:custDataLst>
          </p:nvPr>
        </p:nvGraphicFramePr>
        <p:xfrm>
          <a:off x="408940" y="1259840"/>
          <a:ext cx="8193405" cy="5361305"/>
        </p:xfrm>
        <a:graphic>
          <a:graphicData uri="http://schemas.openxmlformats.org/drawingml/2006/table">
            <a:tbl>
              <a:tblPr/>
              <a:tblGrid>
                <a:gridCol w="2731135"/>
                <a:gridCol w="2731135"/>
                <a:gridCol w="2731135"/>
              </a:tblGrid>
              <a:tr h="73152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подписания договора сотрудник должен ознакомиться со всеми внутренними нормативными документами, регулирующими трудовые отношения.Для оформления на работу подростка необходим следующий пакет документов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845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лет</a:t>
                      </a:r>
                      <a:endParaRPr lang="en-US" altLang="en-US" sz="1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15-16 лет</a:t>
                      </a:r>
                      <a:endParaRPr lang="en-US" altLang="en-US" sz="1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16-18 лет</a:t>
                      </a:r>
                      <a:endParaRPr lang="en-US" altLang="en-US" sz="1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0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-паспорттрудовая книжка (если имеется)СНИЛС (если имеется) - согласие одного из родителей на работу или согласие органа опеки и попечительствасправка по результатам медосмотра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паспорт- трудовая книжка (если имеется)СНИЛС (если имеется)справка по результатам медосмотра;-если ребёнку 15 лет, и он окончил 9 класс, то согласие опеки не надо; если не окончил - то надо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паспорт- трудовая книжка (если имеется)СНИЛС (если имеется)справка по результатам медосмотра- документы воинского учета (если имеются)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получения согласия на заключение трудового договора с несовершеннолетними, в случаях предусмотренных ст. 64 ТКРФв органах опеки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:необходимо обратиться с проектом не позднее, чем за 2 недели до начала работы;копия паспорта гражданина Российской Федерации, удостоверяющего личность законного представителя несовершеннолетнего (все страницы);копия документа, подтверждающего полномочия опекуна (попечителя);копия документа, подтверждающего место жителя заявителя на территории муниципального образования (в случае отсутствия соответствующей отметки в паспорте гражданина РФ); выдается органом местного самоуправления;копия справки по результатам медосмотрапроект трудового договора, заключаемого с несовершеннолетним.</a:t>
                      </a:r>
                      <a:endParaRPr lang="en-US" altLang="en-US" sz="1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Текстовое поле 4"/>
          <p:cNvSpPr txBox="1"/>
          <p:nvPr/>
        </p:nvSpPr>
        <p:spPr>
          <a:xfrm>
            <a:off x="1835785" y="26098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b="1" u="sng">
                <a:solidFill>
                  <a:srgbClr val="000000"/>
                </a:solidFill>
                <a:latin typeface="Times New Roman" panose="02020603050405020304" pitchFamily="18" charset="0"/>
              </a:rPr>
              <a:t>Время работы</a:t>
            </a:r>
            <a:endParaRPr lang="en-US" altLang="en-US" b="1" u="sng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Замещающая таблица 5"/>
          <p:cNvGraphicFramePr/>
          <p:nvPr>
            <p:ph type="tbl" idx="1"/>
            <p:custDataLst>
              <p:tags r:id="rId1"/>
            </p:custDataLst>
          </p:nvPr>
        </p:nvGraphicFramePr>
        <p:xfrm>
          <a:off x="471170" y="629285"/>
          <a:ext cx="8059420" cy="4389120"/>
        </p:xfrm>
        <a:graphic>
          <a:graphicData uri="http://schemas.openxmlformats.org/drawingml/2006/table">
            <a:tbl>
              <a:tblPr/>
              <a:tblGrid>
                <a:gridCol w="2552065"/>
                <a:gridCol w="1835785"/>
                <a:gridCol w="1835785"/>
                <a:gridCol w="1835785"/>
              </a:tblGrid>
              <a:tr h="187769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несовершеннолетних работников устанавливается сокращенная продолжительность рабочего дня и рабочей недели. Кроме того, подростки не могут привлекаться к сверхурочной работе, работе в ночное время, в выходные и праздники</a:t>
                      </a: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Продолжительность</a:t>
                      </a:r>
                      <a:endParaRPr lang="en-US" altLang="en-US" sz="1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14 до 15</a:t>
                      </a:r>
                      <a:endParaRPr lang="en-US" altLang="en-US" sz="1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15 до 16</a:t>
                      </a:r>
                      <a:endParaRPr lang="en-US" altLang="en-US" sz="1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16 до 18</a:t>
                      </a:r>
                      <a:endParaRPr lang="en-US" altLang="en-US" sz="1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328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продолжительность рабочего времени в неделю (часы)</a:t>
                      </a:r>
                      <a:endParaRPr lang="en-US" altLang="en-US" sz="1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Дневная продолжительность рабочего времени(часы)</a:t>
                      </a:r>
                      <a:endParaRPr lang="en-US" altLang="en-US" sz="1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480" y="598170"/>
            <a:ext cx="8021320" cy="819785"/>
          </a:xfrm>
        </p:spPr>
        <p:txBody>
          <a:bodyPr/>
          <a:p>
            <a:pPr algn="just"/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</a:rPr>
              <a:t>Участники трудовых формирований выбирают направления по интересам — отличный вариант для профориентации, например</a:t>
            </a:r>
            <a:r>
              <a:rPr lang="ru-RU" altLang="en-US" sz="1600"/>
              <a:t>:</a:t>
            </a:r>
            <a:endParaRPr lang="ru-RU" altLang="en-US" sz="1600"/>
          </a:p>
        </p:txBody>
      </p:sp>
      <p:graphicFrame>
        <p:nvGraphicFramePr>
          <p:cNvPr id="4" name="Замещающая таблица 3"/>
          <p:cNvGraphicFramePr/>
          <p:nvPr>
            <p:ph type="tbl" idx="1"/>
            <p:custDataLst>
              <p:tags r:id="rId1"/>
            </p:custDataLst>
          </p:nvPr>
        </p:nvGraphicFramePr>
        <p:xfrm>
          <a:off x="349885" y="1485265"/>
          <a:ext cx="8382000" cy="1950720"/>
        </p:xfrm>
        <a:graphic>
          <a:graphicData uri="http://schemas.openxmlformats.org/drawingml/2006/table">
            <a:tbl>
              <a:tblPr/>
              <a:tblGrid>
                <a:gridCol w="3247390"/>
                <a:gridCol w="5134610"/>
              </a:tblGrid>
              <a:tr h="4464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Рабочий по благоустройству территорий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Убирает мусор в скверах и парках, занимается озеленением, ухаживает за газонами и цветниками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1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Помощник библиотекаря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Реставрирует книги, помогает поддерживать порядок на полках, готовит материалы для тематических выставок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6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Вожатый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Организует и проводит конкурсы, викторины, спортивные праздники на детских пришкольных площадках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Ограничения</a:t>
            </a:r>
            <a:endParaRPr lang="ru-RU" altLang="en-US"/>
          </a:p>
        </p:txBody>
      </p:sp>
      <p:pic>
        <p:nvPicPr>
          <p:cNvPr id="4" name="Picutre 2"/>
          <p:cNvPicPr>
            <a:picLocks noChangeAspect="1"/>
          </p:cNvPicPr>
          <p:nvPr>
            <p:ph type="tbl"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7225" y="1463675"/>
            <a:ext cx="7945755" cy="48710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304165"/>
          </a:xfrm>
        </p:spPr>
        <p:txBody>
          <a:bodyPr/>
          <a:p>
            <a:r>
              <a:rPr lang="ru-RU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Пояснительная записка</a:t>
            </a:r>
            <a:endParaRPr lang="ru-RU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69900" y="579755"/>
            <a:ext cx="8387715" cy="5760085"/>
          </a:xfrm>
        </p:spPr>
        <p:txBody>
          <a:bodyPr/>
          <a:p>
            <a:pPr marL="0" indent="0" algn="just">
              <a:buNone/>
            </a:pPr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</a:rPr>
              <a:t>   Организация отдыха, оздоровления и занятости детей и молодёжи является одним из приоритетных направлений социальной политики, важным аспектом образовательной деятельности, который позволяет сделать педагогический процесс непрерывным в течение всего года.</a:t>
            </a:r>
            <a:endParaRPr lang="ru-RU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Каникулы</a:t>
            </a:r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</a:rPr>
              <a:t> – важный период в жизни детей и подростков. Для педагогов это время связано с особой ответственностью.</a:t>
            </a:r>
            <a:endParaRPr lang="ru-RU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</a:rPr>
              <a:t>        Как свидетельствует опыт работы </a:t>
            </a:r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учреждение образования</a:t>
            </a:r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</a:rPr>
              <a:t>, оставление детей и подростков без педагогического влияния в период  летних каникул чревато неприятными последствиями: в условиях избытка свободного времени и отсутствия контроля взрослых возникают условия для их асоциального поведения, приобщения к курению, злоупотреблению алкоголем, организации опасных забав, ведущих к травматизму, совершению противоправных действий.  Предоставленные сами себе дети подвержены влиянию улицы, дорожно-транспортным происшествиям, несчастным случаям, они невольно попадают в группы риска.</a:t>
            </a:r>
            <a:endParaRPr lang="ru-RU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</a:rPr>
              <a:t>    Поэтому очень важно качественно и ответственно решить непростой вопрос: как, с помощью каких форм и методов, организовать каникулярное время так, чтобы обучающиеся хорошо отдохнули, поправили здоровье, набрались сил, пополнили свои знания, научились чему-то новому, приобрели новых друзей и при этом находились под контролем взрослых. Важно также, чтобы выбранные формы и методы занятости и отдыха детей были реалистичны с точки зрения имеющихся средств и сил (материальных, финансовых, творческих и т.д.).</a:t>
            </a:r>
            <a:endParaRPr lang="ru-RU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19" descr="dsc00409_0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-17081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31" name="Group 20"/>
          <p:cNvGrpSpPr>
            <a:grpSpLocks noChangeAspect="1"/>
          </p:cNvGrpSpPr>
          <p:nvPr/>
        </p:nvGrpSpPr>
        <p:grpSpPr>
          <a:xfrm>
            <a:off x="0" y="260350"/>
            <a:ext cx="9074150" cy="6362700"/>
            <a:chOff x="2281" y="4572"/>
            <a:chExt cx="7200" cy="4559"/>
          </a:xfrm>
        </p:grpSpPr>
        <p:sp>
          <p:nvSpPr>
            <p:cNvPr id="22532" name="AutoShape 21"/>
            <p:cNvSpPr>
              <a:spLocks noChangeAspect="1"/>
            </p:cNvSpPr>
            <p:nvPr/>
          </p:nvSpPr>
          <p:spPr>
            <a:xfrm>
              <a:off x="2281" y="4572"/>
              <a:ext cx="7200" cy="455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533" name="Oval 22"/>
            <p:cNvSpPr/>
            <p:nvPr/>
          </p:nvSpPr>
          <p:spPr>
            <a:xfrm>
              <a:off x="3693" y="5913"/>
              <a:ext cx="3529" cy="1812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sz="1600" b="1" dirty="0">
                <a:latin typeface="Arial" panose="020B0604020202020204" pitchFamily="34" charset="0"/>
              </a:endParaRPr>
            </a:p>
            <a:p>
              <a:pPr algn="ctr"/>
              <a:r>
                <a:rPr sz="2400" b="1" dirty="0">
                  <a:latin typeface="Arial" panose="020B0604020202020204" pitchFamily="34" charset="0"/>
                </a:rPr>
                <a:t>Что ожидают дети</a:t>
              </a:r>
              <a:r>
                <a:rPr sz="2400" dirty="0">
                  <a:latin typeface="Arial" panose="020B0604020202020204" pitchFamily="34" charset="0"/>
                </a:rPr>
                <a:t>?</a:t>
              </a:r>
              <a:endParaRPr sz="2400" dirty="0">
                <a:latin typeface="Arial" panose="020B0604020202020204" pitchFamily="34" charset="0"/>
              </a:endParaRPr>
            </a:p>
          </p:txBody>
        </p:sp>
        <p:sp>
          <p:nvSpPr>
            <p:cNvPr id="22534" name="Oval 23"/>
            <p:cNvSpPr/>
            <p:nvPr/>
          </p:nvSpPr>
          <p:spPr>
            <a:xfrm>
              <a:off x="7222" y="5217"/>
              <a:ext cx="2259" cy="837"/>
            </a:xfrm>
            <a:prstGeom prst="ellipse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r>
                <a:rPr sz="1600" b="1" dirty="0">
                  <a:latin typeface="Arial" panose="020B0604020202020204" pitchFamily="34" charset="0"/>
                </a:rPr>
                <a:t>Самовыражение</a:t>
              </a:r>
              <a:endParaRPr sz="1600" b="1" dirty="0">
                <a:latin typeface="Arial" panose="020B0604020202020204" pitchFamily="34" charset="0"/>
              </a:endParaRPr>
            </a:p>
          </p:txBody>
        </p:sp>
        <p:sp>
          <p:nvSpPr>
            <p:cNvPr id="22535" name="Oval 24"/>
            <p:cNvSpPr/>
            <p:nvPr/>
          </p:nvSpPr>
          <p:spPr>
            <a:xfrm>
              <a:off x="4963" y="4572"/>
              <a:ext cx="1836" cy="1063"/>
            </a:xfrm>
            <a:prstGeom prst="ellipse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sz="1200" dirty="0">
                <a:latin typeface="Arial" panose="020B0604020202020204" pitchFamily="34" charset="0"/>
              </a:endParaRPr>
            </a:p>
            <a:p>
              <a:pPr algn="ctr"/>
              <a:r>
                <a:rPr sz="1600" b="1" dirty="0">
                  <a:latin typeface="Arial" panose="020B0604020202020204" pitchFamily="34" charset="0"/>
                </a:rPr>
                <a:t>Приключения</a:t>
              </a:r>
              <a:endParaRPr sz="1600" b="1" dirty="0">
                <a:latin typeface="Arial" panose="020B0604020202020204" pitchFamily="34" charset="0"/>
              </a:endParaRPr>
            </a:p>
          </p:txBody>
        </p:sp>
        <p:sp>
          <p:nvSpPr>
            <p:cNvPr id="22536" name="Oval 25"/>
            <p:cNvSpPr/>
            <p:nvPr/>
          </p:nvSpPr>
          <p:spPr>
            <a:xfrm>
              <a:off x="7434" y="6726"/>
              <a:ext cx="2047" cy="1393"/>
            </a:xfrm>
            <a:prstGeom prst="ellipse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sz="1200" dirty="0">
                <a:latin typeface="Arial" panose="020B0604020202020204" pitchFamily="34" charset="0"/>
              </a:endParaRPr>
            </a:p>
            <a:p>
              <a:pPr algn="ctr"/>
              <a:r>
                <a:rPr sz="2400" b="1" dirty="0">
                  <a:latin typeface="Arial" panose="020B0604020202020204" pitchFamily="34" charset="0"/>
                </a:rPr>
                <a:t>Дружба</a:t>
              </a:r>
              <a:endParaRPr sz="2400" b="1" dirty="0">
                <a:latin typeface="Arial" panose="020B0604020202020204" pitchFamily="34" charset="0"/>
              </a:endParaRPr>
            </a:p>
          </p:txBody>
        </p:sp>
        <p:sp>
          <p:nvSpPr>
            <p:cNvPr id="22537" name="Line 26"/>
            <p:cNvSpPr/>
            <p:nvPr/>
          </p:nvSpPr>
          <p:spPr>
            <a:xfrm flipH="1" flipV="1">
              <a:off x="3481" y="5700"/>
              <a:ext cx="553" cy="46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2538" name="Line 27"/>
            <p:cNvSpPr/>
            <p:nvPr/>
          </p:nvSpPr>
          <p:spPr>
            <a:xfrm flipH="1">
              <a:off x="3380" y="7307"/>
              <a:ext cx="595" cy="34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2539" name="Line 28"/>
            <p:cNvSpPr/>
            <p:nvPr/>
          </p:nvSpPr>
          <p:spPr>
            <a:xfrm flipV="1">
              <a:off x="5669" y="5635"/>
              <a:ext cx="141" cy="27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2540" name="Line 29"/>
            <p:cNvSpPr/>
            <p:nvPr/>
          </p:nvSpPr>
          <p:spPr>
            <a:xfrm>
              <a:off x="7081" y="7168"/>
              <a:ext cx="424" cy="13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2541" name="Line 30"/>
            <p:cNvSpPr/>
            <p:nvPr/>
          </p:nvSpPr>
          <p:spPr>
            <a:xfrm flipV="1">
              <a:off x="8634" y="6053"/>
              <a:ext cx="0" cy="69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2542" name="Line 31"/>
            <p:cNvSpPr/>
            <p:nvPr/>
          </p:nvSpPr>
          <p:spPr>
            <a:xfrm flipH="1">
              <a:off x="6799" y="7984"/>
              <a:ext cx="920" cy="64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2543" name="Oval 32"/>
            <p:cNvSpPr/>
            <p:nvPr/>
          </p:nvSpPr>
          <p:spPr>
            <a:xfrm>
              <a:off x="4116" y="8213"/>
              <a:ext cx="2537" cy="918"/>
            </a:xfrm>
            <a:prstGeom prst="ellipse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sz="1200" dirty="0">
                <a:latin typeface="Arial" panose="020B0604020202020204" pitchFamily="34" charset="0"/>
              </a:endParaRPr>
            </a:p>
            <a:p>
              <a:pPr algn="ctr"/>
              <a:r>
                <a:rPr sz="1800" b="1" dirty="0">
                  <a:latin typeface="Arial" panose="020B0604020202020204" pitchFamily="34" charset="0"/>
                </a:rPr>
                <a:t>Новые знакомства</a:t>
              </a:r>
              <a:endParaRPr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2544" name="Oval 33"/>
            <p:cNvSpPr/>
            <p:nvPr/>
          </p:nvSpPr>
          <p:spPr>
            <a:xfrm>
              <a:off x="2281" y="4572"/>
              <a:ext cx="1835" cy="1128"/>
            </a:xfrm>
            <a:prstGeom prst="ellipse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sz="1200" dirty="0">
                <a:latin typeface="Arial" panose="020B0604020202020204" pitchFamily="34" charset="0"/>
              </a:endParaRPr>
            </a:p>
            <a:p>
              <a:r>
                <a:rPr sz="1600" b="1" dirty="0">
                  <a:latin typeface="Arial" panose="020B0604020202020204" pitchFamily="34" charset="0"/>
                </a:rPr>
                <a:t>Яркий отдых</a:t>
              </a:r>
              <a:endParaRPr sz="1600" b="1" dirty="0">
                <a:latin typeface="Arial" panose="020B0604020202020204" pitchFamily="34" charset="0"/>
              </a:endParaRPr>
            </a:p>
          </p:txBody>
        </p:sp>
        <p:sp>
          <p:nvSpPr>
            <p:cNvPr id="22545" name="Oval 34"/>
            <p:cNvSpPr/>
            <p:nvPr/>
          </p:nvSpPr>
          <p:spPr>
            <a:xfrm>
              <a:off x="2281" y="7639"/>
              <a:ext cx="1694" cy="1245"/>
            </a:xfrm>
            <a:prstGeom prst="ellipse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sz="2400" dirty="0">
                <a:latin typeface="Arial" panose="020B0604020202020204" pitchFamily="34" charset="0"/>
              </a:endParaRPr>
            </a:p>
            <a:p>
              <a:pPr algn="ctr"/>
              <a:r>
                <a:rPr sz="1800" b="1" dirty="0">
                  <a:latin typeface="Arial" panose="020B0604020202020204" pitchFamily="34" charset="0"/>
                </a:rPr>
                <a:t>Открытие</a:t>
              </a:r>
              <a:r>
                <a:rPr sz="1800" dirty="0">
                  <a:latin typeface="Arial" panose="020B0604020202020204" pitchFamily="34" charset="0"/>
                </a:rPr>
                <a:t> </a:t>
              </a:r>
              <a:r>
                <a:rPr sz="1800" b="1" dirty="0">
                  <a:latin typeface="Arial" panose="020B0604020202020204" pitchFamily="34" charset="0"/>
                </a:rPr>
                <a:t>нового</a:t>
              </a:r>
              <a:endParaRPr sz="1800" b="1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1" descr="pb050044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-27305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55" name="Group 4"/>
          <p:cNvGrpSpPr>
            <a:grpSpLocks noChangeAspect="1"/>
          </p:cNvGrpSpPr>
          <p:nvPr/>
        </p:nvGrpSpPr>
        <p:grpSpPr>
          <a:xfrm>
            <a:off x="539750" y="46038"/>
            <a:ext cx="8208963" cy="6811962"/>
            <a:chOff x="2281" y="4416"/>
            <a:chExt cx="7200" cy="5896"/>
          </a:xfrm>
        </p:grpSpPr>
        <p:sp>
          <p:nvSpPr>
            <p:cNvPr id="23556" name="AutoShape 5"/>
            <p:cNvSpPr>
              <a:spLocks noChangeAspect="1"/>
            </p:cNvSpPr>
            <p:nvPr/>
          </p:nvSpPr>
          <p:spPr>
            <a:xfrm>
              <a:off x="2281" y="4416"/>
              <a:ext cx="7200" cy="589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3557" name="Oval 6"/>
            <p:cNvSpPr/>
            <p:nvPr/>
          </p:nvSpPr>
          <p:spPr>
            <a:xfrm>
              <a:off x="4257" y="4555"/>
              <a:ext cx="2400" cy="1394"/>
            </a:xfrm>
            <a:prstGeom prst="ellipse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b="1" dirty="0">
                  <a:latin typeface="Arial" panose="020B0604020202020204" pitchFamily="34" charset="0"/>
                </a:rPr>
                <a:t>Радость, </a:t>
              </a:r>
              <a:r>
                <a:rPr sz="1600" b="1" dirty="0">
                  <a:latin typeface="Arial" panose="020B0604020202020204" pitchFamily="34" charset="0"/>
                </a:rPr>
                <a:t>эмоциональное удовлетворение</a:t>
              </a:r>
              <a:endParaRPr sz="1600" b="1" dirty="0">
                <a:latin typeface="Arial" panose="020B0604020202020204" pitchFamily="34" charset="0"/>
              </a:endParaRPr>
            </a:p>
          </p:txBody>
        </p:sp>
        <p:sp>
          <p:nvSpPr>
            <p:cNvPr id="23558" name="Oval 7"/>
            <p:cNvSpPr/>
            <p:nvPr/>
          </p:nvSpPr>
          <p:spPr>
            <a:xfrm>
              <a:off x="7081" y="4555"/>
              <a:ext cx="2400" cy="1533"/>
            </a:xfrm>
            <a:prstGeom prst="ellipse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sz="2000" b="1" dirty="0">
                  <a:latin typeface="Arial" panose="020B0604020202020204" pitchFamily="34" charset="0"/>
                </a:rPr>
                <a:t>Высокую активность ребят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23559" name="Oval 8"/>
            <p:cNvSpPr/>
            <p:nvPr/>
          </p:nvSpPr>
          <p:spPr>
            <a:xfrm>
              <a:off x="7076" y="6556"/>
              <a:ext cx="2400" cy="1533"/>
            </a:xfrm>
            <a:prstGeom prst="ellipse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sz="1200" dirty="0">
                <a:latin typeface="Arial" panose="020B0604020202020204" pitchFamily="34" charset="0"/>
              </a:endParaRPr>
            </a:p>
            <a:p>
              <a:pPr algn="ctr"/>
              <a:r>
                <a:rPr sz="2000" b="1" dirty="0">
                  <a:latin typeface="Arial" panose="020B0604020202020204" pitchFamily="34" charset="0"/>
                </a:rPr>
                <a:t>Проявление</a:t>
              </a:r>
              <a:r>
                <a:rPr sz="2400" b="1" dirty="0">
                  <a:latin typeface="Arial" panose="020B0604020202020204" pitchFamily="34" charset="0"/>
                </a:rPr>
                <a:t> </a:t>
              </a:r>
              <a:r>
                <a:rPr sz="2000" b="1" dirty="0">
                  <a:latin typeface="Arial" panose="020B0604020202020204" pitchFamily="34" charset="0"/>
                </a:rPr>
                <a:t>лидерских качеств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23560" name="Oval 9"/>
            <p:cNvSpPr/>
            <p:nvPr/>
          </p:nvSpPr>
          <p:spPr>
            <a:xfrm>
              <a:off x="4540" y="6367"/>
              <a:ext cx="2400" cy="1578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sz="2400" b="1" dirty="0">
                <a:latin typeface="Arial" panose="020B0604020202020204" pitchFamily="34" charset="0"/>
              </a:endParaRPr>
            </a:p>
            <a:p>
              <a:pPr algn="ctr"/>
              <a:r>
                <a:rPr sz="2400" b="1" dirty="0">
                  <a:latin typeface="Arial" panose="020B0604020202020204" pitchFamily="34" charset="0"/>
                </a:rPr>
                <a:t>Взрослые ожидают</a:t>
              </a:r>
              <a:endParaRPr sz="2400" dirty="0">
                <a:latin typeface="Arial" panose="020B0604020202020204" pitchFamily="34" charset="0"/>
              </a:endParaRPr>
            </a:p>
          </p:txBody>
        </p:sp>
        <p:sp>
          <p:nvSpPr>
            <p:cNvPr id="23561" name="Line 10"/>
            <p:cNvSpPr/>
            <p:nvPr/>
          </p:nvSpPr>
          <p:spPr>
            <a:xfrm flipV="1">
              <a:off x="5523" y="5859"/>
              <a:ext cx="0" cy="55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62" name="Line 11"/>
            <p:cNvSpPr/>
            <p:nvPr/>
          </p:nvSpPr>
          <p:spPr>
            <a:xfrm flipH="1" flipV="1">
              <a:off x="4399" y="6785"/>
              <a:ext cx="282" cy="13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63" name="Line 12"/>
            <p:cNvSpPr/>
            <p:nvPr/>
          </p:nvSpPr>
          <p:spPr>
            <a:xfrm flipH="1">
              <a:off x="4681" y="7621"/>
              <a:ext cx="141" cy="14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64" name="Line 13"/>
            <p:cNvSpPr/>
            <p:nvPr/>
          </p:nvSpPr>
          <p:spPr>
            <a:xfrm flipH="1">
              <a:off x="5387" y="7900"/>
              <a:ext cx="141" cy="83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65" name="Line 14"/>
            <p:cNvSpPr/>
            <p:nvPr/>
          </p:nvSpPr>
          <p:spPr>
            <a:xfrm>
              <a:off x="6516" y="7761"/>
              <a:ext cx="424" cy="55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66" name="Line 15"/>
            <p:cNvSpPr/>
            <p:nvPr/>
          </p:nvSpPr>
          <p:spPr>
            <a:xfrm>
              <a:off x="6940" y="7203"/>
              <a:ext cx="141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67" name="Line 16"/>
            <p:cNvSpPr/>
            <p:nvPr/>
          </p:nvSpPr>
          <p:spPr>
            <a:xfrm flipV="1">
              <a:off x="6516" y="5810"/>
              <a:ext cx="847" cy="69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68" name="Oval 17"/>
            <p:cNvSpPr/>
            <p:nvPr/>
          </p:nvSpPr>
          <p:spPr>
            <a:xfrm>
              <a:off x="2281" y="5635"/>
              <a:ext cx="2400" cy="1394"/>
            </a:xfrm>
            <a:prstGeom prst="ellipse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b="1" dirty="0">
                  <a:latin typeface="Arial" panose="020B0604020202020204" pitchFamily="34" charset="0"/>
                </a:rPr>
                <a:t>Воспитание чувства </a:t>
              </a:r>
              <a:r>
                <a:rPr sz="1600" b="1" dirty="0">
                  <a:latin typeface="Arial" panose="020B0604020202020204" pitchFamily="34" charset="0"/>
                </a:rPr>
                <a:t>ответственности</a:t>
              </a:r>
              <a:endParaRPr sz="1600" b="1" dirty="0">
                <a:latin typeface="Arial" panose="020B0604020202020204" pitchFamily="34" charset="0"/>
              </a:endParaRPr>
            </a:p>
          </p:txBody>
        </p:sp>
        <p:sp>
          <p:nvSpPr>
            <p:cNvPr id="23569" name="Oval 18"/>
            <p:cNvSpPr/>
            <p:nvPr/>
          </p:nvSpPr>
          <p:spPr>
            <a:xfrm>
              <a:off x="2281" y="7432"/>
              <a:ext cx="2543" cy="1304"/>
            </a:xfrm>
            <a:prstGeom prst="ellipse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b="1" dirty="0">
                  <a:latin typeface="Arial" panose="020B0604020202020204" pitchFamily="34" charset="0"/>
                </a:rPr>
                <a:t>Сохранение и укрепление здоровья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3570" name="Oval 19"/>
            <p:cNvSpPr/>
            <p:nvPr/>
          </p:nvSpPr>
          <p:spPr>
            <a:xfrm>
              <a:off x="3766" y="8736"/>
              <a:ext cx="2400" cy="1254"/>
            </a:xfrm>
            <a:prstGeom prst="ellipse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b="1" dirty="0">
                  <a:latin typeface="Arial" panose="020B0604020202020204" pitchFamily="34" charset="0"/>
                </a:rPr>
                <a:t>Осознания малой и большой Родины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3571" name="Oval 20"/>
            <p:cNvSpPr/>
            <p:nvPr/>
          </p:nvSpPr>
          <p:spPr>
            <a:xfrm>
              <a:off x="6166" y="8318"/>
              <a:ext cx="2400" cy="1671"/>
            </a:xfrm>
            <a:prstGeom prst="ellipse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b="1" dirty="0">
                  <a:latin typeface="Arial" panose="020B0604020202020204" pitchFamily="34" charset="0"/>
                </a:rPr>
                <a:t>Расширение кругозора и проявление творческих способностей</a:t>
              </a:r>
              <a:endParaRPr b="1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1" name="Picture 3" descr="C:\Documents and Settings\Admin\Рабочий стол\Мама\Мои рисунки\privet-romashki-1280.jpg"/>
          <p:cNvPicPr>
            <a:picLocks noChangeAspect="1"/>
          </p:cNvPicPr>
          <p:nvPr>
            <p:ph type="tbl" idx="1"/>
            <p:custDataLst>
              <p:tags r:id="rId1"/>
            </p:custDataLst>
          </p:nvPr>
        </p:nvPicPr>
        <p:blipFill>
          <a:blip r:embed="rId2">
            <a:clrChange>
              <a:clrFrom>
                <a:srgbClr val="6D4E31"/>
              </a:clrFrom>
              <a:clrTo>
                <a:srgbClr val="6D4E3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830" y="-27305"/>
            <a:ext cx="9213850" cy="6866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3060065" y="551815"/>
            <a:ext cx="596074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14:hiddenFill>
            </a:ext>
          </a:extLst>
        </p:spPr>
        <p:txBody>
          <a:bodyPr wrap="square" rtlCol="0">
            <a:spAutoFit/>
          </a:bodyPr>
          <a:p>
            <a:r>
              <a:rPr lang="ru-RU" altLang="en-US" sz="3600" b="1" i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Спасибо за внимание!!!</a:t>
            </a:r>
            <a:endParaRPr lang="ru-RU" altLang="en-US" sz="3600" b="1" i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342890" y="5661660"/>
            <a:ext cx="367792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ru-RU" altLang="en-US" sz="1400" b="1">
                <a:solidFill>
                  <a:schemeClr val="tx1"/>
                </a:solidFill>
              </a:rPr>
              <a:t>Презентацию подготовила: </a:t>
            </a:r>
            <a:endParaRPr lang="ru-RU" altLang="en-US" sz="1400" b="1">
              <a:solidFill>
                <a:schemeClr val="tx1"/>
              </a:solidFill>
            </a:endParaRPr>
          </a:p>
          <a:p>
            <a:pPr algn="ctr"/>
            <a:r>
              <a:rPr lang="ru-RU" altLang="en-US" sz="1400" b="1">
                <a:solidFill>
                  <a:schemeClr val="tx1"/>
                </a:solidFill>
              </a:rPr>
              <a:t>зам. директора по УВР Кравченко Ю.В.</a:t>
            </a:r>
            <a:endParaRPr lang="ru-RU" altLang="en-US" sz="14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9"/>
          <p:cNvSpPr/>
          <p:nvPr/>
        </p:nvSpPr>
        <p:spPr>
          <a:xfrm>
            <a:off x="428625" y="3643313"/>
            <a:ext cx="85010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7" name="WordArt 12"/>
          <p:cNvSpPr>
            <a:spLocks noTextEdit="1"/>
          </p:cNvSpPr>
          <p:nvPr/>
        </p:nvSpPr>
        <p:spPr>
          <a:xfrm>
            <a:off x="1331595" y="692150"/>
            <a:ext cx="8642350" cy="324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ru-RU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94970" y="255905"/>
            <a:ext cx="8456930" cy="62604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just">
              <a:buNone/>
            </a:pPr>
            <a:r>
              <a:rPr lang="ru-RU" altLang="en-US" sz="160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В летний период учреждение образования по-прежнему остается главным организатором занятости, отдыха и оздоровления детей, организуя не только социальную защиту, работу по профилактике преступлений и правонарушений учащихся, но и способствуя творческому развитию, обогащению духовного мира и интеллекта детей и подростков, их социализации с учетом реалий современной жизни через организованные формы.</a:t>
            </a:r>
            <a:endParaRPr lang="ru-RU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en-US" sz="160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     </a:t>
            </a:r>
            <a:endParaRPr lang="ru-RU" altLang="en-US" sz="160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indent="0" algn="just">
              <a:buNone/>
            </a:pPr>
            <a:r>
              <a:rPr lang="ru-RU" altLang="en-US" sz="160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Планируя воспитательную работу по занятости и оздоровлению детей на лето 2024 года, прежде всего необходимо учитывать контингент детей, обучающихся в школе. На конец года был проведен социально- психологический анализ семей обучающихся в МКОУ  СОШ № 8,  исходя из этого, были сделаны следующие выводы: в государственной поддержке нуждаются обучающиеся из:</a:t>
            </a:r>
            <a:endParaRPr lang="ru-RU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just">
              <a:buNone/>
            </a:pPr>
            <a:r>
              <a:rPr lang="ru-RU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Учащихся «группы риска» ( в том числе на ВШУ; на учёте в КДН и ЗП; на учёте  в  ОУУП и ПДН)- 0 </a:t>
            </a:r>
            <a:endParaRPr lang="ru-RU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just">
              <a:buNone/>
            </a:pPr>
            <a:r>
              <a:rPr lang="ru-RU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Учащихся-инвалидов -2</a:t>
            </a:r>
            <a:endParaRPr lang="ru-RU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just">
              <a:buNone/>
            </a:pPr>
            <a:r>
              <a:rPr lang="ru-RU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Семей социального риска/</a:t>
            </a:r>
            <a:r>
              <a:rPr lang="ru-RU" altLang="en-US" sz="160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в них детей</a:t>
            </a:r>
            <a:r>
              <a:rPr lang="ru-RU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-1/3</a:t>
            </a:r>
            <a:endParaRPr lang="ru-RU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just">
              <a:buNone/>
            </a:pPr>
            <a:r>
              <a:rPr lang="ru-RU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Неполных семей/ </a:t>
            </a:r>
            <a:r>
              <a:rPr lang="ru-RU" altLang="en-US" sz="160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в них детей</a:t>
            </a:r>
            <a:r>
              <a:rPr lang="ru-RU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-12/16</a:t>
            </a:r>
            <a:endParaRPr lang="ru-RU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just">
              <a:buNone/>
            </a:pPr>
            <a:r>
              <a:rPr lang="ru-RU" altLang="en-US" sz="160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Многодетных семей/ в них детей -16/32</a:t>
            </a:r>
            <a:endParaRPr lang="ru-RU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just">
              <a:buNone/>
            </a:pPr>
            <a:r>
              <a:rPr lang="ru-RU" altLang="en-US" sz="160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Детей сирот-3</a:t>
            </a:r>
            <a:endParaRPr lang="ru-RU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just">
              <a:buNone/>
            </a:pPr>
            <a:r>
              <a:rPr lang="ru-RU" altLang="en-US" sz="160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Опекаемых  детей	- 5</a:t>
            </a:r>
            <a:endParaRPr lang="ru-RU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just">
              <a:buNone/>
            </a:pPr>
            <a:r>
              <a:rPr lang="ru-RU" altLang="en-US" sz="160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Малообеспеченных  семей/ в них  детей-19/36</a:t>
            </a:r>
            <a:endParaRPr lang="ru-RU" altLang="en-US" sz="160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indent="0" algn="just">
              <a:buNone/>
            </a:pPr>
            <a:r>
              <a:rPr lang="ru-RU" altLang="en-US" sz="160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В том числе семей, зарегистрированных в отделе по Чугуевскому мо департамента труда и социального развития Приморского края/ в них детей-3/10</a:t>
            </a:r>
            <a:endParaRPr lang="ru-RU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just">
              <a:buNone/>
            </a:pPr>
            <a:r>
              <a:rPr lang="ru-RU" altLang="en-US" sz="160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Семей переселенцев  и беженцев-0</a:t>
            </a:r>
            <a:endParaRPr lang="ru-RU" altLang="en-US" sz="160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67995" y="279400"/>
            <a:ext cx="8392160" cy="5588000"/>
          </a:xfrm>
        </p:spPr>
        <p:txBody>
          <a:bodyPr/>
          <a:p>
            <a:pPr marL="0" indent="0" algn="just">
              <a:buNone/>
            </a:pPr>
            <a:r>
              <a:rPr lang="ru-RU" altLang="en-US" sz="16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en-US" sz="1600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анализе о</a:t>
            </a:r>
            <a:r>
              <a:rPr lang="ru-RU" altLang="en-US" sz="1600" b="1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рганизации занятости, трудоустройства и отдыха несовершеннолетних  в летний  каникулярный период 2023 года,</a:t>
            </a:r>
            <a:r>
              <a:rPr lang="ru-RU" altLang="en-US" sz="1600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изученив потребности детей и их родителей в организации отдыха и занятости детей  по месту жительства, данных о состоянии здоровья детей и подростков, было выявлено:</a:t>
            </a:r>
            <a:endParaRPr lang="ru-RU" altLang="en-US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 - потребность детей в оздоровлении и невозможность родителей обеспечить их в летний период из-за низкого материального состояния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- готовность обучающихся МКОУ СОШ №8 с. Уборка  к трудовой деятельности с целью обустройства школы и территории 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- жэелание учащихся 7-10  классов заработать в летний период.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Исходя из вышеизложенного, МКОУ СОШ № 8 с. Уборка на  летний период 2024 года планирует открыть ДОЛ «Солнышко» по месту жительства с дневным пребыванием   3 смены: </a:t>
            </a:r>
            <a:endParaRPr lang="ru-RU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24.05-14.06.2024  г.- 1 смена</a:t>
            </a:r>
            <a:endParaRPr lang="ru-RU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18.06-08.07.2023 г.-2 смена</a:t>
            </a:r>
            <a:endParaRPr lang="ru-RU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12.07-01.08.2024 г.-3 смена.</a:t>
            </a:r>
            <a:endParaRPr lang="ru-RU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Так же планируется трудоустройство  несовершеннолетних в возрасте 14-18 лет.</a:t>
            </a:r>
            <a:endParaRPr lang="ru-RU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ru-RU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ru-RU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en-U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899730" y="185716"/>
            <a:ext cx="7145891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Цель   летней кампании</a:t>
            </a:r>
            <a:endParaRPr kumimoji="0" lang="ru-RU" sz="44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ая прямоугольная выноска 4"/>
          <p:cNvSpPr>
            <a:spLocks noChangeArrowheads="1"/>
          </p:cNvSpPr>
          <p:nvPr/>
        </p:nvSpPr>
        <p:spPr bwMode="auto">
          <a:xfrm>
            <a:off x="4572000" y="1125538"/>
            <a:ext cx="4356100" cy="3743325"/>
          </a:xfrm>
          <a:prstGeom prst="wedgeRoundRectCallout">
            <a:avLst>
              <a:gd name="adj1" fmla="val -62097"/>
              <a:gd name="adj2" fmla="val 80407"/>
              <a:gd name="adj3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  <a:ln w="25400" algn="ctr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Содействие жизненному, психическому,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интеллектуальному,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нравственному и духовному развитию детей, решение проблемы занятости детей в каникулярное время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67995" y="1269365"/>
            <a:ext cx="4033838" cy="3384550"/>
          </a:xfrm>
          <a:prstGeom prst="wedgeRoundRectCallout">
            <a:avLst>
              <a:gd name="adj1" fmla="val -49370"/>
              <a:gd name="adj2" fmla="val 79597"/>
              <a:gd name="adj3" fmla="val 16667"/>
            </a:avLst>
          </a:prstGeom>
          <a:gradFill rotWithShape="1">
            <a:gsLst>
              <a:gs pos="0">
                <a:srgbClr val="5E9EFF">
                  <a:alpha val="100000"/>
                </a:srgbClr>
              </a:gs>
              <a:gs pos="39999">
                <a:srgbClr val="85C2FF">
                  <a:alpha val="100000"/>
                </a:srgbClr>
              </a:gs>
              <a:gs pos="70000">
                <a:srgbClr val="C4D6EB">
                  <a:alpha val="100000"/>
                </a:srgbClr>
              </a:gs>
              <a:gs pos="100000">
                <a:srgbClr val="FFEBFA">
                  <a:alpha val="100000"/>
                </a:srgbClr>
              </a:gs>
            </a:gsLst>
            <a:path path="rect">
              <a:fillToRect l="100000" t="100000"/>
            </a:path>
            <a:tileRect/>
          </a:gra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sz="2400" b="1" dirty="0">
                <a:solidFill>
                  <a:srgbClr val="0000FF"/>
                </a:solidFill>
                <a:cs typeface="Arial" panose="020B0604020202020204" pitchFamily="34" charset="0"/>
              </a:rPr>
              <a:t>Совершенствование системы</a:t>
            </a:r>
            <a:r>
              <a:rPr lang="en-US" altLang="x-none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cs typeface="Arial" panose="020B0604020202020204" pitchFamily="34" charset="0"/>
              </a:rPr>
              <a:t>оздоровления,</a:t>
            </a:r>
            <a:endParaRPr sz="24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/>
            <a:r>
              <a:rPr sz="2400" b="1" dirty="0">
                <a:solidFill>
                  <a:srgbClr val="0000FF"/>
                </a:solidFill>
                <a:cs typeface="Arial" panose="020B0604020202020204" pitchFamily="34" charset="0"/>
              </a:rPr>
              <a:t> занятости детей и подростков в современных условиях</a:t>
            </a:r>
            <a:r>
              <a:rPr sz="2400" b="1" dirty="0">
                <a:solidFill>
                  <a:srgbClr val="0000FF"/>
                </a:solidFill>
                <a:cs typeface="Arial" panose="020B0604020202020204" pitchFamily="34" charset="0"/>
              </a:rPr>
              <a:t> летнего отдыха. </a:t>
            </a:r>
            <a:endParaRPr sz="2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4101" name="Picture 4" descr="OW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3625" y="4159250"/>
            <a:ext cx="2500313" cy="269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AutoShape 4"/>
          <p:cNvSpPr/>
          <p:nvPr/>
        </p:nvSpPr>
        <p:spPr>
          <a:xfrm rot="10800000">
            <a:off x="0" y="1428750"/>
            <a:ext cx="2714625" cy="2428875"/>
          </a:xfrm>
          <a:prstGeom prst="wedgeRoundRectCallout">
            <a:avLst>
              <a:gd name="adj1" fmla="val -123810"/>
              <a:gd name="adj2" fmla="val 40403"/>
              <a:gd name="adj3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 algn="ctr"/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</a:rPr>
              <a:t>  </a:t>
            </a:r>
            <a:r>
              <a:rPr b="1" i="1" dirty="0">
                <a:solidFill>
                  <a:srgbClr val="FFFF00"/>
                </a:solidFill>
                <a:latin typeface="Arial" panose="020B0604020202020204" pitchFamily="34" charset="0"/>
              </a:rPr>
              <a:t>Обеспечение доступности труда, организованного отдыха и оздоровления всех категорий детей и подростков. </a:t>
            </a:r>
            <a:endParaRPr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4"/>
          <p:cNvSpPr/>
          <p:nvPr/>
        </p:nvSpPr>
        <p:spPr>
          <a:xfrm rot="10800000">
            <a:off x="357188" y="4357688"/>
            <a:ext cx="2376487" cy="2286000"/>
          </a:xfrm>
          <a:prstGeom prst="wedgeRoundRectCallout">
            <a:avLst>
              <a:gd name="adj1" fmla="val -133023"/>
              <a:gd name="adj2" fmla="val 171042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 algn="ctr"/>
            <a:r>
              <a:rPr sz="2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Arial" panose="020B0604020202020204" pitchFamily="34" charset="0"/>
              </a:rPr>
              <a:t>Обеспечение требований к безопасности детей в период летнего отдыха.</a:t>
            </a:r>
            <a:r>
              <a:rPr sz="2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4" name="AutoShape 4"/>
          <p:cNvSpPr/>
          <p:nvPr/>
        </p:nvSpPr>
        <p:spPr>
          <a:xfrm rot="10800000">
            <a:off x="6072188" y="1500188"/>
            <a:ext cx="3071812" cy="1928812"/>
          </a:xfrm>
          <a:prstGeom prst="wedgeRoundRectCallout">
            <a:avLst>
              <a:gd name="adj1" fmla="val 110764"/>
              <a:gd name="adj2" fmla="val 46875"/>
              <a:gd name="adj3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 algn="ctr"/>
            <a:r>
              <a:rPr sz="1600" b="1" i="1" dirty="0">
                <a:solidFill>
                  <a:srgbClr val="FFFF00"/>
                </a:solidFill>
                <a:latin typeface="Arial" panose="020B0604020202020204" pitchFamily="34" charset="0"/>
              </a:rPr>
              <a:t>Совершенствование подготовки педагогических кадров, занимающихся организацией летней оздоровительной кампании.</a:t>
            </a:r>
            <a:endParaRPr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5" name="AutoShape 4"/>
          <p:cNvSpPr/>
          <p:nvPr/>
        </p:nvSpPr>
        <p:spPr>
          <a:xfrm rot="10800000">
            <a:off x="2857500" y="3714750"/>
            <a:ext cx="2786063" cy="2928938"/>
          </a:xfrm>
          <a:prstGeom prst="wedgeRoundRectCallout">
            <a:avLst>
              <a:gd name="adj1" fmla="val -7722"/>
              <a:gd name="adj2" fmla="val 120657"/>
              <a:gd name="adj3" fmla="val 16667"/>
            </a:avLst>
          </a:prstGeom>
          <a:gradFill rotWithShape="1">
            <a:gsLst>
              <a:gs pos="0">
                <a:srgbClr val="285081">
                  <a:alpha val="100000"/>
                </a:srgbClr>
              </a:gs>
              <a:gs pos="50000">
                <a:srgbClr val="3E76BB">
                  <a:alpha val="100000"/>
                </a:srgbClr>
              </a:gs>
              <a:gs pos="100000">
                <a:srgbClr val="4B8DDE">
                  <a:alpha val="100000"/>
                </a:srgbClr>
              </a:gs>
            </a:gsLst>
            <a:lin ang="27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 algn="ctr">
              <a:buNone/>
            </a:pPr>
            <a:r>
              <a:rPr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Дальнейшее развитие системы летнего каникулярного оздоровления детей</a:t>
            </a:r>
            <a:endParaRPr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6" name="AutoShape 4"/>
          <p:cNvSpPr/>
          <p:nvPr/>
        </p:nvSpPr>
        <p:spPr>
          <a:xfrm rot="10800000">
            <a:off x="5786438" y="5286375"/>
            <a:ext cx="2571750" cy="1357313"/>
          </a:xfrm>
          <a:prstGeom prst="wedgeRoundRectCallout">
            <a:avLst>
              <a:gd name="adj1" fmla="val 99745"/>
              <a:gd name="adj2" fmla="val 317824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 algn="ctr"/>
            <a:r>
              <a:rPr sz="2000" b="1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sz="2000" b="1" i="1" dirty="0">
                <a:solidFill>
                  <a:srgbClr val="002060"/>
                </a:solidFill>
                <a:latin typeface="Arial" panose="020B0604020202020204" pitchFamily="34" charset="0"/>
              </a:rPr>
              <a:t>Использование малозатратных форм отдыха и оздоровления </a:t>
            </a:r>
            <a:endParaRPr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Круглая лента лицом вниз 11"/>
          <p:cNvSpPr/>
          <p:nvPr/>
        </p:nvSpPr>
        <p:spPr>
          <a:xfrm>
            <a:off x="428596" y="0"/>
            <a:ext cx="8501090" cy="1500198"/>
          </a:xfrm>
          <a:prstGeom prst="ellipse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all" spc="0" normalizeH="0" baseline="0" noProof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Задачи   летней кампании</a:t>
            </a:r>
            <a:endParaRPr kumimoji="0" lang="ru-RU" sz="2400" b="1" i="0" u="none" strike="noStrike" kern="1200" cap="all" spc="0" normalizeH="0" baseline="0" noProof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8" name="AutoShape 4"/>
          <p:cNvSpPr/>
          <p:nvPr/>
        </p:nvSpPr>
        <p:spPr>
          <a:xfrm rot="10800000">
            <a:off x="5857875" y="3571875"/>
            <a:ext cx="3286125" cy="1500188"/>
          </a:xfrm>
          <a:prstGeom prst="wedgeRoundRectCallout">
            <a:avLst>
              <a:gd name="adj1" fmla="val 92329"/>
              <a:gd name="adj2" fmla="val 178713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 algn="ctr"/>
            <a:r>
              <a:rPr sz="1600" b="1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sz="1600" b="1" i="1" dirty="0">
                <a:solidFill>
                  <a:srgbClr val="002060"/>
                </a:solidFill>
                <a:latin typeface="Arial" panose="020B0604020202020204" pitchFamily="34" charset="0"/>
              </a:rPr>
              <a:t>Усиление работы с детьми из многодетных и неполных семей, детей, оставшихся без попечения родителей.</a:t>
            </a:r>
            <a:endParaRPr sz="16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i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>
                                            <p:txEl>
                                              <p:charRg st="0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charRg st="0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122">
                                            <p:txEl>
                                              <p:charRg st="0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122">
                                            <p:txEl>
                                              <p:charRg st="0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122">
                                            <p:txEl>
                                              <p:charRg st="0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79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79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123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123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123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119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619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4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4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124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124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124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59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59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5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5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125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125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125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319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819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6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6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5126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5126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5126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99"/>
                            </p:stCondLst>
                            <p:childTnLst>
                              <p:par>
                                <p:cTn id="8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99"/>
                            </p:stCondLst>
                            <p:childTnLst>
                              <p:par>
                                <p:cTn id="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28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28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99"/>
                            </p:stCondLst>
                            <p:childTnLst>
                              <p:par>
                                <p:cTn id="9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charRg st="10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28">
                                            <p:txEl>
                                              <p:charRg st="10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28">
                                            <p:txEl>
                                              <p:charRg st="10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5128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5128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5128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charRg st="10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5128">
                                            <p:txEl>
                                              <p:charRg st="10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5128">
                                            <p:txEl>
                                              <p:charRg st="10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5128">
                                            <p:txEl>
                                              <p:charRg st="10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 build="allAtOnce"/>
      <p:bldP spid="5123" grpId="0" animBg="1" build="allAtOnce"/>
      <p:bldP spid="5124" grpId="0" animBg="1" build="allAtOnce"/>
      <p:bldP spid="5125" grpId="0" animBg="1" build="allAtOnce"/>
      <p:bldP spid="5126" grpId="0" animBg="1" build="allAtOnce"/>
      <p:bldP spid="5128" grpId="0" animBg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Oval 5"/>
          <p:cNvSpPr/>
          <p:nvPr/>
        </p:nvSpPr>
        <p:spPr>
          <a:xfrm>
            <a:off x="2700338" y="1084263"/>
            <a:ext cx="3711575" cy="1655762"/>
          </a:xfrm>
          <a:prstGeom prst="ellipse">
            <a:avLst/>
          </a:prstGeom>
          <a:solidFill>
            <a:srgbClr val="FF00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dirty="0">
                <a:solidFill>
                  <a:srgbClr val="FFFF00"/>
                </a:solidFill>
                <a:latin typeface="Arial" panose="020B0604020202020204" pitchFamily="34" charset="0"/>
              </a:rPr>
              <a:t>Н</a:t>
            </a:r>
            <a:r>
              <a:rPr sz="4000" b="1" dirty="0">
                <a:solidFill>
                  <a:srgbClr val="FFFF00"/>
                </a:solidFill>
                <a:latin typeface="Algerian" panose="04020705040A02060702" pitchFamily="82" charset="0"/>
              </a:rPr>
              <a:t>аправления</a:t>
            </a:r>
            <a:endParaRPr sz="4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51500" y="2276475"/>
            <a:ext cx="3492500" cy="3024188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altLang="x-none" sz="2400" b="1" i="1" dirty="0">
              <a:latin typeface="Arial" panose="020B0604020202020204" pitchFamily="34" charset="0"/>
            </a:endParaRPr>
          </a:p>
          <a:p>
            <a:pPr algn="ctr"/>
            <a:endParaRPr lang="en-US" altLang="x-none" sz="2400" b="1" i="1" dirty="0">
              <a:latin typeface="Arial" panose="020B0604020202020204" pitchFamily="34" charset="0"/>
            </a:endParaRPr>
          </a:p>
          <a:p>
            <a:pPr algn="ctr"/>
            <a:r>
              <a:rPr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Занятость </a:t>
            </a:r>
            <a:endParaRPr lang="en-US" altLang="x-none" sz="24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подростков</a:t>
            </a:r>
            <a:endParaRPr sz="24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/>
            <a:endParaRPr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" name="Oval 5"/>
          <p:cNvSpPr/>
          <p:nvPr/>
        </p:nvSpPr>
        <p:spPr>
          <a:xfrm>
            <a:off x="0" y="2205038"/>
            <a:ext cx="3492500" cy="3084512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b="1" i="1" dirty="0">
                <a:latin typeface="Arial" panose="020B0604020202020204" pitchFamily="34" charset="0"/>
              </a:rPr>
              <a:t> </a:t>
            </a:r>
            <a:endParaRPr lang="en-US" altLang="x-none" b="1" i="1" dirty="0">
              <a:latin typeface="Arial" panose="020B0604020202020204" pitchFamily="34" charset="0"/>
            </a:endParaRPr>
          </a:p>
          <a:p>
            <a:pPr algn="ctr"/>
            <a:r>
              <a:rPr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Культурно-</a:t>
            </a:r>
            <a:endParaRPr sz="24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досуговые и </a:t>
            </a:r>
            <a:endParaRPr lang="en-US" altLang="x-none" sz="24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спортивно-</a:t>
            </a:r>
            <a:endParaRPr sz="24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массовые</a:t>
            </a:r>
            <a:endParaRPr lang="en-US" altLang="x-none" sz="24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мероприятия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sz="2400" b="1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Oval 5"/>
          <p:cNvSpPr/>
          <p:nvPr/>
        </p:nvSpPr>
        <p:spPr>
          <a:xfrm>
            <a:off x="2843213" y="4005263"/>
            <a:ext cx="3513137" cy="2852737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r>
              <a:rPr sz="2800" b="1" i="1" dirty="0">
                <a:latin typeface="Arial" panose="020B0604020202020204" pitchFamily="34" charset="0"/>
              </a:rPr>
              <a:t>Работа </a:t>
            </a:r>
            <a:r>
              <a:rPr lang="ru-RU" sz="2800" b="1" i="1" dirty="0">
                <a:latin typeface="Arial" panose="020B0604020202020204" pitchFamily="34" charset="0"/>
              </a:rPr>
              <a:t>ДОЛ </a:t>
            </a:r>
            <a:endParaRPr lang="ru-RU" sz="2800" b="1" i="1" dirty="0">
              <a:latin typeface="Arial" panose="020B0604020202020204" pitchFamily="34" charset="0"/>
            </a:endParaRPr>
          </a:p>
          <a:p>
            <a:pPr algn="ctr"/>
            <a:r>
              <a:rPr lang="ru-RU" sz="2800" b="1" i="1" dirty="0">
                <a:latin typeface="Arial" panose="020B0604020202020204" pitchFamily="34" charset="0"/>
              </a:rPr>
              <a:t>«Солнышко»</a:t>
            </a:r>
            <a:endParaRPr lang="en-US" altLang="x-none" sz="2800" b="1" i="1" dirty="0">
              <a:latin typeface="Arial" panose="020B0604020202020204" pitchFamily="34" charset="0"/>
            </a:endParaRPr>
          </a:p>
          <a:p>
            <a:pPr algn="ctr"/>
            <a:r>
              <a:rPr sz="2800" b="1" i="1" dirty="0">
                <a:latin typeface="Arial" panose="020B0604020202020204" pitchFamily="34" charset="0"/>
              </a:rPr>
              <a:t>с дневным </a:t>
            </a:r>
            <a:endParaRPr lang="en-US" altLang="x-none" sz="2800" b="1" i="1" dirty="0">
              <a:latin typeface="Arial" panose="020B0604020202020204" pitchFamily="34" charset="0"/>
            </a:endParaRPr>
          </a:p>
          <a:p>
            <a:pPr algn="ctr"/>
            <a:r>
              <a:rPr sz="2800" b="1" i="1" dirty="0">
                <a:latin typeface="Arial" panose="020B0604020202020204" pitchFamily="34" charset="0"/>
              </a:rPr>
              <a:t>пребыванием </a:t>
            </a:r>
            <a:endParaRPr lang="en-US" altLang="x-none" sz="2800" b="1" i="1" dirty="0">
              <a:latin typeface="Arial" panose="020B0604020202020204" pitchFamily="34" charset="0"/>
            </a:endParaRPr>
          </a:p>
          <a:p>
            <a:pPr algn="ctr"/>
            <a:r>
              <a:rPr sz="2800" b="1" i="1" dirty="0">
                <a:latin typeface="Arial" panose="020B0604020202020204" pitchFamily="34" charset="0"/>
              </a:rPr>
              <a:t>детей</a:t>
            </a:r>
            <a:r>
              <a:rPr sz="2800" b="1" dirty="0">
                <a:latin typeface="Arial" panose="020B0604020202020204" pitchFamily="34" charset="0"/>
              </a:rPr>
              <a:t> </a:t>
            </a:r>
            <a:endParaRPr sz="2800" b="1" i="1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17" name="Стрелка влево 16"/>
          <p:cNvSpPr>
            <a:spLocks noChangeArrowheads="1"/>
          </p:cNvSpPr>
          <p:nvPr/>
        </p:nvSpPr>
        <p:spPr bwMode="auto">
          <a:xfrm rot="-3684446">
            <a:off x="3288348" y="2757805"/>
            <a:ext cx="725488" cy="484188"/>
          </a:xfrm>
          <a:prstGeom prst="leftArrow">
            <a:avLst>
              <a:gd name="adj1" fmla="val 50000"/>
              <a:gd name="adj2" fmla="val 16274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1" name="Стрелка вправо 21"/>
          <p:cNvSpPr/>
          <p:nvPr/>
        </p:nvSpPr>
        <p:spPr>
          <a:xfrm rot="5400000">
            <a:off x="4001135" y="3127375"/>
            <a:ext cx="1176020" cy="483870"/>
          </a:xfrm>
          <a:prstGeom prst="rightArrow">
            <a:avLst>
              <a:gd name="adj1" fmla="val 50000"/>
              <a:gd name="adj2" fmla="val 30465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anchor="ctr" anchorCtr="0"/>
          <a:p>
            <a:pPr algn="ctr">
              <a:buNone/>
            </a:pPr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52" name="Стрелка вправо 22"/>
          <p:cNvSpPr/>
          <p:nvPr/>
        </p:nvSpPr>
        <p:spPr>
          <a:xfrm rot="3293606">
            <a:off x="5176203" y="2775585"/>
            <a:ext cx="765175" cy="484188"/>
          </a:xfrm>
          <a:prstGeom prst="rightArrow">
            <a:avLst>
              <a:gd name="adj1" fmla="val 50000"/>
              <a:gd name="adj2" fmla="val 19432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anchor="ctr" anchorCtr="0"/>
          <a:p>
            <a:pPr algn="ctr">
              <a:buNone/>
            </a:pPr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153" name="Group 2"/>
          <p:cNvGrpSpPr/>
          <p:nvPr/>
        </p:nvGrpSpPr>
        <p:grpSpPr>
          <a:xfrm>
            <a:off x="0" y="0"/>
            <a:ext cx="9144000" cy="1127125"/>
            <a:chOff x="0" y="0"/>
            <a:chExt cx="5760" cy="527"/>
          </a:xfrm>
        </p:grpSpPr>
        <p:sp>
          <p:nvSpPr>
            <p:cNvPr id="6155" name="Rectangle 3"/>
            <p:cNvSpPr/>
            <p:nvPr/>
          </p:nvSpPr>
          <p:spPr>
            <a:xfrm>
              <a:off x="0" y="0"/>
              <a:ext cx="5760" cy="527"/>
            </a:xfrm>
            <a:prstGeom prst="rect">
              <a:avLst/>
            </a:prstGeom>
            <a:solidFill>
              <a:srgbClr val="5576E1"/>
            </a:soli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pic>
          <p:nvPicPr>
            <p:cNvPr id="6156" name="Picture 4" descr="Логотип Края и РФ с картой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84" cy="50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1258888" y="333375"/>
            <a:ext cx="8101013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Реализуются через основные направления:</a:t>
            </a: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uk-UA" sz="2000" b="1" dirty="0" err="1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 </a:t>
            </a:r>
            <a:r>
              <a:rPr lang="uk-UA" sz="2000" b="1" dirty="0" err="1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работе</a:t>
            </a:r>
            <a:r>
              <a:rPr lang="uk-UA" sz="2000" b="1" dirty="0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</a:t>
            </a:r>
            <a:r>
              <a:rPr lang="ru-RU" altLang="uk-UA" sz="2000" b="1" dirty="0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детского оздоровительного </a:t>
            </a:r>
            <a:r>
              <a:rPr lang="uk-UA" sz="2000" b="1" dirty="0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2000" b="1" dirty="0" err="1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лагер</a:t>
            </a:r>
            <a:r>
              <a:rPr lang="ru-RU" altLang="uk-UA" sz="2000" b="1" dirty="0" err="1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я </a:t>
            </a:r>
            <a:br>
              <a:rPr lang="ru-RU" altLang="uk-UA" sz="2000" b="1" dirty="0" err="1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altLang="uk-UA" sz="2000" b="1" dirty="0" err="1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</a:t>
            </a:r>
            <a:r>
              <a:rPr lang="uk-UA" sz="2000" b="1" dirty="0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2000" b="1" dirty="0" err="1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дневн</a:t>
            </a:r>
            <a:r>
              <a:rPr lang="ru-RU" altLang="uk-UA" sz="2000" b="1" dirty="0" err="1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ым</a:t>
            </a:r>
            <a:r>
              <a:rPr lang="uk-UA" sz="2000" b="1" dirty="0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2000" b="1" dirty="0" err="1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пребывани</a:t>
            </a:r>
            <a:r>
              <a:rPr lang="ru-RU" altLang="uk-UA" sz="2000" b="1" dirty="0" err="1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ем</a:t>
            </a:r>
            <a:r>
              <a:rPr lang="uk-UA" sz="2000" b="1" dirty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  </a:t>
            </a:r>
            <a:r>
              <a:rPr lang="uk-UA" sz="2000" b="1" dirty="0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«</a:t>
            </a:r>
            <a:r>
              <a:rPr lang="ru-RU" altLang="uk-UA" sz="2000" b="1" dirty="0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Солнышко</a:t>
            </a:r>
            <a:r>
              <a:rPr lang="uk-UA" sz="2000" b="1" dirty="0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» </a:t>
            </a:r>
            <a:br>
              <a:rPr lang="uk-UA" sz="2000" b="1" dirty="0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uk-UA" sz="2000" b="1" dirty="0" err="1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основан</a:t>
            </a:r>
            <a:r>
              <a:rPr lang="ru-RU" altLang="uk-UA" sz="2000" b="1" dirty="0" err="1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ого</a:t>
            </a:r>
            <a:r>
              <a:rPr lang="uk-UA" sz="2000" b="1" dirty="0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на </a:t>
            </a:r>
            <a:r>
              <a:rPr lang="uk-UA" sz="2000" b="1" dirty="0" err="1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базе</a:t>
            </a:r>
            <a:r>
              <a:rPr lang="uk-UA" sz="2000" b="1" dirty="0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br>
              <a:rPr lang="uk-UA" sz="2000" b="1" dirty="0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altLang="uk-UA" sz="2000" b="1" dirty="0" smtClean="0">
                <a:ln w="22225">
                  <a:noFill/>
                  <a:prstDash val="solid"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МКОУ СОШ №8 с. Уборка на лето 2024 год</a:t>
            </a:r>
            <a:endParaRPr lang="ru-RU" altLang="uk-UA" sz="2000" b="1" dirty="0" smtClean="0">
              <a:ln w="22225">
                <a:noFill/>
                <a:prstDash val="solid"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Организация лагерей дневного пребывания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одна из интереснейших и важнейших форм работы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детьми в летний период.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Основная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миссия лагеря дневного пребывания - организация свободного времени детей, отдыха, их здоровья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летний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период.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</a:t>
            </a:r>
            <a:r>
              <a:rPr lang="ru-RU" alt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Детский оздоровительный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лагерь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дневного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пребывания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 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«</a:t>
            </a:r>
            <a:r>
              <a:rPr lang="ru-RU" alt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Солнышко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основан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на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базе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alt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МКОУ СОШ №8 с. Уборка.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Дети будут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находится 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лагере с 09 .00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16.00 часов.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Лагерь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создан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с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целью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реализации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права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каждого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ребенка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на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полноценный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отдых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оздоровление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укрепление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здоровья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удовлетворение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интересов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и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духовных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запросов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согласно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 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духовным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потребностям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детей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школьного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возраста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По программе  РДДМ «Орлята России». Данная программа  по своей направленности является патриотической с включением элементов экологического воспитания.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79705" y="332740"/>
            <a:ext cx="8511540" cy="6067425"/>
          </a:xfrm>
        </p:spPr>
        <p:txBody>
          <a:bodyPr/>
          <a:p>
            <a:pPr marL="0" indent="0" algn="ctr">
              <a:buNone/>
            </a:pPr>
            <a:r>
              <a:rPr lang="ru-RU" alt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Режим дня   </a:t>
            </a:r>
            <a:endParaRPr lang="ru-RU" altLang="en-U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09.00-09.30 – приём детей, санитарный осмотр.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09.30-10.00–зарядка, туалет. 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10.00- 10.10 - Перекличка отрядов, информация о предстоящих событиях дня, поднятие государственного флага РФ с исполнением гимна РФ, Утренняя линейка.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10.10 -10.30 – Завтрак. Начинается с творческой презентации меню, которая включает информацию о пользе продуктов.  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10.30-12.00 – Работа по программе лагеря, по плану отрядов, общественно-полезный труд, работа кружков. Обязательно чередование спокойного и активного видов деятельности. 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12.00-13.00 – Оздоровительные процедуры. Рекомендуются подвижные игры и прогулки на свежем воздухе, принятие солнечных ванн. 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13.00-13.30 – Обед. Знакомство отрядов с меню, представленным на обед.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13.30-14.30 – Свободное время. В это время дети могут поиграть в спокойные настольные игры, почитать книги, порисовать.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/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14.30-15.00- Подвижные игры.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1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15.30 – 16.00 - Время для подведения с детьми итогов дня, проведения анализа. Уборка помещений, уход домой.</a:t>
            </a:r>
            <a:endParaRPr lang="ru-RU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en-US" sz="1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TABLE_ENDDRAG_ORIGIN_RECT" val="645*410"/>
  <p:tag name="TABLE_ENDDRAG_RECT" val="32*99*645*411"/>
</p:tagLst>
</file>

<file path=ppt/tags/tag12.xml><?xml version="1.0" encoding="utf-8"?>
<p:tagLst xmlns:p="http://schemas.openxmlformats.org/presentationml/2006/main">
  <p:tag name="TABLE_ENDDRAG_ORIGIN_RECT" val="578*556"/>
  <p:tag name="TABLE_ENDDRAG_RECT" val="99*41*578*556"/>
</p:tagLst>
</file>

<file path=ppt/tags/tag13.xml><?xml version="1.0" encoding="utf-8"?>
<p:tagLst xmlns:p="http://schemas.openxmlformats.org/presentationml/2006/main">
  <p:tag name="TABLE_ENDDRAG_ORIGIN_RECT" val="660*317"/>
  <p:tag name="TABLE_ENDDRAG_RECT" val="27*116*660*317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SUMM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14518</Words>
  <Application>WPS Presentation</Application>
  <PresentationFormat>Экран (4:3)</PresentationFormat>
  <Paragraphs>256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Comic Sans MS</vt:lpstr>
      <vt:lpstr>Algerian</vt:lpstr>
      <vt:lpstr>Microsoft YaHei</vt:lpstr>
      <vt:lpstr>Arial Unicode MS</vt:lpstr>
      <vt:lpstr>Times New Roman</vt:lpstr>
      <vt:lpstr>Arial Black</vt:lpstr>
      <vt:lpstr>SUMMER</vt:lpstr>
      <vt:lpstr>PowerPoint 演示文稿</vt:lpstr>
      <vt:lpstr>Пояснительная записка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О работе   детского оздоровительного  лагеря  с дневным пребыванием  «Солнышко»  основаного на базе  МКОУ СОШ №8 с. Уборка на лето 2024 год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Летнее трудоустройство подростка.  В нашем муниципалитете реализуется программа летней занятости для старшеклассников от 14 до 18 лет включительно.</vt:lpstr>
      <vt:lpstr>Трудовая деятельность несовершеннолетних граждан</vt:lpstr>
      <vt:lpstr>Необходимый пакет документов Трудоустройство несовершеннолетних происходит по общим правилам Трудового кодекса Российской Федерации.</vt:lpstr>
      <vt:lpstr>PowerPoint 演示文稿</vt:lpstr>
      <vt:lpstr>Участники трудовых формирований выбирают направления по интересам — отличный вариант для профориентации, например:</vt:lpstr>
      <vt:lpstr>Ограничения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летнего отдыха детей и подростков</dc:title>
  <dc:creator/>
  <cp:lastModifiedBy>Работа</cp:lastModifiedBy>
  <cp:revision>100</cp:revision>
  <dcterms:created xsi:type="dcterms:W3CDTF">2010-03-14T17:51:00Z</dcterms:created>
  <dcterms:modified xsi:type="dcterms:W3CDTF">2024-05-07T13:00:58Z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TC300095831049</vt:lpwstr>
  </property>
  <property fmtid="{D5CDD505-2E9C-101B-9397-08002B2CF9AE}" pid="3" name="NXTAG2">
    <vt:lpwstr>000800ec410000000000010243100207f68002e0015000</vt:lpwstr>
  </property>
  <property fmtid="{D5CDD505-2E9C-101B-9397-08002B2CF9AE}" pid="4" name="ICV">
    <vt:lpwstr>D7CE21E0875D47C8AE43AA315B019C45_12</vt:lpwstr>
  </property>
  <property fmtid="{D5CDD505-2E9C-101B-9397-08002B2CF9AE}" pid="5" name="KSOProductBuildVer">
    <vt:lpwstr>1049-12.2.0.13538</vt:lpwstr>
  </property>
</Properties>
</file>