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4" r:id="rId3"/>
    <p:sldId id="260" r:id="rId4"/>
    <p:sldId id="263" r:id="rId5"/>
    <p:sldId id="282" r:id="rId6"/>
    <p:sldId id="262" r:id="rId7"/>
    <p:sldId id="287" r:id="rId8"/>
    <p:sldId id="265" r:id="rId9"/>
    <p:sldId id="288" r:id="rId10"/>
    <p:sldId id="261" r:id="rId11"/>
    <p:sldId id="283" r:id="rId12"/>
    <p:sldId id="289" r:id="rId13"/>
    <p:sldId id="284" r:id="rId14"/>
    <p:sldId id="285" r:id="rId15"/>
    <p:sldId id="272" r:id="rId16"/>
    <p:sldId id="270" r:id="rId17"/>
    <p:sldId id="278" r:id="rId18"/>
    <p:sldId id="279" r:id="rId19"/>
    <p:sldId id="280" r:id="rId20"/>
  </p:sldIdLst>
  <p:sldSz cx="9144000" cy="6858000" type="screen4x3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Arial Black" pitchFamily="34" charset="0"/>
      <p:bold r:id="rId25"/>
    </p:embeddedFont>
  </p:embeddedFontLst>
  <p:custDataLst>
    <p:tags r:id="rId2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5208"/>
    <a:srgbClr val="FBF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11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057E-1D15-47F4-84AD-91452FED79D9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D479E-080A-4500-AE28-B998A6379B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057E-1D15-47F4-84AD-91452FED79D9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D479E-080A-4500-AE28-B998A6379B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057E-1D15-47F4-84AD-91452FED79D9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D479E-080A-4500-AE28-B998A6379B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057E-1D15-47F4-84AD-91452FED79D9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D479E-080A-4500-AE28-B998A6379B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057E-1D15-47F4-84AD-91452FED79D9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D479E-080A-4500-AE28-B998A6379B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057E-1D15-47F4-84AD-91452FED79D9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D479E-080A-4500-AE28-B998A6379B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057E-1D15-47F4-84AD-91452FED79D9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D479E-080A-4500-AE28-B998A6379B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057E-1D15-47F4-84AD-91452FED79D9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D479E-080A-4500-AE28-B998A6379B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057E-1D15-47F4-84AD-91452FED79D9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D479E-080A-4500-AE28-B998A6379B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057E-1D15-47F4-84AD-91452FED79D9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D479E-080A-4500-AE28-B998A6379B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057E-1D15-47F4-84AD-91452FED79D9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D479E-080A-4500-AE28-B998A6379B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057E-1D15-47F4-84AD-91452FED79D9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D479E-080A-4500-AE28-B998A6379B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F057E-1D15-47F4-84AD-91452FED79D9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D479E-080A-4500-AE28-B998A6379B1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6010" y="2276475"/>
            <a:ext cx="412559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Отчёт</a:t>
            </a:r>
            <a:r>
              <a:rPr lang="uk-UA" dirty="0"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endParaRPr lang="uk-UA" dirty="0">
              <a:latin typeface="Arial Black" panose="020B0A04020102020204" charset="0"/>
              <a:cs typeface="Arial Black" panose="020B0A04020102020204" charset="0"/>
            </a:endParaRPr>
          </a:p>
          <a:p>
            <a:pPr algn="ctr"/>
            <a:r>
              <a:rPr lang="uk-UA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  </a:t>
            </a:r>
            <a:r>
              <a:rPr lang="uk-UA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работе</a:t>
            </a:r>
            <a:r>
              <a:rPr lang="uk-UA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</a:t>
            </a:r>
            <a:r>
              <a:rPr lang="ru-RU" altLang="uk-UA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детского оздоровительного </a:t>
            </a:r>
            <a:r>
              <a:rPr lang="uk-UA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лагер</a:t>
            </a:r>
            <a:r>
              <a:rPr lang="ru-RU" altLang="uk-UA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я </a:t>
            </a:r>
          </a:p>
          <a:p>
            <a:pPr algn="ctr"/>
            <a:r>
              <a:rPr lang="ru-RU" altLang="uk-UA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</a:t>
            </a:r>
            <a:r>
              <a:rPr lang="uk-UA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дневн</a:t>
            </a:r>
            <a:r>
              <a:rPr lang="ru-RU" altLang="uk-UA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ым</a:t>
            </a:r>
            <a:r>
              <a:rPr lang="uk-UA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пребывани</a:t>
            </a:r>
            <a:r>
              <a:rPr lang="ru-RU" altLang="uk-UA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ем</a:t>
            </a:r>
            <a:r>
              <a:rPr lang="uk-UA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  </a:t>
            </a:r>
            <a:r>
              <a:rPr lang="uk-UA" b="1" dirty="0">
                <a:solidFill>
                  <a:srgbClr val="F85208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«</a:t>
            </a:r>
            <a:r>
              <a:rPr lang="ru-RU" altLang="uk-UA" b="1" dirty="0">
                <a:solidFill>
                  <a:srgbClr val="F85208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Солнышко</a:t>
            </a:r>
            <a:r>
              <a:rPr lang="uk-UA" b="1" dirty="0">
                <a:solidFill>
                  <a:srgbClr val="F85208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» </a:t>
            </a:r>
          </a:p>
          <a:p>
            <a:pPr algn="ctr"/>
            <a:r>
              <a:rPr lang="uk-UA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основан</a:t>
            </a:r>
            <a:r>
              <a:rPr lang="ru-RU" altLang="uk-UA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ого</a:t>
            </a:r>
            <a:r>
              <a:rPr lang="uk-UA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на </a:t>
            </a:r>
            <a:r>
              <a:rPr lang="uk-UA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базе</a:t>
            </a:r>
            <a:r>
              <a:rPr lang="uk-UA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</a:p>
          <a:p>
            <a:pPr algn="ctr"/>
            <a:r>
              <a:rPr lang="ru-RU" altLang="uk-UA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МКОУ СОШ №8 с. Уборка</a:t>
            </a:r>
          </a:p>
          <a:p>
            <a:pPr algn="ctr"/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ЛЕТО – 2024г</a:t>
            </a:r>
            <a:endParaRPr lang="ru-RU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2</a:t>
            </a:r>
            <a:r>
              <a:rPr lang="ru-RU" dirty="0" smtClean="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смена </a:t>
            </a:r>
          </a:p>
          <a:p>
            <a:pPr algn="ctr"/>
            <a:endParaRPr lang="ru-RU" dirty="0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 fontScale="90000"/>
          </a:bodyPr>
          <a:lstStyle/>
          <a:p>
            <a:r>
              <a:rPr lang="ru-RU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 творческой встречи орлят «Знакомьтесь, это – мы!»</a:t>
            </a:r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457200" y="1484630"/>
            <a:ext cx="42411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Презентация визиток, названий и девизов</a:t>
            </a:r>
          </a:p>
          <a:p>
            <a:r>
              <a:rPr lang="ru-R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Из цикла «Беседы о важном»: «Взрослый разговор о мире». Конкурс – устный рассказ «История моей семьи»                                                      Время отрядного творчества «Мы – Орлята!»                                                                                Строевая подготовка. Спортивная игра «Веселые старты»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82" y="3789040"/>
            <a:ext cx="1716038" cy="2288051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00808"/>
            <a:ext cx="2808312" cy="3744416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0BA85D3-E931-4B2A-B015-D2231FEB5696}"/>
              </a:ext>
            </a:extLst>
          </p:cNvPr>
          <p:cNvSpPr/>
          <p:nvPr/>
        </p:nvSpPr>
        <p:spPr>
          <a:xfrm>
            <a:off x="2128832" y="116632"/>
            <a:ext cx="4909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День молодежи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75ECF47-DD56-4716-8405-9933BFB90A03}"/>
              </a:ext>
            </a:extLst>
          </p:cNvPr>
          <p:cNvSpPr/>
          <p:nvPr/>
        </p:nvSpPr>
        <p:spPr>
          <a:xfrm>
            <a:off x="4322912" y="1340768"/>
            <a:ext cx="47684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России много праздников в году, среди которых одним из</a:t>
            </a:r>
          </a:p>
          <a:p>
            <a:pPr algn="ctr"/>
            <a:r>
              <a:rPr lang="ru-RU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самых радостных и веселых является День молодежи.</a:t>
            </a:r>
            <a:endParaRPr lang="ru-RU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56" y="1339352"/>
            <a:ext cx="1584176" cy="21122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348880"/>
            <a:ext cx="2355726" cy="3140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44" y="3649296"/>
            <a:ext cx="1939112" cy="25854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936" y="2132856"/>
            <a:ext cx="2139702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7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0BA85D3-E931-4B2A-B015-D2231FEB5696}"/>
              </a:ext>
            </a:extLst>
          </p:cNvPr>
          <p:cNvSpPr/>
          <p:nvPr/>
        </p:nvSpPr>
        <p:spPr>
          <a:xfrm>
            <a:off x="580658" y="116632"/>
            <a:ext cx="8005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Культура народов РОССИИ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75ECF47-DD56-4716-8405-9933BFB90A03}"/>
              </a:ext>
            </a:extLst>
          </p:cNvPr>
          <p:cNvSpPr/>
          <p:nvPr/>
        </p:nvSpPr>
        <p:spPr>
          <a:xfrm>
            <a:off x="4565752" y="1340768"/>
            <a:ext cx="4282840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Идея заключается в создании пространства , где дети</a:t>
            </a:r>
          </a:p>
          <a:p>
            <a:pPr algn="ctr"/>
            <a:r>
              <a:rPr lang="ru-RU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смогут погрузиться в атмосферу</a:t>
            </a:r>
          </a:p>
          <a:p>
            <a:pPr algn="ctr"/>
            <a:r>
              <a:rPr lang="ru-RU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традиций различных народов,</a:t>
            </a:r>
          </a:p>
          <a:p>
            <a:pPr algn="ctr"/>
            <a:r>
              <a:rPr lang="ru-RU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обогатить свой культурный опыт и научиться ценить</a:t>
            </a:r>
          </a:p>
          <a:p>
            <a:pPr algn="ctr"/>
            <a:r>
              <a:rPr lang="ru-RU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 уважать культурное многообразие.</a:t>
            </a:r>
            <a:endParaRPr lang="ru-RU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0" y="1146898"/>
            <a:ext cx="3528392" cy="47045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852936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40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79AB795E-ACFC-4C8F-89A1-334FDF9F444A}"/>
              </a:ext>
            </a:extLst>
          </p:cNvPr>
          <p:cNvSpPr/>
          <p:nvPr/>
        </p:nvSpPr>
        <p:spPr>
          <a:xfrm>
            <a:off x="2843808" y="260648"/>
            <a:ext cx="332693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День Движения Первых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E14F680-DBDF-4D36-A663-1ECA688206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4091947" cy="30689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614E84-ED35-474D-A4EB-E4C411E6DE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08920"/>
            <a:ext cx="4283968" cy="321297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1B2A2A76-FDFE-42E6-88D6-7B458AC32612}"/>
              </a:ext>
            </a:extLst>
          </p:cNvPr>
          <p:cNvSpPr/>
          <p:nvPr/>
        </p:nvSpPr>
        <p:spPr>
          <a:xfrm>
            <a:off x="4705597" y="764704"/>
            <a:ext cx="323056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Знакомство с программой Содружество</a:t>
            </a:r>
          </a:p>
          <a:p>
            <a:pPr algn="ctr"/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Орлят России и Движения РДДМ</a:t>
            </a:r>
            <a:endParaRPr lang="ru-RU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Репетиция песни «Россия»</a:t>
            </a:r>
          </a:p>
          <a:p>
            <a:pPr algn="ctr"/>
            <a:endParaRPr lang="ru-RU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7221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27EB414-E0F9-4BF5-A041-B1A21363A6E4}"/>
              </a:ext>
            </a:extLst>
          </p:cNvPr>
          <p:cNvSpPr/>
          <p:nvPr/>
        </p:nvSpPr>
        <p:spPr>
          <a:xfrm>
            <a:off x="2933816" y="260648"/>
            <a:ext cx="330340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Устное народное творчество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6" y="660758"/>
            <a:ext cx="2508230" cy="33443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723" y="3074422"/>
            <a:ext cx="2721750" cy="3629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836712"/>
            <a:ext cx="3039158" cy="405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22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485" y="188595"/>
            <a:ext cx="4481830" cy="449580"/>
          </a:xfrm>
        </p:spPr>
        <p:txBody>
          <a:bodyPr anchor="t" anchorCtr="0">
            <a:normAutofit fontScale="90000"/>
          </a:bodyPr>
          <a:lstStyle/>
          <a:p>
            <a:r>
              <a:rPr lang="ru-RU" altLang="en-US" sz="1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День юнармейской игры «Мы –за спорт!»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251460" y="764223"/>
            <a:ext cx="4040188" cy="639762"/>
          </a:xfrm>
        </p:spPr>
        <p:txBody>
          <a:bodyPr anchor="t" anchorCtr="0">
            <a:noAutofit/>
          </a:bodyPr>
          <a:lstStyle/>
          <a:p>
            <a:r>
              <a:rPr lang="ru-R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Инструктажи по безопасности Большая командная  игра «Физкульт- УРА!» </a:t>
            </a:r>
          </a:p>
          <a:p>
            <a:r>
              <a:rPr lang="ru-R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Игра «Зарница»                                                                                                        Игры, конкурсы 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="" xmlns:a16="http://schemas.microsoft.com/office/drawing/2014/main" id="{FAD6C068-519D-4BD8-89B0-3FE15D0FA3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pic>
        <p:nvPicPr>
          <p:cNvPr id="18" name="Объект 17">
            <a:extLst>
              <a:ext uri="{FF2B5EF4-FFF2-40B4-BE49-F238E27FC236}">
                <a16:creationId xmlns="" xmlns:a16="http://schemas.microsoft.com/office/drawing/2014/main" id="{E0D14ED4-8682-4678-91B0-1AADFE6B2F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608580" y="274954"/>
            <a:ext cx="3043555" cy="705773"/>
          </a:xfrm>
        </p:spPr>
        <p:txBody>
          <a:bodyPr anchor="t" anchorCtr="0">
            <a:normAutofit/>
          </a:bodyPr>
          <a:lstStyle/>
          <a:p>
            <a:r>
              <a:rPr lang="ru-RU" altLang="en-US" sz="2000" b="1" dirty="0" smtClean="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Я и моя семья. «ДЕНЬ СЕМЬИ»</a:t>
            </a:r>
            <a:endParaRPr lang="ru-RU" altLang="en-US" sz="2000" b="1" dirty="0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25860"/>
            <a:ext cx="3672408" cy="2754306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19010"/>
            <a:ext cx="3782492" cy="283686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42900"/>
            <a:ext cx="4248472" cy="23897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67103"/>
            <a:ext cx="3384376" cy="253828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739775"/>
          </a:xfrm>
        </p:spPr>
        <p:txBody>
          <a:bodyPr anchor="t" anchorCtr="0">
            <a:normAutofit fontScale="90000"/>
          </a:bodyPr>
          <a:lstStyle/>
          <a:p>
            <a:r>
              <a:rPr lang="ru-RU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Закрытие профильной смены школьного лагеря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ACCFEEC3-9D63-4194-A9FA-1A82A6B9AE0E}"/>
              </a:ext>
            </a:extLst>
          </p:cNvPr>
          <p:cNvSpPr/>
          <p:nvPr/>
        </p:nvSpPr>
        <p:spPr>
          <a:xfrm>
            <a:off x="4427984" y="1340768"/>
            <a:ext cx="42767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Прощание с лагерем, веселая конкурсная программа</a:t>
            </a:r>
          </a:p>
          <a:p>
            <a:pPr algn="ctr"/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Блестящая вечеринка </a:t>
            </a:r>
            <a:endParaRPr lang="ru-RU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2" y="3999508"/>
            <a:ext cx="4178080" cy="235016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013770"/>
            <a:ext cx="4322586" cy="243145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" y="1412776"/>
            <a:ext cx="4315972" cy="242773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95" y="44450"/>
            <a:ext cx="9201785" cy="638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51685" y="1628775"/>
            <a:ext cx="5631815" cy="3138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Летняя работа в лагере получилась увлекательной, так как проводилась в занимательных и разнообразных формах. Разумно организованный летний отдых детей, создание необходимых условий для укрепления их здоровья – это и было нашей задачей. И этой задачи и была подчинена вся проводимая на летней площадке воспитательная и спортивная работа. Немного грустные, но в тоже время очень довольные расставались ребята, надеясь встретиться в следующем году. </a:t>
            </a:r>
          </a:p>
          <a:p>
            <a:r>
              <a:rPr lang="ru-RU" dirty="0"/>
              <a:t>                        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251460" y="5516880"/>
            <a:ext cx="8975725" cy="1080135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4800" b="1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620395"/>
            <a:ext cx="7772400" cy="1470025"/>
          </a:xfrm>
        </p:spPr>
        <p:txBody>
          <a:bodyPr>
            <a:normAutofit/>
          </a:bodyPr>
          <a:lstStyle/>
          <a:p>
            <a:r>
              <a:rPr lang="ru-RU" altLang="uk-UA" sz="2220" dirty="0" err="1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Фо</a:t>
            </a:r>
            <a:r>
              <a:rPr lang="uk-UA" sz="2220" dirty="0" err="1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т</a:t>
            </a:r>
            <a:r>
              <a:rPr lang="ru-RU" altLang="uk-UA" sz="2220" dirty="0" err="1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оот</a:t>
            </a:r>
            <a:r>
              <a:rPr lang="uk-UA" sz="2220" dirty="0" err="1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чёт</a:t>
            </a:r>
            <a:r>
              <a:rPr lang="uk-UA" sz="2220" dirty="0"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r>
              <a:rPr lang="uk-UA" sz="222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  </a:t>
            </a:r>
            <a:r>
              <a:rPr lang="uk-UA" sz="222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работе</a:t>
            </a:r>
            <a:r>
              <a:rPr lang="uk-UA" sz="222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</a:t>
            </a:r>
            <a:r>
              <a:rPr lang="ru-RU" altLang="uk-UA" sz="222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детского оздоровительного </a:t>
            </a:r>
            <a:r>
              <a:rPr lang="uk-UA" sz="222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222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лагер</a:t>
            </a:r>
            <a:r>
              <a:rPr lang="ru-RU" altLang="uk-UA" sz="222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я с</a:t>
            </a:r>
            <a:r>
              <a:rPr lang="uk-UA" sz="222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222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дневн</a:t>
            </a:r>
            <a:r>
              <a:rPr lang="ru-RU" altLang="uk-UA" sz="222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ым</a:t>
            </a:r>
            <a:r>
              <a:rPr lang="uk-UA" sz="222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222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пребывани</a:t>
            </a:r>
            <a:r>
              <a:rPr lang="ru-RU" altLang="uk-UA" sz="222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ем</a:t>
            </a:r>
            <a:r>
              <a:rPr lang="uk-UA" sz="222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  </a:t>
            </a:r>
            <a:r>
              <a:rPr lang="uk-UA" sz="2220" b="1" dirty="0">
                <a:solidFill>
                  <a:srgbClr val="F85208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«</a:t>
            </a:r>
            <a:r>
              <a:rPr lang="ru-RU" altLang="uk-UA" sz="2220" b="1" dirty="0">
                <a:solidFill>
                  <a:srgbClr val="F85208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Солнышко</a:t>
            </a:r>
            <a:r>
              <a:rPr lang="uk-UA" sz="2220" b="1" dirty="0">
                <a:solidFill>
                  <a:srgbClr val="F85208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» </a:t>
            </a:r>
            <a:br>
              <a:rPr lang="uk-UA" sz="2220" b="1" dirty="0">
                <a:solidFill>
                  <a:srgbClr val="F85208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ru-RU" altLang="en-US" sz="2220" b="1"/>
              <a:t>опубликованы на официальном сайте </a:t>
            </a:r>
            <a:br>
              <a:rPr lang="ru-RU" altLang="en-US" sz="2220" b="1"/>
            </a:br>
            <a:r>
              <a:rPr lang="ru-RU" altLang="en-US" sz="2220" b="1"/>
              <a:t>МКОУ СОШ №8 с. Уборка 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87450" y="2204720"/>
            <a:ext cx="7245350" cy="1752600"/>
          </a:xfrm>
        </p:spPr>
        <p:txBody>
          <a:bodyPr>
            <a:normAutofit fontScale="85000" lnSpcReduction="20000"/>
          </a:bodyPr>
          <a:lstStyle/>
          <a:p>
            <a:r>
              <a:rPr lang="ru-RU" alt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https://uborka-shool8.nubex.ru/8339/</a:t>
            </a:r>
          </a:p>
          <a:p>
            <a:r>
              <a:rPr lang="ru-RU" alt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https://ok.ru/video/3609050942069</a:t>
            </a:r>
          </a:p>
          <a:p>
            <a:r>
              <a:rPr lang="ru-RU" alt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https://t.me/school_truth_here_and_now</a:t>
            </a:r>
          </a:p>
          <a:p>
            <a:r>
              <a:rPr lang="ru-RU" alt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https://vk.com/uborka_shool8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405" y="404495"/>
            <a:ext cx="7772400" cy="2781935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Организация лагерей дневного пребывания - одна из интереснейших и важнейших форм работы с детьми в летний период.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Основная миссия лагеря дневного пребывания - организация свободного времени детей, отдыха, их здоровья в летний период.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Летнийт</a:t>
            </a:r>
            <a:r>
              <a:rPr lang="ru-RU" altLang="uk-UA" sz="20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оздоровительный</a:t>
            </a:r>
            <a:r>
              <a:rPr lang="ru-RU" altLang="uk-UA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лагерь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с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дневным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пребыванием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  «</a:t>
            </a:r>
            <a:r>
              <a:rPr lang="ru-RU" altLang="uk-UA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Солнышко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»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основан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на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базе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altLang="uk-UA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МКОУ СОШ №8 с. Уборка,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за отчетный период  </a:t>
            </a:r>
            <a:r>
              <a:rPr lang="ru-RU" sz="2000" dirty="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с </a:t>
            </a:r>
            <a:r>
              <a:rPr lang="ru-RU" sz="2000" dirty="0" smtClean="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18.06 </a:t>
            </a:r>
            <a:r>
              <a:rPr lang="ru-RU" sz="2000" dirty="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- </a:t>
            </a:r>
            <a:r>
              <a:rPr lang="ru-RU" sz="2000" dirty="0" smtClean="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08.07. </a:t>
            </a:r>
            <a:r>
              <a:rPr lang="ru-RU" sz="2000" dirty="0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2024 г.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Отдохнуло </a:t>
            </a:r>
            <a:r>
              <a:rPr lang="ru-RU" sz="200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30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человек. 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Дети находились в лагере с 09 .00 до 16.00 часов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899160" y="2780665"/>
            <a:ext cx="7806055" cy="1776730"/>
          </a:xfrm>
        </p:spPr>
        <p:txBody>
          <a:bodyPr>
            <a:normAutofit fontScale="92500"/>
          </a:bodyPr>
          <a:lstStyle/>
          <a:p>
            <a:r>
              <a:rPr lang="uk-UA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Лагерь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создан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с </a:t>
            </a:r>
            <a:r>
              <a:rPr lang="uk-UA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целью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реализации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права </a:t>
            </a:r>
            <a:r>
              <a:rPr lang="uk-UA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каждого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ребенка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на </a:t>
            </a:r>
            <a:r>
              <a:rPr lang="uk-UA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полноценный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отдых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uk-UA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оздоровление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uk-UA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укрепление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здоровья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uk-UA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удовлетворение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интересов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и </a:t>
            </a:r>
            <a:r>
              <a:rPr lang="uk-UA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духовных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запросов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uk-UA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согласно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  </a:t>
            </a:r>
            <a:r>
              <a:rPr lang="uk-UA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духовным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потребностям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детей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школьного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возраста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По программе «</a:t>
            </a:r>
            <a:r>
              <a:rPr lang="ru-RU" sz="1900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Путешествие по страницам истории своей Родины</a:t>
            </a:r>
            <a:r>
              <a:rPr lang="ru-RU" sz="1800" b="1" i="1" u="sng" dirty="0">
                <a:latin typeface="Times New Roman"/>
                <a:ea typeface="Times New Roman"/>
              </a:rPr>
              <a:t>.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». Данная программа  по своей направленности является патриотической с включением элементов экологического воспитания.</a:t>
            </a:r>
          </a:p>
          <a:p>
            <a:endParaRPr lang="ru-RU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 hidden="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 descr="Рисунок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28992" y="5876403"/>
              <a:ext cx="3359547" cy="981597"/>
            </a:xfrm>
            <a:prstGeom prst="rect">
              <a:avLst/>
            </a:prstGeom>
          </p:spPr>
        </p:pic>
        <p:pic>
          <p:nvPicPr>
            <p:cNvPr id="13" name="Рисунок 12" descr="Рисунок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" y="5856112"/>
              <a:ext cx="3428991" cy="1001887"/>
            </a:xfrm>
            <a:prstGeom prst="rect">
              <a:avLst/>
            </a:prstGeom>
          </p:spPr>
        </p:pic>
        <p:pic>
          <p:nvPicPr>
            <p:cNvPr id="16" name="Рисунок 15" descr="Рисунок2.png"/>
            <p:cNvPicPr>
              <a:picLocks noChangeAspect="1"/>
            </p:cNvPicPr>
            <p:nvPr/>
          </p:nvPicPr>
          <p:blipFill>
            <a:blip r:embed="rId2" cstate="print"/>
            <a:srcRect r="34082"/>
            <a:stretch>
              <a:fillRect/>
            </a:stretch>
          </p:blipFill>
          <p:spPr>
            <a:xfrm>
              <a:off x="6715140" y="5876403"/>
              <a:ext cx="2428860" cy="981597"/>
            </a:xfrm>
            <a:prstGeom prst="rect">
              <a:avLst/>
            </a:prstGeom>
          </p:spPr>
        </p:pic>
      </p:grpSp>
      <p:pic>
        <p:nvPicPr>
          <p:cNvPr id="10" name="Рисунок 9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5807681"/>
            <a:ext cx="1571636" cy="788974"/>
          </a:xfrm>
          <a:prstGeom prst="rect">
            <a:avLst/>
          </a:prstGeom>
        </p:spPr>
      </p:pic>
      <p:pic>
        <p:nvPicPr>
          <p:cNvPr id="9" name="Рисунок 8" descr="giphy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86644" y="5000636"/>
            <a:ext cx="1500198" cy="1363124"/>
          </a:xfrm>
          <a:prstGeom prst="rect">
            <a:avLst/>
          </a:prstGeom>
        </p:spPr>
      </p:pic>
      <p:pic>
        <p:nvPicPr>
          <p:cNvPr id="12" name="Рисунок 11" descr="giphy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15206" y="285728"/>
            <a:ext cx="1447800" cy="150495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770465" y="476250"/>
            <a:ext cx="7545951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 дня</a:t>
            </a:r>
          </a:p>
          <a:p>
            <a:pPr algn="ctr"/>
            <a:r>
              <a:rPr lang="ru-RU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Распорядок не пустяк, давайте будем жить вот так!</a:t>
            </a:r>
          </a:p>
          <a:p>
            <a:r>
              <a:rPr lang="ru-R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9.00 -  9.30  -  Приём детей, санитарный осмотр. </a:t>
            </a:r>
          </a:p>
          <a:p>
            <a:r>
              <a:rPr lang="ru-R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9.30 -10.00  -  Перекличка отрядов, зарядка, поднятие  государственного флага РФ с исполнением гимна РФ, утренняя линейка, информация о предстоящих  событиях дня.                                 </a:t>
            </a:r>
          </a:p>
          <a:p>
            <a:r>
              <a:rPr lang="ru-R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10.00 -10.30 - Завтрак.                                                                                                       10.30-13.00  -  Работа по программе лагеря, по плану отрядов, общественно-полезный труд, работа кружков.                                                                                                                                              13.00-13.30 - Обед.                                                                                                13.30-14.30  -  Оздоровительные процедуры.                                                                                                                                                                                                                                   14.30-15.00 - Свободное время: чтение книг, спортивные  и интеллектуальные игры.                                                                               15.00 – 15.30 - Полдник .                                                                                                                                                                                         15.30-16.00 – Время для подведения итогов дня, уборка помещений, уход домой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457200" y="302260"/>
            <a:ext cx="8437880" cy="5304155"/>
          </a:xfrm>
        </p:spPr>
        <p:txBody>
          <a:bodyPr>
            <a:noAutofit/>
          </a:bodyPr>
          <a:lstStyle/>
          <a:p>
            <a:pPr algn="ctr"/>
            <a:r>
              <a:rPr lang="ru-RU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 организации воспитательной деятельности:</a:t>
            </a:r>
          </a:p>
          <a:p>
            <a:pPr algn="l"/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- разработан план работы и основные мероприятия.</a:t>
            </a:r>
          </a:p>
          <a:p>
            <a:pPr algn="l"/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За период действия не было случаев травматизма детей, посещаемость лагеря составила 100%. </a:t>
            </a:r>
          </a:p>
          <a:p>
            <a:pPr algn="l"/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Индивидуально оценивался каждый ребенок согласно оценке «Обязательных </a:t>
            </a:r>
          </a:p>
          <a:p>
            <a:pPr algn="l"/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показателей», проводились антропометрические (масса, рост) данные. Все данные в начале и в конце вносились в таблицу. Также медицинским работником проводилась </a:t>
            </a:r>
          </a:p>
          <a:p>
            <a:pPr algn="l"/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оценка питания; качеством поступающих продуктов (т.к. питание должно быть </a:t>
            </a:r>
          </a:p>
          <a:p>
            <a:pPr algn="l"/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разнообразным, полноценным и полностью удовлетворять физиологические потребности детского организма). В меню были включены свежие фрукты, овощи, молочные, мясные продукты.</a:t>
            </a:r>
          </a:p>
          <a:p>
            <a:pPr algn="l"/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</a:rPr>
              <a:t>В течении всей летней площадки проводилась утренняя гимнастика, спортивные соревнования, прогулки, подвижные игры на свежем воздухе.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i="1" dirty="0">
                <a:solidFill>
                  <a:srgbClr val="FF0000"/>
                </a:solidFill>
              </a:rPr>
              <a:t>Открытие смены. Огоньки знакомств.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ru-RU" altLang="en-US" sz="1300">
                <a:solidFill>
                  <a:prstClr val="black"/>
                </a:solidFill>
              </a:rPr>
              <a:t>Мероприятия: торжественная линейка, посвященная открытию смены лагеря; утренняя гимнастика, праздничные мероприятия, посвященные.</a:t>
            </a:r>
          </a:p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564904"/>
            <a:ext cx="3600400" cy="2700300"/>
          </a:xfrm>
        </p:spPr>
      </p:pic>
    </p:spTree>
    <p:extLst>
      <p:ext uri="{BB962C8B-B14F-4D97-AF65-F5344CB8AC3E}">
        <p14:creationId xmlns:p14="http://schemas.microsoft.com/office/powerpoint/2010/main" val="2219488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65849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ru-RU" alt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июня– </a:t>
            </a:r>
            <a:r>
              <a:rPr lang="ru-RU" alt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открытия </a:t>
            </a: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idx="1"/>
          </p:nvPr>
        </p:nvSpPr>
        <p:spPr>
          <a:xfrm>
            <a:off x="395605" y="1124744"/>
            <a:ext cx="4040188" cy="1863566"/>
          </a:xfrm>
        </p:spPr>
        <p:txBody>
          <a:bodyPr>
            <a:normAutofit/>
          </a:bodyPr>
          <a:lstStyle/>
          <a:p>
            <a:r>
              <a:rPr lang="ru-RU" altLang="en-US" sz="1800" dirty="0"/>
              <a:t>Мероприятия: торжественная линейка, посвященная открытию смены лагеря; утренняя гимнастика, праздничные мероприятия, посвященные. Дискотека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56992"/>
            <a:ext cx="2128726" cy="283830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24744"/>
            <a:ext cx="2488766" cy="331835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619" y="2780928"/>
            <a:ext cx="2679762" cy="35730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ПАМЯТИ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Дети возложили цветы к памятнику павшим воинам.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872"/>
            <a:ext cx="1836204" cy="244827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380996"/>
            <a:ext cx="2380754" cy="317433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282679"/>
            <a:ext cx="3793276" cy="28449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60648"/>
            <a:ext cx="2133718" cy="28449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02" y="4493213"/>
            <a:ext cx="2969407" cy="222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66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3950335" cy="658495"/>
          </a:xfrm>
        </p:spPr>
        <p:txBody>
          <a:bodyPr/>
          <a:lstStyle/>
          <a:p>
            <a:r>
              <a:rPr lang="ru-RU" altLang="en-US" sz="18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День Дружбы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7315" y="1916748"/>
            <a:ext cx="4040188" cy="639762"/>
          </a:xfrm>
        </p:spPr>
        <p:txBody>
          <a:bodyPr>
            <a:noAutofit/>
          </a:bodyPr>
          <a:lstStyle/>
          <a:p>
            <a:r>
              <a:rPr lang="ru-RU" alt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Знакомство с Героями спецоперации по освобождению ДНР и ЛНР</a:t>
            </a:r>
          </a:p>
          <a:p>
            <a:r>
              <a:rPr lang="ru-RU" alt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Игровая программа «Мы – одна команда!»                                                                Творческая мастерская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564904"/>
            <a:ext cx="2712343" cy="3616457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79" y="2174875"/>
            <a:ext cx="2963466" cy="395128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Экологический день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029791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День начался с трудового десанта-уборки территории. Каждый ребенок должен помнить, что нельзя бросать мусор.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01008"/>
            <a:ext cx="3672408" cy="275430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44824"/>
            <a:ext cx="4425818" cy="3319363"/>
          </a:xfrm>
        </p:spPr>
      </p:pic>
    </p:spTree>
    <p:extLst>
      <p:ext uri="{BB962C8B-B14F-4D97-AF65-F5344CB8AC3E}">
        <p14:creationId xmlns:p14="http://schemas.microsoft.com/office/powerpoint/2010/main" val="10184309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970caf21acb49647d88b39352df53bf48186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670</Words>
  <Application>Microsoft Office PowerPoint</Application>
  <PresentationFormat>Экран (4:3)</PresentationFormat>
  <Paragraphs>66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Times New Roman</vt:lpstr>
      <vt:lpstr>Calibri</vt:lpstr>
      <vt:lpstr>Arial Black</vt:lpstr>
      <vt:lpstr>Тема Office</vt:lpstr>
      <vt:lpstr>Презентация PowerPoint</vt:lpstr>
      <vt:lpstr>Организация лагерей дневного пребывания - одна из интереснейших и важнейших форм работы с детьми в летний период.  Основная миссия лагеря дневного пребывания - организация свободного времени детей, отдыха, их здоровья в летний период.  Летнийтоздоровительный  лагерь с дневным  пребыванием  «Солнышко» основан на базе МКОУ СОШ №8 с. Уборка,    за отчетный период  с 18.06 - 08.07. 2024 г.  Отдохнуло 30 человек.   Дети находились в лагере с 09 .00 до 16.00 часов  </vt:lpstr>
      <vt:lpstr>Презентация PowerPoint</vt:lpstr>
      <vt:lpstr>Презентация PowerPoint</vt:lpstr>
      <vt:lpstr>Открытие смены. Огоньки знакомств.</vt:lpstr>
      <vt:lpstr>18 июня– День открытия </vt:lpstr>
      <vt:lpstr>День ПАМЯТИ</vt:lpstr>
      <vt:lpstr>День Дружбы</vt:lpstr>
      <vt:lpstr>Экологический день</vt:lpstr>
      <vt:lpstr>День  творческой встречи орлят «Знакомьтесь, это – мы!»</vt:lpstr>
      <vt:lpstr>Презентация PowerPoint</vt:lpstr>
      <vt:lpstr>Презентация PowerPoint</vt:lpstr>
      <vt:lpstr>Презентация PowerPoint</vt:lpstr>
      <vt:lpstr>Презентация PowerPoint</vt:lpstr>
      <vt:lpstr>День юнармейской игры «Мы –за спорт!»</vt:lpstr>
      <vt:lpstr>Я и моя семья. «ДЕНЬ СЕМЬИ»</vt:lpstr>
      <vt:lpstr>Закрытие профильной смены школьного лагеря </vt:lpstr>
      <vt:lpstr>Презентация PowerPoint</vt:lpstr>
      <vt:lpstr>Фотоотчёт о  работе   детского оздоровительного  лагеря с дневным пребыванием  «Солнышко»  опубликованы на официальном сайте  МКОУ СОШ №8 с. Уборка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Galina</dc:creator>
  <cp:lastModifiedBy>Пользователь Windows</cp:lastModifiedBy>
  <cp:revision>73</cp:revision>
  <dcterms:created xsi:type="dcterms:W3CDTF">2019-06-27T06:58:00Z</dcterms:created>
  <dcterms:modified xsi:type="dcterms:W3CDTF">2024-07-08T03:08:20Z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F048AA99ACEB4E9390AB3BD870758EE6</vt:lpwstr>
  </property>
  <property fmtid="{D5CDD505-2E9C-101B-9397-08002B2CF9AE}" pid="3" name="KSOProductBuildVer">
    <vt:lpwstr>1049-11.2.0.11537</vt:lpwstr>
  </property>
</Properties>
</file>