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0" r:id="rId3"/>
    <p:sldId id="261" r:id="rId4"/>
    <p:sldId id="264" r:id="rId5"/>
    <p:sldId id="263" r:id="rId6"/>
    <p:sldId id="265" r:id="rId7"/>
    <p:sldId id="262" r:id="rId8"/>
    <p:sldId id="259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82C6"/>
    <a:srgbClr val="F6EE2B"/>
    <a:srgbClr val="32C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6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4AA4-6163-4807-AD58-4F74EA1CFEEF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6553-5F11-4E4B-92EA-F043CBC2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78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4AA4-6163-4807-AD58-4F74EA1CFEEF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6553-5F11-4E4B-92EA-F043CBC2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217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4AA4-6163-4807-AD58-4F74EA1CFEEF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6553-5F11-4E4B-92EA-F043CBC2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99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4AA4-6163-4807-AD58-4F74EA1CFEEF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6553-5F11-4E4B-92EA-F043CBC2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4AA4-6163-4807-AD58-4F74EA1CFEEF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6553-5F11-4E4B-92EA-F043CBC2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46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4AA4-6163-4807-AD58-4F74EA1CFEEF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6553-5F11-4E4B-92EA-F043CBC2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06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4AA4-6163-4807-AD58-4F74EA1CFEEF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6553-5F11-4E4B-92EA-F043CBC2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363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4AA4-6163-4807-AD58-4F74EA1CFEEF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6553-5F11-4E4B-92EA-F043CBC2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92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4AA4-6163-4807-AD58-4F74EA1CFEEF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6553-5F11-4E4B-92EA-F043CBC2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06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4AA4-6163-4807-AD58-4F74EA1CFEEF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6553-5F11-4E4B-92EA-F043CBC2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2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4AA4-6163-4807-AD58-4F74EA1CFEEF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6553-5F11-4E4B-92EA-F043CBC2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88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A4AA4-6163-4807-AD58-4F74EA1CFEEF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C6553-5F11-4E4B-92EA-F043CBC24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51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image" Target="../media/image9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www.arspik.com/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ience Drawings Logo Reveal_720p">
            <a:hlinkClick r:id="" action="ppaction://media"/>
            <a:extLst>
              <a:ext uri="{FF2B5EF4-FFF2-40B4-BE49-F238E27FC236}">
                <a16:creationId xmlns:a16="http://schemas.microsoft.com/office/drawing/2014/main" id="{74546751-B27B-4CE1-A472-0368C4845A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92" end="851"/>
                </p14:media>
              </p:ext>
            </p:extLst>
          </p:nvPr>
        </p:nvPicPr>
        <p:blipFill rotWithShape="1">
          <a:blip r:embed="rId4"/>
          <a:stretch/>
        </p:blipFill>
        <p:spPr>
          <a:xfrm>
            <a:off x="-1524851" y="0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1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47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7456" y="1836258"/>
            <a:ext cx="7603959" cy="31854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6600" dirty="0">
                <a:ln>
                  <a:solidFill>
                    <a:srgbClr val="002060"/>
                  </a:solidFill>
                </a:ln>
                <a:solidFill>
                  <a:srgbClr val="32C2DD"/>
                </a:solidFill>
                <a:latin typeface="Arial Black" panose="020B0A04020102020204" pitchFamily="34" charset="0"/>
              </a:rPr>
              <a:t>ИНФОРМАЦИЯ</a:t>
            </a:r>
            <a:r>
              <a:rPr lang="ru-RU" sz="360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о количестве бюджетных мест </a:t>
            </a:r>
          </a:p>
          <a:p>
            <a:pPr algn="ctr">
              <a:lnSpc>
                <a:spcPct val="150000"/>
              </a:lnSpc>
            </a:pPr>
            <a:r>
              <a:rPr lang="ru-RU" sz="360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на </a:t>
            </a:r>
            <a:r>
              <a:rPr lang="ru-RU" sz="3600" dirty="0">
                <a:ln>
                  <a:solidFill>
                    <a:srgbClr val="002060"/>
                  </a:solidFill>
                </a:ln>
                <a:solidFill>
                  <a:srgbClr val="32C2DD"/>
                </a:solidFill>
                <a:latin typeface="Arial Black" panose="020B0A04020102020204" pitchFamily="34" charset="0"/>
              </a:rPr>
              <a:t>20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32C2DD"/>
                </a:solidFill>
                <a:latin typeface="Arial Black" panose="020B0A04020102020204" pitchFamily="34" charset="0"/>
              </a:rPr>
              <a:t>2</a:t>
            </a:r>
            <a:r>
              <a:rPr lang="ru-RU" sz="3600" dirty="0">
                <a:ln>
                  <a:solidFill>
                    <a:srgbClr val="002060"/>
                  </a:solidFill>
                </a:ln>
                <a:solidFill>
                  <a:srgbClr val="32C2DD"/>
                </a:solidFill>
                <a:latin typeface="Arial Black" panose="020B0A04020102020204" pitchFamily="34" charset="0"/>
              </a:rPr>
              <a:t>5-2026 </a:t>
            </a:r>
            <a:r>
              <a:rPr lang="ru-RU" sz="360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учебный год</a:t>
            </a:r>
          </a:p>
        </p:txBody>
      </p:sp>
      <p:pic>
        <p:nvPicPr>
          <p:cNvPr id="1026" name="Рисунок 20" descr="D:\Сережкина\юбилей колледжа\Логотип ПИК\clip_image00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14" y="367660"/>
            <a:ext cx="956856" cy="86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09035" y="5142542"/>
            <a:ext cx="61986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cap="small" dirty="0">
                <a:ln>
                  <a:solidFill>
                    <a:srgbClr val="002060"/>
                  </a:solidFill>
                </a:ln>
                <a:solidFill>
                  <a:srgbClr val="32C2DD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Своевременное обучение сегодня -</a:t>
            </a:r>
            <a:endParaRPr lang="ru-RU" sz="4400" dirty="0">
              <a:ln>
                <a:solidFill>
                  <a:srgbClr val="002060"/>
                </a:solidFill>
              </a:ln>
              <a:solidFill>
                <a:srgbClr val="32C2DD"/>
              </a:solidFill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228600" algn="r"/>
            <a:r>
              <a:rPr lang="ru-RU" sz="4400" b="1" i="1" cap="small" dirty="0">
                <a:ln>
                  <a:solidFill>
                    <a:srgbClr val="002060"/>
                  </a:solidFill>
                </a:ln>
                <a:solidFill>
                  <a:srgbClr val="32C2DD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стабильная работа завтра!</a:t>
            </a:r>
            <a:endParaRPr lang="ru-RU" sz="4400" dirty="0">
              <a:ln>
                <a:solidFill>
                  <a:srgbClr val="002060"/>
                </a:solidFill>
              </a:ln>
              <a:solidFill>
                <a:srgbClr val="32C2DD"/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836" y="-19903"/>
            <a:ext cx="1434163" cy="6858000"/>
          </a:xfrm>
          <a:prstGeom prst="rect">
            <a:avLst/>
          </a:prstGeom>
        </p:spPr>
      </p:pic>
      <p:sp>
        <p:nvSpPr>
          <p:cNvPr id="8" name="Диагональная полоса 7"/>
          <p:cNvSpPr/>
          <p:nvPr/>
        </p:nvSpPr>
        <p:spPr>
          <a:xfrm rot="5400000">
            <a:off x="6580943" y="103143"/>
            <a:ext cx="2666196" cy="2459913"/>
          </a:xfrm>
          <a:prstGeom prst="diagStripe">
            <a:avLst>
              <a:gd name="adj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473" y="2"/>
            <a:ext cx="1314508" cy="6858000"/>
          </a:xfrm>
          <a:prstGeom prst="rect">
            <a:avLst/>
          </a:prstGeom>
        </p:spPr>
      </p:pic>
      <p:sp>
        <p:nvSpPr>
          <p:cNvPr id="11" name="Диагональная полоса 10"/>
          <p:cNvSpPr/>
          <p:nvPr/>
        </p:nvSpPr>
        <p:spPr>
          <a:xfrm rot="16200000" flipH="1">
            <a:off x="-231333" y="211430"/>
            <a:ext cx="2917107" cy="2454442"/>
          </a:xfrm>
          <a:prstGeom prst="diagStripe">
            <a:avLst>
              <a:gd name="adj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85393-25B6-44AA-A35A-7F367BDB6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013" y="221790"/>
            <a:ext cx="1153215" cy="1092972"/>
          </a:xfrm>
          <a:prstGeom prst="rect">
            <a:avLst/>
          </a:prstGeom>
        </p:spPr>
      </p:pic>
      <p:pic>
        <p:nvPicPr>
          <p:cNvPr id="12" name="Picture 2" descr="Picture background">
            <a:extLst>
              <a:ext uri="{FF2B5EF4-FFF2-40B4-BE49-F238E27FC236}">
                <a16:creationId xmlns:a16="http://schemas.microsoft.com/office/drawing/2014/main" id="{046EFF3C-9FE1-471A-93E4-F0B43B5B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25" y="424698"/>
            <a:ext cx="881011" cy="84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4DA2267-9063-47BD-9969-B9BF84532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64" y="482443"/>
            <a:ext cx="1557680" cy="57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5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1320" y="3232712"/>
            <a:ext cx="78863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 fontAlgn="base"/>
            <a:r>
              <a:rPr lang="ru-RU" sz="2400" i="1" dirty="0">
                <a:solidFill>
                  <a:srgbClr val="002060"/>
                </a:solidFill>
                <a:latin typeface="Garamond" panose="02020404030301010803" pitchFamily="18" charset="0"/>
              </a:rPr>
              <a:t>Качественные знания обеспечивают высококвалифицированный педагогический коллектив  и современная материально-техническая база. Учебный процесс ведётся в двух учебно-лабораторных корпусах, оборудованных лабораторной и мультимедийной техникой. </a:t>
            </a:r>
          </a:p>
          <a:p>
            <a:pPr indent="355600" algn="just" fontAlgn="base"/>
            <a:r>
              <a:rPr lang="ru-RU" sz="2400" i="1" dirty="0">
                <a:solidFill>
                  <a:srgbClr val="002060"/>
                </a:solidFill>
                <a:latin typeface="Garamond" panose="02020404030301010803" pitchFamily="18" charset="0"/>
              </a:rPr>
              <a:t>Если вы хотите обеспечить себе достойную карьеру, материальное благополучие и уважение в обществе, то  ваш выбор – «Приморский индустриальный колледж».</a:t>
            </a:r>
          </a:p>
          <a:p>
            <a:pPr fontAlgn="base"/>
            <a:r>
              <a:rPr lang="ru-RU" sz="2400" i="1" dirty="0">
                <a:solidFill>
                  <a:srgbClr val="002060"/>
                </a:solidFill>
                <a:latin typeface="Garamond" panose="02020404030301010803" pitchFamily="18" charset="0"/>
              </a:rPr>
              <a:t> </a:t>
            </a:r>
          </a:p>
          <a:p>
            <a:pPr algn="r" fontAlgn="base"/>
            <a:r>
              <a:rPr lang="ru-RU" sz="2400" i="1" dirty="0">
                <a:solidFill>
                  <a:srgbClr val="002060"/>
                </a:solidFill>
                <a:latin typeface="Garamond" panose="02020404030301010803" pitchFamily="18" charset="0"/>
              </a:rPr>
              <a:t>Директор  КГБПОУ "ПИК"    Татьяна Николаевна Яковлева</a:t>
            </a:r>
            <a:endParaRPr lang="ru-RU" sz="2400" i="1" dirty="0">
              <a:solidFill>
                <a:srgbClr val="002060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366" y="45305"/>
            <a:ext cx="8527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Дорогие ребята - выпускники!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69029" y="1001570"/>
            <a:ext cx="5808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 fontAlgn="base"/>
            <a:r>
              <a:rPr lang="ru-RU" sz="2400" i="1" dirty="0">
                <a:solidFill>
                  <a:srgbClr val="002060"/>
                </a:solidFill>
                <a:latin typeface="Garamond" panose="02020404030301010803" pitchFamily="18" charset="0"/>
              </a:rPr>
              <a:t>Выбор профессии – один из самых важных шагов в жизни человека. «Приморский индустриальный колледж» открывает перед вами свои двери и предлагает широкий спектр специальностей, профессий  и направлений подготовки.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394" y="-19903"/>
            <a:ext cx="492605" cy="6858000"/>
          </a:xfrm>
          <a:prstGeom prst="rect">
            <a:avLst/>
          </a:prstGeom>
        </p:spPr>
      </p:pic>
      <p:sp>
        <p:nvSpPr>
          <p:cNvPr id="10" name="Диагональная полоса 9"/>
          <p:cNvSpPr/>
          <p:nvPr/>
        </p:nvSpPr>
        <p:spPr>
          <a:xfrm rot="5400000">
            <a:off x="7591423" y="200028"/>
            <a:ext cx="1752601" cy="1352549"/>
          </a:xfrm>
          <a:prstGeom prst="diagStripe">
            <a:avLst>
              <a:gd name="adj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8498E1-6E3E-49A2-BF18-E133C5F5CF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1"/>
          <a:stretch/>
        </p:blipFill>
        <p:spPr>
          <a:xfrm>
            <a:off x="700248" y="1005540"/>
            <a:ext cx="1868781" cy="23100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0652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415546"/>
              </p:ext>
            </p:extLst>
          </p:nvPr>
        </p:nvGraphicFramePr>
        <p:xfrm>
          <a:off x="269507" y="1864127"/>
          <a:ext cx="8304082" cy="4460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2376">
                  <a:extLst>
                    <a:ext uri="{9D8B030D-6E8A-4147-A177-3AD203B41FA5}">
                      <a16:colId xmlns:a16="http://schemas.microsoft.com/office/drawing/2014/main" val="3563918823"/>
                    </a:ext>
                  </a:extLst>
                </a:gridCol>
                <a:gridCol w="4646394">
                  <a:extLst>
                    <a:ext uri="{9D8B030D-6E8A-4147-A177-3AD203B41FA5}">
                      <a16:colId xmlns:a16="http://schemas.microsoft.com/office/drawing/2014/main" val="3832772640"/>
                    </a:ext>
                  </a:extLst>
                </a:gridCol>
                <a:gridCol w="1334013">
                  <a:extLst>
                    <a:ext uri="{9D8B030D-6E8A-4147-A177-3AD203B41FA5}">
                      <a16:colId xmlns:a16="http://schemas.microsoft.com/office/drawing/2014/main" val="1528940812"/>
                    </a:ext>
                  </a:extLst>
                </a:gridCol>
                <a:gridCol w="1191299">
                  <a:extLst>
                    <a:ext uri="{9D8B030D-6E8A-4147-A177-3AD203B41FA5}">
                      <a16:colId xmlns:a16="http://schemas.microsoft.com/office/drawing/2014/main" val="2234137279"/>
                    </a:ext>
                  </a:extLst>
                </a:gridCol>
              </a:tblGrid>
              <a:tr h="75927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Bahnschrift SemiBold Condensed" panose="020B0502040204020203" pitchFamily="34" charset="0"/>
                          <a:cs typeface="Arial" panose="020B0604020202020204" pitchFamily="34" charset="0"/>
                        </a:rPr>
                        <a:t>На базе основного общего образования/среднего общего образования 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cs typeface="Arial" panose="020B0604020202020204" pitchFamily="34" charset="0"/>
                        </a:rPr>
                        <a:t>(9/11 классов)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Bahnschrift SemiBold Condensed" panose="020B0502040204020203" pitchFamily="34" charset="0"/>
                          <a:cs typeface="Arial" panose="020B0604020202020204" pitchFamily="34" charset="0"/>
                        </a:rPr>
                        <a:t>по программам подготовки 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cs typeface="Arial" panose="020B0604020202020204" pitchFamily="34" charset="0"/>
                        </a:rPr>
                        <a:t>СПЕЦИАЛИСТОВ СРЕДНЕГО ЗВЕНА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282566"/>
                  </a:ext>
                </a:extLst>
              </a:tr>
              <a:tr h="3276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09.02.07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Информационные системы  и программирование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3г.10 мес.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281867"/>
                  </a:ext>
                </a:extLst>
              </a:tr>
              <a:tr h="250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09.02.06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Сетевое и системное администрирование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3г.10 мес.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588143"/>
                  </a:ext>
                </a:extLst>
              </a:tr>
              <a:tr h="2902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15.02.09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16000" indent="-101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Аддитивные технологии 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3г.10 мес.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1176310"/>
                  </a:ext>
                </a:extLst>
              </a:tr>
              <a:tr h="2992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15.02.16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16000" indent="-101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Технология машиностроения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25/25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г. 10 мес./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2г. 10 мес.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706777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23.02.07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Техническое обслуживание и ремонт двигателей автотранспортных средств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г.10 мес.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72713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24.02.01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16000" indent="-101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Производство летательных аппаратов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indent="-920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г. 10 мес.</a:t>
                      </a: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9549962"/>
                  </a:ext>
                </a:extLst>
              </a:tr>
              <a:tr h="3435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25.02.08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16000" indent="-101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Эксплуатация беспилотных авиационных систем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г.10 мес.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94191"/>
                  </a:ext>
                </a:extLst>
              </a:tr>
              <a:tr h="4799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27.02.07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Управление качеством продукции, процессов и услуг (по отраслям)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г.10 мес.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765569"/>
                  </a:ext>
                </a:extLst>
              </a:tr>
              <a:tr h="283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38.02.08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Торговое дело 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г.10 мес.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847397"/>
                  </a:ext>
                </a:extLst>
              </a:tr>
              <a:tr h="283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43.02.15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16000" indent="-101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Поварское и кондитерское дело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г.10 мес.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413675"/>
                  </a:ext>
                </a:extLst>
              </a:tr>
              <a:tr h="2837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43.02.16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Туризм и гостеприимство 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г.10 мес.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87046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394" y="-19903"/>
            <a:ext cx="492605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9508" y="193600"/>
            <a:ext cx="8304082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11">
              <a:tabLst>
                <a:tab pos="3700509" algn="l"/>
              </a:tabLst>
            </a:pPr>
            <a:r>
              <a:rPr lang="ru-RU" altLang="ru-RU" sz="2400" cap="small" dirty="0">
                <a:ln>
                  <a:solidFill>
                    <a:srgbClr val="1371B8"/>
                  </a:solidFill>
                </a:ln>
                <a:solidFill>
                  <a:srgbClr val="25BFD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ИНФОРМАЦИЯ</a:t>
            </a:r>
            <a:endParaRPr lang="ru-RU" altLang="ru-RU" sz="700" cap="small" dirty="0">
              <a:ln>
                <a:solidFill>
                  <a:srgbClr val="1371B8"/>
                </a:solidFill>
              </a:ln>
              <a:solidFill>
                <a:srgbClr val="25BFDC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914411">
              <a:spcBef>
                <a:spcPts val="600"/>
              </a:spcBef>
              <a:tabLst>
                <a:tab pos="3700509" algn="l"/>
              </a:tabLst>
            </a:pPr>
            <a:r>
              <a:rPr lang="ru-RU" altLang="ru-RU" sz="2000" b="1" cap="small" dirty="0">
                <a:ea typeface="Times New Roman" panose="02020603050405020304" pitchFamily="18" charset="0"/>
                <a:cs typeface="Arial" panose="020B0604020202020204" pitchFamily="34" charset="0"/>
              </a:rPr>
              <a:t>о количестве бюджетных мест </a:t>
            </a:r>
            <a:r>
              <a:rPr lang="ru-RU" altLang="ru-RU" sz="2000" b="1" cap="small"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altLang="ru-RU" sz="2000" b="1" cap="small">
                <a:ln>
                  <a:solidFill>
                    <a:srgbClr val="1371B8"/>
                  </a:solidFill>
                </a:ln>
                <a:solidFill>
                  <a:srgbClr val="25BFD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2025 - 2026 </a:t>
            </a:r>
            <a:r>
              <a:rPr lang="ru-RU" altLang="ru-RU" sz="2000" b="1" cap="small" dirty="0">
                <a:ea typeface="Times New Roman" panose="02020603050405020304" pitchFamily="18" charset="0"/>
                <a:cs typeface="Arial" panose="020B0604020202020204" pitchFamily="34" charset="0"/>
              </a:rPr>
              <a:t>учебный год</a:t>
            </a:r>
            <a:endParaRPr lang="ru-RU" altLang="ru-RU" sz="2000" cap="small" dirty="0">
              <a:cs typeface="Arial" panose="020B0604020202020204" pitchFamily="34" charset="0"/>
            </a:endParaRPr>
          </a:p>
        </p:txBody>
      </p:sp>
      <p:sp>
        <p:nvSpPr>
          <p:cNvPr id="5" name="Диагональная полоса 4"/>
          <p:cNvSpPr/>
          <p:nvPr/>
        </p:nvSpPr>
        <p:spPr>
          <a:xfrm rot="5400000">
            <a:off x="7591423" y="200028"/>
            <a:ext cx="1752601" cy="1352549"/>
          </a:xfrm>
          <a:prstGeom prst="diagStripe">
            <a:avLst>
              <a:gd name="adj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36233"/>
              </p:ext>
            </p:extLst>
          </p:nvPr>
        </p:nvGraphicFramePr>
        <p:xfrm>
          <a:off x="269508" y="1083157"/>
          <a:ext cx="8304081" cy="7809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0036">
                  <a:extLst>
                    <a:ext uri="{9D8B030D-6E8A-4147-A177-3AD203B41FA5}">
                      <a16:colId xmlns:a16="http://schemas.microsoft.com/office/drawing/2014/main" val="971839722"/>
                    </a:ext>
                  </a:extLst>
                </a:gridCol>
                <a:gridCol w="4606506">
                  <a:extLst>
                    <a:ext uri="{9D8B030D-6E8A-4147-A177-3AD203B41FA5}">
                      <a16:colId xmlns:a16="http://schemas.microsoft.com/office/drawing/2014/main" val="1783937079"/>
                    </a:ext>
                  </a:extLst>
                </a:gridCol>
                <a:gridCol w="1366987">
                  <a:extLst>
                    <a:ext uri="{9D8B030D-6E8A-4147-A177-3AD203B41FA5}">
                      <a16:colId xmlns:a16="http://schemas.microsoft.com/office/drawing/2014/main" val="3838582719"/>
                    </a:ext>
                  </a:extLst>
                </a:gridCol>
                <a:gridCol w="1160552">
                  <a:extLst>
                    <a:ext uri="{9D8B030D-6E8A-4147-A177-3AD203B41FA5}">
                      <a16:colId xmlns:a16="http://schemas.microsoft.com/office/drawing/2014/main" val="942381958"/>
                    </a:ext>
                  </a:extLst>
                </a:gridCol>
              </a:tblGrid>
              <a:tr h="780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Коды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Специальность/профессия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Контрольные цифры приема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обучения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401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27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394" y="-19903"/>
            <a:ext cx="492605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308518"/>
              </p:ext>
            </p:extLst>
          </p:nvPr>
        </p:nvGraphicFramePr>
        <p:xfrm>
          <a:off x="259883" y="1123097"/>
          <a:ext cx="8391511" cy="5446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4081">
                  <a:extLst>
                    <a:ext uri="{9D8B030D-6E8A-4147-A177-3AD203B41FA5}">
                      <a16:colId xmlns:a16="http://schemas.microsoft.com/office/drawing/2014/main" val="4036648923"/>
                    </a:ext>
                  </a:extLst>
                </a:gridCol>
                <a:gridCol w="4543810">
                  <a:extLst>
                    <a:ext uri="{9D8B030D-6E8A-4147-A177-3AD203B41FA5}">
                      <a16:colId xmlns:a16="http://schemas.microsoft.com/office/drawing/2014/main" val="4035089709"/>
                    </a:ext>
                  </a:extLst>
                </a:gridCol>
                <a:gridCol w="1382504">
                  <a:extLst>
                    <a:ext uri="{9D8B030D-6E8A-4147-A177-3AD203B41FA5}">
                      <a16:colId xmlns:a16="http://schemas.microsoft.com/office/drawing/2014/main" val="4066252026"/>
                    </a:ext>
                  </a:extLst>
                </a:gridCol>
                <a:gridCol w="1311116">
                  <a:extLst>
                    <a:ext uri="{9D8B030D-6E8A-4147-A177-3AD203B41FA5}">
                      <a16:colId xmlns:a16="http://schemas.microsoft.com/office/drawing/2014/main" val="1403323034"/>
                    </a:ext>
                  </a:extLst>
                </a:gridCol>
              </a:tblGrid>
              <a:tr h="796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Коды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Специальность/профессия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Контрольные цифры приема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обучения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321262"/>
                  </a:ext>
                </a:extLst>
              </a:tr>
              <a:tr h="714962">
                <a:tc gridSpan="4">
                  <a:txBody>
                    <a:bodyPr/>
                    <a:lstStyle/>
                    <a:p>
                      <a:pPr marL="0" marR="0" indent="0" algn="ctr" defTabSz="6858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Bahnschrift SemiBold Condensed" panose="020B0502040204020203" pitchFamily="34" charset="0"/>
                          <a:cs typeface="Arial" panose="020B0604020202020204" pitchFamily="34" charset="0"/>
                        </a:rPr>
                        <a:t>На базе основного общего образования 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cs typeface="Arial" panose="020B0604020202020204" pitchFamily="34" charset="0"/>
                        </a:rPr>
                        <a:t>(9 классов)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cap="small" baseline="0" dirty="0">
                          <a:solidFill>
                            <a:srgbClr val="002060"/>
                          </a:solidFill>
                          <a:effectLst/>
                          <a:latin typeface="Bahnschrift SemiBold Condensed" panose="020B0502040204020203" pitchFamily="34" charset="0"/>
                          <a:cs typeface="Arial" panose="020B0604020202020204" pitchFamily="34" charset="0"/>
                        </a:rPr>
                        <a:t>по программам подготовки 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cs typeface="Arial" panose="020B0604020202020204" pitchFamily="34" charset="0"/>
                        </a:rPr>
                        <a:t>КВАЛИФИЦИРОВАННЫХ РАБОЧИХ, СЛУЖАЩИХ 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295010"/>
                  </a:ext>
                </a:extLst>
              </a:tr>
              <a:tr h="5331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09.01.04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Наладчик аппаратных и программных средств инфокоммуникационных систем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b="0" spc="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ru-RU" sz="3600" b="1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г.10 мес.</a:t>
                      </a: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595029"/>
                  </a:ext>
                </a:extLst>
              </a:tr>
              <a:tr h="7835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13.01.10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Электромонтёр по ремонту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 обслуживанию  электрооборудования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(по отраслям)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b="0" spc="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ru-RU" sz="3600" b="1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г.10 мес.</a:t>
                      </a: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49189"/>
                  </a:ext>
                </a:extLst>
              </a:tr>
              <a:tr h="5331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15.01.05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(ручной и частично механизированной сварки (наплавки))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C00000"/>
                          </a:solidFill>
                          <a:latin typeface="Bahnschrift SemiBold Condensed" panose="020B0502040204020203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3600" b="1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г.10 мес.</a:t>
                      </a: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922202"/>
                  </a:ext>
                </a:extLst>
              </a:tr>
              <a:tr h="8546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spc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15.01.38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Оператор-наладчик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металлообрабатывающих станков 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600" dirty="0">
                          <a:solidFill>
                            <a:srgbClr val="C00000"/>
                          </a:solidFill>
                          <a:latin typeface="Bahnschrift SemiBold Condensed" panose="020B0502040204020203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г.10 мес.</a:t>
                      </a: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726168"/>
                  </a:ext>
                </a:extLst>
              </a:tr>
              <a:tr h="5776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23.01.17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Мастер по ремонту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 обслуживанию автомобилей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b="0" spc="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ru-RU" sz="3600" b="1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г.10 мес.</a:t>
                      </a: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9761795"/>
                  </a:ext>
                </a:extLst>
              </a:tr>
              <a:tr h="6217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43.01.09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pc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Повар, кондитер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b="0" spc="0" dirty="0">
                          <a:solidFill>
                            <a:srgbClr val="C00000"/>
                          </a:solidFill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ru-RU" sz="3600" b="1" dirty="0">
                        <a:solidFill>
                          <a:srgbClr val="C00000"/>
                        </a:solidFill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г.10мес.</a:t>
                      </a:r>
                    </a:p>
                  </a:txBody>
                  <a:tcPr marL="32948" marR="329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24763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38037" y="193600"/>
            <a:ext cx="8213357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700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11">
              <a:tabLst>
                <a:tab pos="3700509" algn="l"/>
              </a:tabLst>
            </a:pPr>
            <a:r>
              <a:rPr lang="ru-RU" altLang="ru-RU" sz="2400" cap="small" dirty="0">
                <a:ln>
                  <a:solidFill>
                    <a:srgbClr val="1371B8"/>
                  </a:solidFill>
                </a:ln>
                <a:solidFill>
                  <a:srgbClr val="25BFD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ИНФОРМАЦИЯ</a:t>
            </a:r>
            <a:endParaRPr lang="ru-RU" altLang="ru-RU" sz="700" cap="small" dirty="0">
              <a:ln>
                <a:solidFill>
                  <a:srgbClr val="1371B8"/>
                </a:solidFill>
              </a:ln>
              <a:solidFill>
                <a:srgbClr val="25BFDC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914411">
              <a:spcBef>
                <a:spcPts val="600"/>
              </a:spcBef>
              <a:tabLst>
                <a:tab pos="3700509" algn="l"/>
              </a:tabLst>
            </a:pPr>
            <a:r>
              <a:rPr lang="ru-RU" altLang="ru-RU" sz="2000" b="1" cap="small" dirty="0">
                <a:ea typeface="Times New Roman" panose="02020603050405020304" pitchFamily="18" charset="0"/>
                <a:cs typeface="Arial" panose="020B0604020202020204" pitchFamily="34" charset="0"/>
              </a:rPr>
              <a:t>о количестве бюджетных мест на </a:t>
            </a:r>
            <a:r>
              <a:rPr lang="ru-RU" altLang="ru-RU" sz="2000" b="1" cap="small" dirty="0">
                <a:ln>
                  <a:solidFill>
                    <a:srgbClr val="1371B8"/>
                  </a:solidFill>
                </a:ln>
                <a:solidFill>
                  <a:srgbClr val="25BFDC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2025 - 2026 </a:t>
            </a:r>
            <a:r>
              <a:rPr lang="ru-RU" altLang="ru-RU" sz="2000" b="1" cap="small" dirty="0">
                <a:ea typeface="Times New Roman" panose="02020603050405020304" pitchFamily="18" charset="0"/>
                <a:cs typeface="Arial" panose="020B0604020202020204" pitchFamily="34" charset="0"/>
              </a:rPr>
              <a:t>учебный год</a:t>
            </a:r>
            <a:endParaRPr lang="ru-RU" altLang="ru-RU" sz="2000" cap="small" dirty="0">
              <a:cs typeface="Arial" panose="020B0604020202020204" pitchFamily="34" charset="0"/>
            </a:endParaRPr>
          </a:p>
        </p:txBody>
      </p:sp>
      <p:sp>
        <p:nvSpPr>
          <p:cNvPr id="5" name="Диагональная полоса 4"/>
          <p:cNvSpPr/>
          <p:nvPr/>
        </p:nvSpPr>
        <p:spPr>
          <a:xfrm rot="5400000">
            <a:off x="7591423" y="200028"/>
            <a:ext cx="1752601" cy="1352549"/>
          </a:xfrm>
          <a:prstGeom prst="diagStripe">
            <a:avLst>
              <a:gd name="adj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393" y="0"/>
            <a:ext cx="492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837" y="-106167"/>
            <a:ext cx="1434163" cy="6858000"/>
          </a:xfrm>
          <a:prstGeom prst="rect">
            <a:avLst/>
          </a:prstGeom>
        </p:spPr>
      </p:pic>
      <p:sp>
        <p:nvSpPr>
          <p:cNvPr id="3" name="Диагональная полоса 2"/>
          <p:cNvSpPr/>
          <p:nvPr/>
        </p:nvSpPr>
        <p:spPr>
          <a:xfrm rot="5400000">
            <a:off x="6580943" y="103143"/>
            <a:ext cx="2666196" cy="2459913"/>
          </a:xfrm>
          <a:prstGeom prst="diagStripe">
            <a:avLst>
              <a:gd name="adj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473" y="2"/>
            <a:ext cx="1314508" cy="6858000"/>
          </a:xfrm>
          <a:prstGeom prst="rect">
            <a:avLst/>
          </a:prstGeom>
        </p:spPr>
      </p:pic>
      <p:sp>
        <p:nvSpPr>
          <p:cNvPr id="5" name="Диагональная полоса 4"/>
          <p:cNvSpPr/>
          <p:nvPr/>
        </p:nvSpPr>
        <p:spPr>
          <a:xfrm rot="16200000" flipH="1">
            <a:off x="-231333" y="211430"/>
            <a:ext cx="2917107" cy="2454442"/>
          </a:xfrm>
          <a:prstGeom prst="diagStripe">
            <a:avLst>
              <a:gd name="adj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7284" y="377779"/>
            <a:ext cx="7603959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4800" dirty="0">
                <a:ln>
                  <a:solidFill>
                    <a:srgbClr val="002060"/>
                  </a:solidFill>
                </a:ln>
                <a:solidFill>
                  <a:srgbClr val="32C2DD"/>
                </a:solidFill>
                <a:latin typeface="Arial Black" panose="020B0A04020102020204" pitchFamily="34" charset="0"/>
              </a:rPr>
              <a:t>КОЛИЧЕСТВО </a:t>
            </a:r>
          </a:p>
          <a:p>
            <a:pPr algn="ctr">
              <a:lnSpc>
                <a:spcPct val="150000"/>
              </a:lnSpc>
            </a:pPr>
            <a:r>
              <a:rPr lang="ru-RU" sz="4800" dirty="0">
                <a:ln>
                  <a:solidFill>
                    <a:srgbClr val="002060"/>
                  </a:solidFill>
                </a:ln>
                <a:solidFill>
                  <a:srgbClr val="32C2DD"/>
                </a:solidFill>
                <a:latin typeface="Arial Black" panose="020B0A04020102020204" pitchFamily="34" charset="0"/>
              </a:rPr>
              <a:t>БЮДЖЕТНЫХ МЕСТ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7454" y="1827654"/>
            <a:ext cx="7348890" cy="5386090"/>
          </a:xfrm>
          <a:prstGeom prst="rect">
            <a:avLst/>
          </a:prstGeom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3600" dirty="0">
                <a:ln w="9525">
                  <a:solidFill>
                    <a:srgbClr val="00206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4400" dirty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1782C6"/>
                </a:solidFill>
                <a:effectLst>
                  <a:glow rad="101600">
                    <a:schemeClr val="accent4">
                      <a:lumMod val="40000"/>
                      <a:lumOff val="60000"/>
                      <a:alpha val="60000"/>
                    </a:schemeClr>
                  </a:glow>
                </a:effectLst>
                <a:latin typeface="Franklin Gothic Demi Cond" panose="020B0706030402020204" pitchFamily="34" charset="0"/>
              </a:rPr>
              <a:t>450</a:t>
            </a:r>
          </a:p>
        </p:txBody>
      </p:sp>
    </p:spTree>
    <p:extLst>
      <p:ext uri="{BB962C8B-B14F-4D97-AF65-F5344CB8AC3E}">
        <p14:creationId xmlns:p14="http://schemas.microsoft.com/office/powerpoint/2010/main" val="34955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8133" y="5206855"/>
            <a:ext cx="9135867" cy="1679845"/>
          </a:xfrm>
          <a:prstGeom prst="rect">
            <a:avLst/>
          </a:prstGeom>
          <a:gradFill flip="none" rotWithShape="1">
            <a:gsLst>
              <a:gs pos="0">
                <a:srgbClr val="005A8F"/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34000">
                <a:srgbClr val="00497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иагональная полоса 41"/>
          <p:cNvSpPr/>
          <p:nvPr/>
        </p:nvSpPr>
        <p:spPr>
          <a:xfrm rot="10800000">
            <a:off x="6316070" y="1139928"/>
            <a:ext cx="2827929" cy="5737676"/>
          </a:xfrm>
          <a:prstGeom prst="diagStripe">
            <a:avLst>
              <a:gd name="adj" fmla="val 0"/>
            </a:avLst>
          </a:prstGeom>
          <a:blipFill dpi="0" rotWithShape="1">
            <a:blip r:embed="rId2" cstate="print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Диагональная полоса 39"/>
          <p:cNvSpPr/>
          <p:nvPr/>
        </p:nvSpPr>
        <p:spPr>
          <a:xfrm rot="5400000">
            <a:off x="6000825" y="-56069"/>
            <a:ext cx="3110011" cy="3176336"/>
          </a:xfrm>
          <a:prstGeom prst="diagStripe">
            <a:avLst>
              <a:gd name="adj" fmla="val 46423"/>
            </a:avLst>
          </a:prstGeom>
          <a:blipFill dpi="0" rotWithShape="1">
            <a:blip r:embed="rId3" cstate="print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7672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31" name="Диагональная полоса 1030"/>
          <p:cNvSpPr/>
          <p:nvPr/>
        </p:nvSpPr>
        <p:spPr>
          <a:xfrm rot="5400000">
            <a:off x="6737650" y="577551"/>
            <a:ext cx="2983898" cy="1828799"/>
          </a:xfrm>
          <a:prstGeom prst="diagStripe">
            <a:avLst>
              <a:gd name="adj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75073" y="1540385"/>
            <a:ext cx="492255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4" indent="-285754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Заявление (заполняется лично абитуриентом);</a:t>
            </a:r>
          </a:p>
          <a:p>
            <a:pPr marL="285754" indent="-285754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Документ об образовании + копия; </a:t>
            </a:r>
          </a:p>
          <a:p>
            <a:pPr marL="285754" indent="-285754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Копия сертификата о прививках и индивидуальная медицинская карта ребенка из школы;</a:t>
            </a:r>
          </a:p>
          <a:p>
            <a:pPr marL="285754" indent="-285754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Паспорт + копия паспорта; </a:t>
            </a:r>
          </a:p>
          <a:p>
            <a:pPr marL="285754" indent="-285754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Копию страхового медицинского полиса; </a:t>
            </a:r>
          </a:p>
          <a:p>
            <a:pPr marL="285754" indent="-285754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6 фотографий размером 3*4 см;</a:t>
            </a:r>
          </a:p>
          <a:p>
            <a:pPr marL="285754" indent="-285754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Медицинская справка формы №086/у;</a:t>
            </a:r>
          </a:p>
          <a:p>
            <a:pPr marL="285754" indent="-285754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Копия удостоверения гражданина,           подлежащего призыву на ВС;</a:t>
            </a:r>
          </a:p>
          <a:p>
            <a:pPr marL="285754" indent="-285754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Копия СНИЛС и ИНН;</a:t>
            </a:r>
          </a:p>
          <a:p>
            <a:pPr marL="285754" indent="-285754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Копия свидетельства о рождении.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9056" y="157978"/>
            <a:ext cx="782797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При подаче заявлений </a:t>
            </a:r>
          </a:p>
          <a:p>
            <a:pPr>
              <a:spcBef>
                <a:spcPts val="600"/>
              </a:spcBef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о приёме в 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1371B8"/>
                </a:solidFill>
                <a:latin typeface="Arial Black" panose="020B0A04020102020204" pitchFamily="34" charset="0"/>
              </a:rPr>
              <a:t>КОЛЛЕДЖ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1371B8"/>
                </a:solidFill>
              </a:rPr>
              <a:t>, 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1371B8"/>
                </a:solidFill>
                <a:latin typeface="Arial Black" panose="020B0A04020102020204" pitchFamily="34" charset="0"/>
              </a:rPr>
              <a:t>ПОСТУПАЮЩИЙ</a:t>
            </a:r>
          </a:p>
          <a:p>
            <a:pPr>
              <a:spcBef>
                <a:spcPts val="600"/>
              </a:spcBef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предъявляет следующие 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1371B8"/>
                </a:solidFill>
                <a:latin typeface="Arial Black" panose="020B0A04020102020204" pitchFamily="34" charset="0"/>
              </a:rPr>
              <a:t>ДОКУМЕНТЫ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1371B8"/>
                </a:solidFill>
              </a:rPr>
              <a:t>: </a:t>
            </a:r>
          </a:p>
        </p:txBody>
      </p:sp>
      <p:sp>
        <p:nvSpPr>
          <p:cNvPr id="1029" name="Прямоугольник 1028"/>
          <p:cNvSpPr/>
          <p:nvPr/>
        </p:nvSpPr>
        <p:spPr>
          <a:xfrm>
            <a:off x="3740572" y="5419797"/>
            <a:ext cx="545210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latin typeface="Arial Black" panose="020B0A04020102020204" pitchFamily="34" charset="0"/>
              </a:rPr>
              <a:t>КГБПОУ  </a:t>
            </a:r>
          </a:p>
          <a:p>
            <a:r>
              <a:rPr lang="ru-RU" sz="1900" b="1" dirty="0">
                <a:solidFill>
                  <a:schemeClr val="bg1"/>
                </a:solidFill>
                <a:latin typeface="Arial Black" panose="020B0A04020102020204" pitchFamily="34" charset="0"/>
              </a:rPr>
              <a:t>«ПРИМОРСКИЙ </a:t>
            </a:r>
          </a:p>
          <a:p>
            <a:r>
              <a:rPr lang="ru-RU" sz="1900" b="1" dirty="0">
                <a:solidFill>
                  <a:schemeClr val="bg1"/>
                </a:solidFill>
                <a:latin typeface="Arial Black" panose="020B0A04020102020204" pitchFamily="34" charset="0"/>
              </a:rPr>
              <a:t>ИНДУСТРИАЛЬНЫЙ </a:t>
            </a:r>
          </a:p>
          <a:p>
            <a:r>
              <a:rPr lang="ru-RU" sz="1900" b="1" dirty="0">
                <a:solidFill>
                  <a:schemeClr val="bg1"/>
                </a:solidFill>
                <a:latin typeface="Arial Black" panose="020B0A04020102020204" pitchFamily="34" charset="0"/>
              </a:rPr>
              <a:t>КОЛЛЕДЖ»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39693D1-3CED-4D4F-A043-510C00CE252C}"/>
              </a:ext>
            </a:extLst>
          </p:cNvPr>
          <p:cNvGrpSpPr/>
          <p:nvPr/>
        </p:nvGrpSpPr>
        <p:grpSpPr>
          <a:xfrm>
            <a:off x="309333" y="1670012"/>
            <a:ext cx="2665739" cy="3349133"/>
            <a:chOff x="546728" y="1728095"/>
            <a:chExt cx="2366840" cy="299227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/>
            <a:srcRect l="27571" r="27271" b="5222"/>
            <a:stretch/>
          </p:blipFill>
          <p:spPr>
            <a:xfrm>
              <a:off x="1299021" y="1736056"/>
              <a:ext cx="739389" cy="103454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1026" name="Picture 2" descr="http://vchemraznica.ru/wp-content/uploads/2016/09/attes2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" r="66051" b="8297"/>
            <a:stretch/>
          </p:blipFill>
          <p:spPr bwMode="auto">
            <a:xfrm>
              <a:off x="2127090" y="1728095"/>
              <a:ext cx="753352" cy="1033200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/>
            <a:srcRect r="6250"/>
            <a:stretch/>
          </p:blipFill>
          <p:spPr>
            <a:xfrm>
              <a:off x="546728" y="1739521"/>
              <a:ext cx="676313" cy="721401"/>
            </a:xfrm>
            <a:prstGeom prst="rect">
              <a:avLst/>
            </a:prstGeom>
            <a:ln>
              <a:solidFill>
                <a:srgbClr val="061FA6"/>
              </a:solidFill>
            </a:ln>
          </p:spPr>
        </p:pic>
        <p:pic>
          <p:nvPicPr>
            <p:cNvPr id="1028" name="Picture 4" descr="http://rylik.ru/uploads/posts/2014-01/1390900065_1aa_shn_wrkrs_icns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11" b="65376"/>
            <a:stretch/>
          </p:blipFill>
          <p:spPr bwMode="auto">
            <a:xfrm>
              <a:off x="554762" y="2526665"/>
              <a:ext cx="289799" cy="36000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://rylik.ru/uploads/posts/2014-01/1390900065_1aa_shn_wrkrs_icns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11" b="65376"/>
            <a:stretch/>
          </p:blipFill>
          <p:spPr bwMode="auto">
            <a:xfrm>
              <a:off x="920542" y="2526665"/>
              <a:ext cx="289799" cy="36000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ttp://rylik.ru/uploads/posts/2014-01/1390900065_1aa_shn_wrkrs_icns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11" b="65376"/>
            <a:stretch/>
          </p:blipFill>
          <p:spPr bwMode="auto">
            <a:xfrm>
              <a:off x="554762" y="2911825"/>
              <a:ext cx="289799" cy="36000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rylik.ru/uploads/posts/2014-01/1390900065_1aa_shn_wrkrs_icns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11" b="65376"/>
            <a:stretch/>
          </p:blipFill>
          <p:spPr bwMode="auto">
            <a:xfrm>
              <a:off x="920542" y="2911825"/>
              <a:ext cx="289799" cy="36000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http://rylik.ru/uploads/posts/2014-01/1390900065_1aa_shn_wrkrs_icns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11" b="65376"/>
            <a:stretch/>
          </p:blipFill>
          <p:spPr bwMode="auto">
            <a:xfrm>
              <a:off x="555293" y="3296984"/>
              <a:ext cx="289799" cy="36000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http://rylik.ru/uploads/posts/2014-01/1390900065_1aa_shn_wrkrs_icns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11" b="65376"/>
            <a:stretch/>
          </p:blipFill>
          <p:spPr bwMode="auto">
            <a:xfrm>
              <a:off x="921072" y="3296984"/>
              <a:ext cx="289799" cy="36000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9"/>
            <a:srcRect r="2788"/>
            <a:stretch/>
          </p:blipFill>
          <p:spPr>
            <a:xfrm>
              <a:off x="2101707" y="2804659"/>
              <a:ext cx="811861" cy="118800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10"/>
            <a:srcRect l="28999" t="10800" r="30584"/>
            <a:stretch/>
          </p:blipFill>
          <p:spPr>
            <a:xfrm>
              <a:off x="1298781" y="2826566"/>
              <a:ext cx="739865" cy="1125363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pic>
          <p:nvPicPr>
            <p:cNvPr id="1024" name="Рисунок 1023"/>
            <p:cNvPicPr>
              <a:picLocks noChangeAspect="1"/>
            </p:cNvPicPr>
            <p:nvPr/>
          </p:nvPicPr>
          <p:blipFill rotWithShape="1">
            <a:blip r:embed="rId11"/>
            <a:srcRect l="22000" t="8584" r="21524" b="10214"/>
            <a:stretch/>
          </p:blipFill>
          <p:spPr>
            <a:xfrm>
              <a:off x="1303389" y="4036370"/>
              <a:ext cx="474251" cy="684000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pic>
          <p:nvPicPr>
            <p:cNvPr id="1025" name="Рисунок 1024"/>
            <p:cNvPicPr>
              <a:picLocks noChangeAspect="1"/>
            </p:cNvPicPr>
            <p:nvPr/>
          </p:nvPicPr>
          <p:blipFill rotWithShape="1">
            <a:blip r:embed="rId12"/>
            <a:srcRect l="4003" b="4766"/>
            <a:stretch/>
          </p:blipFill>
          <p:spPr>
            <a:xfrm>
              <a:off x="562383" y="4276036"/>
              <a:ext cx="639184" cy="443002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13"/>
            <a:srcRect l="4451" t="1120" r="472" b="4076"/>
            <a:stretch/>
          </p:blipFill>
          <p:spPr>
            <a:xfrm>
              <a:off x="555772" y="3771259"/>
              <a:ext cx="645000" cy="442800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14"/>
            <a:srcRect l="34933" t="-1" r="34900" b="404"/>
            <a:stretch/>
          </p:blipFill>
          <p:spPr>
            <a:xfrm>
              <a:off x="1823951" y="4031448"/>
              <a:ext cx="505566" cy="68434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391022" y="4031447"/>
              <a:ext cx="489421" cy="684000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</p:grpSp>
      <p:sp>
        <p:nvSpPr>
          <p:cNvPr id="9" name="Шеврон 8"/>
          <p:cNvSpPr/>
          <p:nvPr/>
        </p:nvSpPr>
        <p:spPr>
          <a:xfrm flipV="1">
            <a:off x="3287208" y="5663164"/>
            <a:ext cx="462828" cy="775150"/>
          </a:xfrm>
          <a:prstGeom prst="chevron">
            <a:avLst>
              <a:gd name="adj" fmla="val 6963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09334" y="5404277"/>
            <a:ext cx="222331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ПРИЕМНАЯ </a:t>
            </a:r>
          </a:p>
          <a:p>
            <a:pPr algn="ctr"/>
            <a:r>
              <a:rPr lang="ru-RU" sz="2550" cap="small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поступай правильно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КОМИССИЯ</a:t>
            </a:r>
          </a:p>
        </p:txBody>
      </p:sp>
      <p:pic>
        <p:nvPicPr>
          <p:cNvPr id="2050" name="Picture 2" descr="https://img2.freepng.ru/20180429/ekw/kisspng-public-toilet-computer-icons-bathroom-outhouse-5ae554a5aca5a3.1526068915249788537072.jpg"/>
          <p:cNvPicPr>
            <a:picLocks noChangeAspect="1" noChangeArrowheads="1"/>
          </p:cNvPicPr>
          <p:nvPr/>
        </p:nvPicPr>
        <p:blipFill>
          <a:blip r:embed="rId1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1" b="99778" l="0" r="100000">
                        <a14:foregroundMark x1="10333" y1="9444" x2="13333" y2="17556"/>
                        <a14:foregroundMark x1="62667" y1="10556" x2="65556" y2="16778"/>
                        <a14:foregroundMark x1="21889" y1="28222" x2="29556" y2="27889"/>
                        <a14:backgroundMark x1="5778" y1="82222" x2="5778" y2="82222"/>
                        <a14:backgroundMark x1="3556" y1="70222" x2="3444" y2="94889"/>
                        <a14:backgroundMark x1="42667" y1="64333" x2="49000" y2="99556"/>
                        <a14:backgroundMark x1="46444" y1="90778" x2="46444" y2="90778"/>
                        <a14:backgroundMark x1="46444" y1="90333" x2="46444" y2="90333"/>
                        <a14:backgroundMark x1="40222" y1="89444" x2="57444" y2="80667"/>
                        <a14:backgroundMark x1="42111" y1="13556" x2="45222" y2="45222"/>
                        <a14:backgroundMark x1="75000" y1="12222" x2="74444" y2="14333"/>
                        <a14:backgroundMark x1="20778" y1="14111" x2="20556" y2="8556"/>
                        <a14:backgroundMark x1="20222" y1="42222" x2="20444" y2="41556"/>
                        <a14:backgroundMark x1="79222" y1="45333" x2="79222" y2="45333"/>
                        <a14:backgroundMark x1="70667" y1="81333" x2="70667" y2="81333"/>
                        <a14:backgroundMark x1="77222" y1="81889" x2="77222" y2="8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018" y="5676779"/>
            <a:ext cx="775150" cy="77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7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BCE953-BED8-4309-8F8B-F025C5C5F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681">
            <a:off x="-465470" y="-323748"/>
            <a:ext cx="10219120" cy="76643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71752" y="95249"/>
            <a:ext cx="4331087" cy="6696075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80090" y="2811288"/>
            <a:ext cx="4103282" cy="142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АДРЕС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ПРИЕМНОЙ КОМИССИИ</a:t>
            </a:r>
            <a:endParaRPr lang="ru-RU" altLang="ru-RU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852278" y="4341586"/>
            <a:ext cx="3931094" cy="198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623888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Арсеньев, ул. Мира, д. 11, </a:t>
            </a:r>
            <a:r>
              <a:rPr lang="ru-RU" altLang="ru-RU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каб</a:t>
            </a:r>
            <a:r>
              <a:rPr lang="ru-RU" altLang="ru-RU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102</a:t>
            </a:r>
            <a:endParaRPr lang="ru-RU" altLang="ru-RU" sz="20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623888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тел. 8 (42361) 4-15-22</a:t>
            </a:r>
            <a:endParaRPr lang="ru-RU" altLang="ru-RU" sz="20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 Condensed" panose="020B0502040204020203" pitchFamily="34" charset="0"/>
            </a:endParaRPr>
          </a:p>
          <a:p>
            <a:pPr marL="623888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сайт: </a:t>
            </a:r>
            <a:r>
              <a:rPr lang="en-US" altLang="ru-RU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arspik</a:t>
            </a:r>
            <a:r>
              <a:rPr lang="ru-RU" altLang="ru-RU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.</a:t>
            </a:r>
            <a:r>
              <a:rPr lang="en-US" altLang="ru-RU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com</a:t>
            </a:r>
            <a:endParaRPr lang="ru-RU" altLang="ru-RU" sz="20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 Condensed" panose="020B0502040204020203" pitchFamily="34" charset="0"/>
            </a:endParaRPr>
          </a:p>
          <a:p>
            <a:pPr marL="623888" eaLnBrk="0" fontAlgn="base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</a:rPr>
              <a:t>Telegram</a:t>
            </a:r>
            <a:r>
              <a:rPr lang="ru-RU" altLang="ru-RU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ru-RU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kgb</a:t>
            </a:r>
            <a:r>
              <a:rPr lang="ru-RU" altLang="ru-RU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</a:t>
            </a:r>
            <a:r>
              <a:rPr lang="en-US" altLang="ru-RU" sz="2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</a:t>
            </a:r>
            <a:endParaRPr lang="ru-RU" altLang="ru-RU" sz="20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632" y="5928828"/>
            <a:ext cx="423095" cy="432000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0641" t="-380" r="20639" b="-82"/>
          <a:stretch/>
        </p:blipFill>
        <p:spPr>
          <a:xfrm>
            <a:off x="5064654" y="5430752"/>
            <a:ext cx="428073" cy="432000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4548" y="4960222"/>
            <a:ext cx="423095" cy="432000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4547" y="4471917"/>
            <a:ext cx="423095" cy="432000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3BF9F4-B6F6-451F-8584-44DD323033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441" r="22441"/>
          <a:stretch/>
        </p:blipFill>
        <p:spPr>
          <a:xfrm>
            <a:off x="6147550" y="401497"/>
            <a:ext cx="363490" cy="3729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C15449-D13A-4B31-8842-F8DCB37EDA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9839" y="328980"/>
            <a:ext cx="543016" cy="4826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6AD63-3544-432F-A20A-A6F0181AC1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422" y="879126"/>
            <a:ext cx="1296000" cy="129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561DB6-D319-46D6-9B65-13139F9760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47" y="879126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3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2908</TotalTime>
  <Words>544</Words>
  <Application>Microsoft Office PowerPoint</Application>
  <PresentationFormat>Экран (4:3)</PresentationFormat>
  <Paragraphs>129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Arial Black</vt:lpstr>
      <vt:lpstr>Bahnschrift SemiBold Condensed</vt:lpstr>
      <vt:lpstr>Calibri</vt:lpstr>
      <vt:lpstr>Calibri Light</vt:lpstr>
      <vt:lpstr>Franklin Gothic Demi Cond</vt:lpstr>
      <vt:lpstr>Garamond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Admin</cp:lastModifiedBy>
  <cp:revision>44</cp:revision>
  <dcterms:created xsi:type="dcterms:W3CDTF">2023-01-18T10:14:25Z</dcterms:created>
  <dcterms:modified xsi:type="dcterms:W3CDTF">2025-01-15T05:45:56Z</dcterms:modified>
</cp:coreProperties>
</file>