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341" r:id="rId3"/>
    <p:sldId id="342" r:id="rId4"/>
    <p:sldId id="271" r:id="rId5"/>
    <p:sldId id="404" r:id="rId7"/>
    <p:sldId id="405" r:id="rId8"/>
    <p:sldId id="272" r:id="rId9"/>
    <p:sldId id="406" r:id="rId10"/>
    <p:sldId id="264" r:id="rId11"/>
    <p:sldId id="263" r:id="rId12"/>
    <p:sldId id="384" r:id="rId13"/>
    <p:sldId id="385" r:id="rId14"/>
    <p:sldId id="386" r:id="rId15"/>
    <p:sldId id="387" r:id="rId16"/>
    <p:sldId id="266" r:id="rId17"/>
    <p:sldId id="295" r:id="rId18"/>
    <p:sldId id="408" r:id="rId19"/>
    <p:sldId id="390" r:id="rId20"/>
    <p:sldId id="402" r:id="rId21"/>
    <p:sldId id="394" r:id="rId22"/>
    <p:sldId id="396" r:id="rId23"/>
    <p:sldId id="397" r:id="rId24"/>
    <p:sldId id="398" r:id="rId25"/>
    <p:sldId id="409" r:id="rId26"/>
    <p:sldId id="326" r:id="rId27"/>
    <p:sldId id="325" r:id="rId28"/>
    <p:sldId id="401" r:id="rId29"/>
  </p:sldIdLst>
  <p:sldSz cx="9144000" cy="6858000" type="screen4x3"/>
  <p:notesSz cx="6858000" cy="9144000"/>
  <p:defaultTextStyle>
    <a:defPPr>
      <a:defRPr lang="ru-RU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41D5"/>
    <a:srgbClr val="3F1CA4"/>
    <a:srgbClr val="FFFFFF"/>
    <a:srgbClr val="5BAD2D"/>
    <a:srgbClr val="ED9513"/>
    <a:srgbClr val="3A7525"/>
    <a:srgbClr val="BCF30D"/>
    <a:srgbClr val="EB2415"/>
    <a:srgbClr val="F1700F"/>
    <a:srgbClr val="23C5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7"/>
    <p:restoredTop sz="94493"/>
  </p:normalViewPr>
  <p:slideViewPr>
    <p:cSldViewPr showGuides="1">
      <p:cViewPr varScale="1">
        <p:scale>
          <a:sx n="69" d="100"/>
          <a:sy n="69" d="100"/>
        </p:scale>
        <p:origin x="-1416" y="-96"/>
      </p:cViewPr>
      <p:guideLst>
        <p:guide orient="horz" pos="2164"/>
        <p:guide pos="2880"/>
      </p:guideLst>
    </p:cSldViewPr>
  </p:slideViewPr>
  <p:outlineViewPr>
    <p:cViewPr>
      <p:scale>
        <a:sx n="33" d="100"/>
        <a:sy n="33" d="100"/>
      </p:scale>
      <p:origin x="0" y="107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3E6BE0A-E799-4C12-A2F2-17E2F94A9BF2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Второй уровень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Третий уровень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Четвертый уровень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Пятый уровень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p>
            <a:pPr lvl="0" algn="r" eaLnBrk="1" hangingPunct="1">
              <a:buNone/>
            </a:pPr>
            <a:fld id="{9A0DB2DC-4C9A-4742-B13C-FB6460FD3503}" type="slidenum">
              <a:rPr lang="ru-RU" sz="1200" dirty="0"/>
            </a:fld>
            <a:endParaRPr lang="ru-RU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dirty="0"/>
          </a:p>
        </p:txBody>
      </p:sp>
      <p:sp>
        <p:nvSpPr>
          <p:cNvPr id="38916" name="Номер слайда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ru-RU" sz="1200" dirty="0"/>
            </a:fld>
            <a:endParaRPr lang="ru-RU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9938" name="Rectangle 8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ru-RU" sz="1200" dirty="0"/>
            </a:fld>
            <a:endParaRPr lang="ru-RU" sz="1200" dirty="0"/>
          </a:p>
        </p:txBody>
      </p:sp>
      <p:sp>
        <p:nvSpPr>
          <p:cNvPr id="39939" name="Rectangle 1"/>
          <p:cNvSpPr>
            <a:spLocks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9940" name="Rectangle 2"/>
          <p:cNvSpPr/>
          <p:nvPr>
            <p:ph type="body" idx="1"/>
          </p:nvPr>
        </p:nvSpPr>
        <p:spPr>
          <a:noFill/>
          <a:ln>
            <a:noFill/>
          </a:ln>
        </p:spPr>
        <p:txBody>
          <a:bodyPr wrap="none" lIns="91440" tIns="45720" rIns="91440" bIns="45720" anchor="ctr" anchorCtr="0"/>
          <a:p>
            <a:pPr lvl="0" eaLnBrk="1" hangingPunct="1">
              <a:spcBef>
                <a:spcPct val="0"/>
              </a:spcBef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CE3F163-09C0-491C-8C77-56BD17B8A12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CE3F163-09C0-491C-8C77-56BD17B8A12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CE3F163-09C0-491C-8C77-56BD17B8A12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CE3F163-09C0-491C-8C77-56BD17B8A12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CE3F163-09C0-491C-8C77-56BD17B8A12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CE3F163-09C0-491C-8C77-56BD17B8A12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CE3F163-09C0-491C-8C77-56BD17B8A12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CE3F163-09C0-491C-8C77-56BD17B8A12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CE3F163-09C0-491C-8C77-56BD17B8A12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CE3F163-09C0-491C-8C77-56BD17B8A12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CE3F163-09C0-491C-8C77-56BD17B8A12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CE3F163-09C0-491C-8C77-56BD17B8A12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Вставка рисунка</a:t>
            </a:r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CE3F163-09C0-491C-8C77-56BD17B8A12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dirty="0"/>
              <a:t>Образец заголовка</a:t>
            </a:r>
            <a:endParaRPr dirty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Образец текста</a:t>
            </a:r>
            <a:endParaRPr dirty="0"/>
          </a:p>
          <a:p>
            <a:pPr lvl="1"/>
            <a:r>
              <a:rPr dirty="0"/>
              <a:t>Второй уровень</a:t>
            </a:r>
            <a:endParaRPr dirty="0"/>
          </a:p>
          <a:p>
            <a:pPr lvl="2"/>
            <a:r>
              <a:rPr dirty="0"/>
              <a:t>Третий уровень</a:t>
            </a:r>
            <a:endParaRPr dirty="0"/>
          </a:p>
          <a:p>
            <a:pPr lvl="3"/>
            <a:r>
              <a:rPr dirty="0"/>
              <a:t>Четвертый уровень</a:t>
            </a:r>
            <a:endParaRPr dirty="0"/>
          </a:p>
          <a:p>
            <a:pPr lvl="4"/>
            <a:r>
              <a:rPr dirty="0"/>
              <a:t>Пятый уровень</a:t>
            </a:r>
            <a:endParaRPr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CE3F163-09C0-491C-8C77-56BD17B8A12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3" Type="http://schemas.openxmlformats.org/officeDocument/2006/relationships/tags" Target="../tags/tag3.xml"/><Relationship Id="rId2" Type="http://schemas.openxmlformats.org/officeDocument/2006/relationships/image" Target="../media/image4.jpeg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tags" Target="../tags/tag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3.jpeg"/><Relationship Id="rId1" Type="http://schemas.openxmlformats.org/officeDocument/2006/relationships/tags" Target="../tags/tag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4.jpeg"/><Relationship Id="rId1" Type="http://schemas.openxmlformats.org/officeDocument/2006/relationships/tags" Target="../tags/tag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7.jpeg"/><Relationship Id="rId1" Type="http://schemas.openxmlformats.org/officeDocument/2006/relationships/tags" Target="../tags/tag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Изображение 5" descr="Изображение WhatsApp 2024-05-07 в 12.34.39_a0e92b9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11805" y="2363470"/>
            <a:ext cx="5636895" cy="4139565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611505" y="188595"/>
            <a:ext cx="8136890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altLang="en-US" sz="2800" b="1">
                <a:ln w="12700" cap="flat" cmpd="sng">
                  <a:noFill/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Организации занятости и трудоустройства несовершеннолетних, включая малозатратные формы</a:t>
            </a:r>
            <a:endParaRPr lang="ru-RU" altLang="en-US" sz="2800" b="1">
              <a:ln w="12700" cap="flat" cmpd="sng">
                <a:noFill/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/>
              <a:ea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ctr"/>
            <a:r>
              <a:rPr lang="ru-RU" altLang="en-US" sz="2800" b="1">
                <a:ln w="12700" cap="flat" cmpd="sng">
                  <a:noFill/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 в летний  каникулярный период 2025 года</a:t>
            </a:r>
            <a:br>
              <a:rPr lang="ru-RU" altLang="en-US" sz="2800" b="1">
                <a:ln w="12700" cap="flat" cmpd="sng">
                  <a:noFill/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</a:br>
            <a:r>
              <a:rPr lang="ru-RU" altLang="en-US" sz="2800" b="1">
                <a:ln w="12700" cap="flat" cmpd="sng">
                  <a:noFill/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 МКОУ СОШ №8 с. Уборка</a:t>
            </a:r>
            <a:endParaRPr lang="ru-RU" altLang="en-US" sz="2800" b="1">
              <a:ln w="12700" cap="flat" cmpd="sng">
                <a:noFill/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/>
              <a:ea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uk-UA" sz="2000" b="1" dirty="0" err="1" smtClean="0">
                <a:ln w="22225">
                  <a:noFill/>
                  <a:prstDash val="solid"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 </a:t>
            </a:r>
            <a:r>
              <a:rPr lang="uk-UA" sz="2000" b="1" dirty="0" err="1" smtClean="0">
                <a:ln w="22225">
                  <a:noFill/>
                  <a:prstDash val="solid"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работе</a:t>
            </a:r>
            <a:r>
              <a:rPr lang="uk-UA" sz="2000" b="1" dirty="0" smtClean="0">
                <a:ln w="22225">
                  <a:noFill/>
                  <a:prstDash val="solid"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 </a:t>
            </a:r>
            <a:r>
              <a:rPr lang="ru-RU" altLang="uk-UA" sz="2000" b="1" dirty="0" smtClean="0">
                <a:ln w="22225">
                  <a:noFill/>
                  <a:prstDash val="solid"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детского оздоровительного </a:t>
            </a:r>
            <a:r>
              <a:rPr lang="uk-UA" sz="2000" b="1" dirty="0" smtClean="0">
                <a:ln w="22225">
                  <a:noFill/>
                  <a:prstDash val="solid"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uk-UA" sz="2000" b="1" dirty="0" err="1" smtClean="0">
                <a:ln w="22225">
                  <a:noFill/>
                  <a:prstDash val="solid"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лагер</a:t>
            </a:r>
            <a:r>
              <a:rPr lang="ru-RU" altLang="uk-UA" sz="2000" b="1" dirty="0" err="1" smtClean="0">
                <a:ln w="22225">
                  <a:noFill/>
                  <a:prstDash val="solid"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я </a:t>
            </a:r>
            <a:br>
              <a:rPr lang="ru-RU" altLang="uk-UA" sz="2000" b="1" dirty="0" err="1" smtClean="0">
                <a:ln w="22225">
                  <a:noFill/>
                  <a:prstDash val="solid"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</a:br>
            <a:r>
              <a:rPr lang="ru-RU" altLang="uk-UA" sz="2000" b="1" dirty="0" err="1" smtClean="0">
                <a:ln w="22225">
                  <a:noFill/>
                  <a:prstDash val="solid"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</a:t>
            </a:r>
            <a:r>
              <a:rPr lang="uk-UA" sz="2000" b="1" dirty="0" smtClean="0">
                <a:ln w="22225">
                  <a:noFill/>
                  <a:prstDash val="solid"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uk-UA" sz="2000" b="1" dirty="0" err="1" smtClean="0">
                <a:ln w="22225">
                  <a:noFill/>
                  <a:prstDash val="solid"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дневн</a:t>
            </a:r>
            <a:r>
              <a:rPr lang="ru-RU" altLang="uk-UA" sz="2000" b="1" dirty="0" err="1" smtClean="0">
                <a:ln w="22225">
                  <a:noFill/>
                  <a:prstDash val="solid"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ым</a:t>
            </a:r>
            <a:r>
              <a:rPr lang="uk-UA" sz="2000" b="1" dirty="0" smtClean="0">
                <a:ln w="22225">
                  <a:noFill/>
                  <a:prstDash val="solid"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uk-UA" sz="2000" b="1" dirty="0" err="1" smtClean="0">
                <a:ln w="22225">
                  <a:noFill/>
                  <a:prstDash val="solid"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пребывани</a:t>
            </a:r>
            <a:r>
              <a:rPr lang="ru-RU" altLang="uk-UA" sz="2000" b="1" dirty="0" err="1" smtClean="0">
                <a:ln w="22225">
                  <a:noFill/>
                  <a:prstDash val="solid"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ем</a:t>
            </a:r>
            <a:r>
              <a:rPr lang="uk-UA" sz="2000" b="1" dirty="0">
                <a:ln w="22225">
                  <a:noFill/>
                  <a:prstDash val="solid"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  </a:t>
            </a:r>
            <a:r>
              <a:rPr lang="uk-UA" sz="2000" b="1" dirty="0" smtClean="0">
                <a:ln w="22225">
                  <a:noFill/>
                  <a:prstDash val="solid"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«</a:t>
            </a:r>
            <a:r>
              <a:rPr lang="ru-RU" altLang="uk-UA" sz="2000" b="1" dirty="0" smtClean="0">
                <a:ln w="22225">
                  <a:noFill/>
                  <a:prstDash val="solid"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Солнышко</a:t>
            </a:r>
            <a:r>
              <a:rPr lang="uk-UA" sz="2000" b="1" dirty="0" smtClean="0">
                <a:ln w="22225">
                  <a:noFill/>
                  <a:prstDash val="solid"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» </a:t>
            </a:r>
            <a:br>
              <a:rPr lang="uk-UA" sz="2000" b="1" dirty="0" smtClean="0">
                <a:ln w="22225">
                  <a:noFill/>
                  <a:prstDash val="solid"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</a:br>
            <a:r>
              <a:rPr lang="uk-UA" sz="2000" b="1" dirty="0" err="1" smtClean="0">
                <a:ln w="22225">
                  <a:noFill/>
                  <a:prstDash val="solid"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основан</a:t>
            </a:r>
            <a:r>
              <a:rPr lang="ru-RU" altLang="uk-UA" sz="2000" b="1" dirty="0" err="1" smtClean="0">
                <a:ln w="22225">
                  <a:noFill/>
                  <a:prstDash val="solid"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ого</a:t>
            </a:r>
            <a:r>
              <a:rPr lang="uk-UA" sz="2000" b="1" dirty="0" smtClean="0">
                <a:ln w="22225">
                  <a:noFill/>
                  <a:prstDash val="solid"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на </a:t>
            </a:r>
            <a:r>
              <a:rPr lang="uk-UA" sz="2000" b="1" dirty="0" err="1" smtClean="0">
                <a:ln w="22225">
                  <a:noFill/>
                  <a:prstDash val="solid"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базе</a:t>
            </a:r>
            <a:r>
              <a:rPr lang="uk-UA" sz="2000" b="1" dirty="0" smtClean="0">
                <a:ln w="22225">
                  <a:noFill/>
                  <a:prstDash val="solid"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br>
              <a:rPr lang="uk-UA" sz="2000" b="1" dirty="0" smtClean="0">
                <a:ln w="22225">
                  <a:noFill/>
                  <a:prstDash val="solid"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</a:br>
            <a:r>
              <a:rPr lang="ru-RU" altLang="uk-UA" sz="2000" b="1" dirty="0" smtClean="0">
                <a:ln w="22225">
                  <a:noFill/>
                  <a:prstDash val="solid"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МКОУ СОШ №8 с. Уборка на лето 2025 год</a:t>
            </a:r>
            <a:endParaRPr lang="ru-RU" altLang="uk-UA" sz="2000" b="1" dirty="0" smtClean="0">
              <a:ln w="22225">
                <a:noFill/>
                <a:prstDash val="solid"/>
              </a:ln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Организация лагерей дневного пребывания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 одна из интереснейших и важнейших форм работы с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детьми в летний период. </a:t>
            </a:r>
            <a:b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</a:b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Основная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миссия лагеря дневного пребывания - организация свободного времени детей, отдыха, их здоровья в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летний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период.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</a:b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 </a:t>
            </a:r>
            <a:r>
              <a:rPr lang="ru-RU" altLang="uk-UA" sz="14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Детский оздоровительный 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uk-UA" sz="1400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лагерь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uk-UA" sz="1400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дневного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uk-UA" sz="1400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пребывания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  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«</a:t>
            </a:r>
            <a:r>
              <a:rPr lang="ru-RU" altLang="uk-UA" sz="14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Солнышко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» </a:t>
            </a:r>
            <a:r>
              <a:rPr lang="uk-UA" sz="1400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основан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на </a:t>
            </a:r>
            <a:r>
              <a:rPr lang="uk-UA" sz="1400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базе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ru-RU" altLang="uk-UA" sz="14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МКОУ СОШ №8 с. Уборка.</a:t>
            </a:r>
            <a:b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</a:b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Дети будут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находится  в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лагере с 09 .00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до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16.00 часов.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indent="0">
              <a:buNone/>
            </a:pPr>
            <a:r>
              <a:rPr lang="uk-UA" sz="1400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Лагерь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uk-UA" sz="1400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создан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с </a:t>
            </a:r>
            <a:r>
              <a:rPr lang="uk-UA" sz="1400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целью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uk-UA" sz="1400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реализации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права </a:t>
            </a:r>
            <a:r>
              <a:rPr lang="uk-UA" sz="1400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каждого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uk-UA" sz="1400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ребенка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на </a:t>
            </a:r>
            <a:r>
              <a:rPr lang="uk-UA" sz="1400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полноценный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uk-UA" sz="1400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отдых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uk-UA" sz="1400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оздоровление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uk-UA" sz="1400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укрепление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uk-UA" sz="1400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здоровья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uk-UA" sz="1400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удовлетворение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uk-UA" sz="1400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интересов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и </a:t>
            </a:r>
            <a:r>
              <a:rPr lang="uk-UA" sz="1400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духовных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uk-UA" sz="1400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запросов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uk-UA" sz="1400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согласно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  </a:t>
            </a:r>
            <a:r>
              <a:rPr lang="uk-UA" sz="1400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духовным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uk-UA" sz="1400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потребностям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uk-UA" sz="1400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детей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uk-UA" sz="1400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школьного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uk-UA" sz="1400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возраста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По программе  РДДМ «Орлята России». Данная программа  по своей направленности является патриотической с включением элементов экологического воспитания.</a:t>
            </a:r>
            <a:endPara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indent="0">
              <a:buNone/>
            </a:pP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</a:br>
            <a:endParaRPr lang="ru-RU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179705" y="332740"/>
            <a:ext cx="8511540" cy="6067425"/>
          </a:xfrm>
        </p:spPr>
        <p:txBody>
          <a:bodyPr/>
          <a:p>
            <a:pPr marL="0" indent="0" algn="ctr">
              <a:buNone/>
            </a:pPr>
            <a:r>
              <a:rPr lang="ru-RU" altLang="en-US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Режим дня   </a:t>
            </a:r>
            <a:endParaRPr lang="ru-RU" altLang="en-US" sz="1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altLang="en-US" sz="16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09.00-09.30 – приём детей, санитарный осмотр.</a:t>
            </a:r>
            <a:endParaRPr lang="ru-RU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altLang="en-US" sz="16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09.30-10.00–зарядка, туалет. </a:t>
            </a:r>
            <a:endParaRPr lang="ru-RU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altLang="en-US" sz="16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10.00- 10.10 - Перекличка отрядов, информация о предстоящих событиях дня, поднятие государственного флага РФ с исполнением гимна РФ, Утренняя линейка.</a:t>
            </a:r>
            <a:endParaRPr lang="ru-RU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altLang="en-US" sz="16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10.10 -10.30 – Завтрак. Начинается с творческой презентации меню, которая включает информацию о пользе продуктов.  </a:t>
            </a:r>
            <a:endParaRPr lang="ru-RU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altLang="en-US" sz="16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10.30-12.00 – Работа по программе лагеря, по плану отрядов, общественно-полезный труд, работа кружков. Обязательно чередование спокойного и активного видов деятельности. </a:t>
            </a:r>
            <a:endParaRPr lang="ru-RU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altLang="en-US" sz="16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12.00-13.00 – Оздоровительные процедуры. Рекомендуются подвижные игры и прогулки на свежем воздухе, принятие солнечных ванн. </a:t>
            </a:r>
            <a:endParaRPr lang="ru-RU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altLang="en-US" sz="16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13.00-13.30 – Обед. Знакомство отрядов с меню, представленным на обед.</a:t>
            </a:r>
            <a:endParaRPr lang="ru-RU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altLang="en-US" sz="16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13.30-14.30 – Свободное время. В это время дети могут поиграть в спокойные настольные игры, почитать книги, порисовать.</a:t>
            </a:r>
            <a:endParaRPr lang="ru-RU" altLang="en-US" sz="1600" b="1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just"/>
            <a:r>
              <a:rPr lang="ru-RU" altLang="en-US" sz="16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14.30-15.00- Подвижные игры.</a:t>
            </a:r>
            <a:endParaRPr lang="ru-RU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altLang="en-US" sz="16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15.30 – 16.00 - Время для подведения с детьми итогов дня, проведения анализа. Уборка помещений, уход домой.</a:t>
            </a:r>
            <a:endParaRPr lang="ru-RU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altLang="en-US" sz="1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539750" y="404495"/>
            <a:ext cx="8084820" cy="5953760"/>
          </a:xfrm>
        </p:spPr>
        <p:txBody>
          <a:bodyPr/>
          <a:p>
            <a:pPr marL="0" indent="0" algn="l">
              <a:buNone/>
            </a:pPr>
            <a:r>
              <a:rPr lang="ru-RU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Все  мероприятия в </a:t>
            </a:r>
            <a:r>
              <a:rPr lang="ru-RU" altLang="uk-UA" sz="1400" dirty="0" smtClean="0">
                <a:ln w="22225">
                  <a:noFill/>
                  <a:prstDash val="solid"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детского оздоровительного </a:t>
            </a:r>
            <a:r>
              <a:rPr lang="uk-UA" sz="1400" dirty="0" smtClean="0">
                <a:ln w="22225">
                  <a:noFill/>
                  <a:prstDash val="solid"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uk-UA" sz="1400" dirty="0" err="1" smtClean="0">
                <a:ln w="22225">
                  <a:noFill/>
                  <a:prstDash val="solid"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лагер</a:t>
            </a:r>
            <a:r>
              <a:rPr lang="ru-RU" altLang="uk-UA" sz="1400" dirty="0" err="1" smtClean="0">
                <a:ln w="22225">
                  <a:noFill/>
                  <a:prstDash val="solid"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я с</a:t>
            </a:r>
            <a:r>
              <a:rPr lang="uk-UA" sz="1400" dirty="0" smtClean="0">
                <a:ln w="22225">
                  <a:noFill/>
                  <a:prstDash val="solid"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uk-UA" sz="1400" dirty="0" err="1" smtClean="0">
                <a:ln w="22225">
                  <a:noFill/>
                  <a:prstDash val="solid"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дневн</a:t>
            </a:r>
            <a:r>
              <a:rPr lang="ru-RU" altLang="uk-UA" sz="1400" dirty="0" err="1" smtClean="0">
                <a:ln w="22225">
                  <a:noFill/>
                  <a:prstDash val="solid"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ым</a:t>
            </a:r>
            <a:r>
              <a:rPr lang="uk-UA" sz="1400" dirty="0" smtClean="0">
                <a:ln w="22225">
                  <a:noFill/>
                  <a:prstDash val="solid"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uk-UA" sz="1400" dirty="0" err="1" smtClean="0">
                <a:ln w="22225">
                  <a:noFill/>
                  <a:prstDash val="solid"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пребывани</a:t>
            </a:r>
            <a:r>
              <a:rPr lang="ru-RU" altLang="uk-UA" sz="1400" dirty="0" err="1" smtClean="0">
                <a:ln w="22225">
                  <a:noFill/>
                  <a:prstDash val="solid"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ем</a:t>
            </a:r>
            <a:r>
              <a:rPr lang="uk-UA" sz="1400" dirty="0">
                <a:ln w="22225">
                  <a:noFill/>
                  <a:prstDash val="solid"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  </a:t>
            </a:r>
            <a:r>
              <a:rPr lang="uk-UA" sz="1400" dirty="0" smtClean="0">
                <a:ln w="22225">
                  <a:noFill/>
                  <a:prstDash val="solid"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«</a:t>
            </a:r>
            <a:r>
              <a:rPr lang="ru-RU" altLang="uk-UA" sz="1400" dirty="0" smtClean="0">
                <a:ln w="22225">
                  <a:noFill/>
                  <a:prstDash val="solid"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Солнышко</a:t>
            </a:r>
            <a:r>
              <a:rPr lang="uk-UA" sz="1400" dirty="0" smtClean="0">
                <a:ln w="22225">
                  <a:noFill/>
                  <a:prstDash val="solid"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» </a:t>
            </a:r>
            <a:r>
              <a:rPr lang="uk-UA" sz="1400" dirty="0" err="1" smtClean="0">
                <a:ln w="22225">
                  <a:noFill/>
                  <a:prstDash val="solid"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основан</a:t>
            </a:r>
            <a:r>
              <a:rPr lang="ru-RU" altLang="uk-UA" sz="1400" dirty="0" err="1" smtClean="0">
                <a:ln w="22225">
                  <a:noFill/>
                  <a:prstDash val="solid"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ого</a:t>
            </a:r>
            <a:r>
              <a:rPr lang="uk-UA" sz="1400" dirty="0" smtClean="0">
                <a:ln w="22225">
                  <a:noFill/>
                  <a:prstDash val="solid"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на </a:t>
            </a:r>
            <a:r>
              <a:rPr lang="uk-UA" sz="1400" dirty="0" err="1" smtClean="0">
                <a:ln w="22225">
                  <a:noFill/>
                  <a:prstDash val="solid"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базе</a:t>
            </a:r>
            <a:r>
              <a:rPr lang="uk-UA" sz="1400" dirty="0" smtClean="0">
                <a:ln w="22225">
                  <a:noFill/>
                  <a:prstDash val="solid"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ru-RU" altLang="uk-UA" sz="1400" dirty="0" smtClean="0">
                <a:ln w="22225">
                  <a:noFill/>
                  <a:prstDash val="solid"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МКОУ СОШ №8 с. Уборка будут проводится в </a:t>
            </a:r>
            <a:r>
              <a:rPr lang="ru-RU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соответствии с 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План</a:t>
            </a:r>
            <a:r>
              <a:rPr lang="ru-RU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ом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мероприятий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МКУ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«Центр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культуры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библиотечного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обслуживания»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на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период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летних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каникул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2025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года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целью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информирования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несовершеннолетних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родителей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(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законных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представителей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),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том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числе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состоящих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на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профилактических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учётах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об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имеющихся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формах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занятости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досуга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проводимых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культурно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массовых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спортивных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мероприятиях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на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территории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Чугуевского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муниципального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округа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endParaRPr lang="en-US" altLang="ru-RU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indent="0" algn="l">
              <a:buNone/>
            </a:pPr>
            <a:r>
              <a:rPr lang="ru-RU" altLang="en-US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 области организации воспитательной деятельности:</a:t>
            </a:r>
            <a:endParaRPr lang="ru-RU" altLang="en-US" sz="1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indent="0" algn="l">
              <a:buNone/>
            </a:pPr>
            <a:r>
              <a:rPr lang="ru-RU" altLang="en-US" sz="14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ru-RU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ru-RU" altLang="en-US" sz="14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разработан план работы и основные мероприятия.</a:t>
            </a:r>
            <a:endParaRPr lang="ru-RU" altLang="en-US" sz="1400" b="1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indent="0" algn="l">
              <a:buNone/>
            </a:pP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Рабочая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программа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воспитания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для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детского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лагеря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которой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предусмотрены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интеллектуальные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творческие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мероприятия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12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направлений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деятельности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Российского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движения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детей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молодёжи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«Движение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первых»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спортивно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оздоровительная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работа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игры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на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свежем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воздухе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мероприятия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посвящённые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Году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семьи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Дни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единых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действий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включённые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календарный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план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Всероссийских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мероприятий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(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День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защиты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детей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День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русского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языка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День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России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День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памяти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скорби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День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молодёжи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День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любви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семьи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верности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День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военно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морского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флота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День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физкультурника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День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Государственного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Флага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Российской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Федерации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День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российского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кино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),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мероприятия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программы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«Содружество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Орлят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России»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цикл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просветительских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мероприятий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«Разговоры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важном»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многое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многое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другое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Мероприятия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будут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организованы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как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очно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так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онлайн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–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госпабликах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сообществах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ru-RU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школы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Вконтакте</a:t>
            </a:r>
            <a:r>
              <a:rPr lang="ru-RU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endParaRPr lang="en-US" altLang="en-US" sz="140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Индивидуально оценивается каждый ребенок согласно оценке «Обязательных показателей», будут проводится антропометрические (масса, рост) данные. </a:t>
            </a:r>
            <a:endParaRPr lang="ru-RU" altLang="en-US" sz="140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l"/>
            <a:r>
              <a:rPr lang="ru-RU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Все данные в начале и в конце вносятся в таблицу. Также медицинским работником в обязательном порядке, будет проводится оценка питания; качеством поступающих продуктов. </a:t>
            </a:r>
            <a:endParaRPr lang="ru-RU" altLang="en-US" sz="140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l"/>
            <a:r>
              <a:rPr lang="ru-RU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 меню  включены свежие фрукты, овощи, молочные, мясные продукты.</a:t>
            </a:r>
            <a:endParaRPr lang="ru-RU" altLang="en-US" sz="140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l"/>
            <a:r>
              <a:rPr lang="ru-RU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 течении всей летней площадки будут проводится утренняя гимнастика, спортивные соревнования, прогулки, подвижные игры на свежем воздухе.</a:t>
            </a:r>
            <a:endParaRPr lang="ru-RU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altLang="en-US" sz="1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Замещающее содержимое 6" descr="20230605_114216"/>
          <p:cNvPicPr>
            <a:picLocks noChangeAspect="1"/>
          </p:cNvPicPr>
          <p:nvPr>
            <p:ph sz="half"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5400000">
            <a:off x="648335" y="558800"/>
            <a:ext cx="2761615" cy="2456180"/>
          </a:xfrm>
          <a:prstGeom prst="rect">
            <a:avLst/>
          </a:prstGeom>
        </p:spPr>
      </p:pic>
      <p:pic>
        <p:nvPicPr>
          <p:cNvPr id="11" name="Замещающее содержимое 10" descr="20230605_114236"/>
          <p:cNvPicPr>
            <a:picLocks noChangeAspect="1"/>
          </p:cNvPicPr>
          <p:nvPr>
            <p:ph sz="quarter" idx="4"/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rot="5400000">
            <a:off x="6390005" y="509905"/>
            <a:ext cx="2508250" cy="209169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4985" y="2853055"/>
            <a:ext cx="4805045" cy="336931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5" name="Text Box 2"/>
          <p:cNvSpPr txBox="1"/>
          <p:nvPr/>
        </p:nvSpPr>
        <p:spPr>
          <a:xfrm>
            <a:off x="1981200" y="3962400"/>
            <a:ext cx="6553200" cy="17526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4" name="Rectangle 1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3260" y="188913"/>
            <a:ext cx="7777163" cy="7067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000" b="1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Культурно</a:t>
            </a: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2000" b="1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</a:t>
            </a: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2000" b="1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досуговые и спортивно-массовые</a:t>
            </a: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2000" b="1" i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мероприятия</a:t>
            </a:r>
            <a:endParaRPr kumimoji="0" lang="ru-RU" sz="2000" b="1" i="1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3860800"/>
            <a:ext cx="3039745" cy="170815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05" y="772160"/>
            <a:ext cx="2223135" cy="291973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20" y="908685"/>
            <a:ext cx="3118485" cy="234251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6010" y="3620770"/>
            <a:ext cx="2718435" cy="295592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0285" y="1412875"/>
            <a:ext cx="3053715" cy="338074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Rectangle 19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1143000"/>
          </a:xfrm>
        </p:spPr>
        <p:txBody>
          <a:bodyPr vert="horz" wrap="square" lIns="91440" tIns="45720" rIns="91440" bIns="45720" anchor="ctr" anchorCtr="0"/>
          <a:p>
            <a:endParaRPr dirty="0"/>
          </a:p>
        </p:txBody>
      </p:sp>
      <p:graphicFrame>
        <p:nvGraphicFramePr>
          <p:cNvPr id="14339" name="Замещающая таблица 14338"/>
          <p:cNvGraphicFramePr/>
          <p:nvPr>
            <p:ph type="tbl" idx="1"/>
          </p:nvPr>
        </p:nvGraphicFramePr>
        <p:xfrm>
          <a:off x="250825" y="1268413"/>
          <a:ext cx="8893175" cy="5329238"/>
        </p:xfrm>
        <a:graphic>
          <a:graphicData uri="http://schemas.openxmlformats.org/drawingml/2006/table">
            <a:tbl>
              <a:tblPr/>
              <a:tblGrid>
                <a:gridCol w="8893175"/>
              </a:tblGrid>
              <a:tr h="53292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defTabSz="914400" eaLnBrk="0" hangingPunct="0">
                        <a:buAutoNum type="arabicPeriod"/>
                        <a:tabLst>
                          <a:tab pos="269875" algn="l"/>
                        </a:tabLst>
                      </a:pPr>
                      <a:r>
                        <a:rPr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оздоровление воспитанников, укрепление их здоровья</a:t>
                      </a:r>
                      <a:endParaRPr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defTabSz="914400" eaLnBrk="0" hangingPunct="0">
                        <a:buAutoNum type="arabicPeriod"/>
                        <a:tabLst>
                          <a:tab pos="269875" algn="l"/>
                        </a:tabLst>
                      </a:pPr>
                      <a:r>
                        <a:rPr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Укрепление физических и психологических сил детей и подростков, развитие лидерских и организаторских качеств, приобретение новых знаний, развитие творческих способностей, детской самостоятельности и самодеятельности.</a:t>
                      </a:r>
                      <a:endParaRPr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defTabSz="914400" eaLnBrk="0" hangingPunct="0">
                        <a:buAutoNum type="arabicPeriod"/>
                        <a:tabLst>
                          <a:tab pos="269875" algn="l"/>
                        </a:tabLst>
                      </a:pPr>
                      <a:r>
                        <a:rPr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участниками смены умений и навыков  индивидуальной и коллективной творческой и трудовой деятельности, самоуправления, социальной активности.</a:t>
                      </a:r>
                      <a:endParaRPr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defTabSz="914400" eaLnBrk="0" hangingPunct="0">
                        <a:buAutoNum type="arabicPeriod"/>
                        <a:tabLst>
                          <a:tab pos="269875" algn="l"/>
                        </a:tabLst>
                      </a:pPr>
                      <a:r>
                        <a:rPr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Улучшение психологического микроклимата в едином образовательном пространстве, укрепление здоровья.</a:t>
                      </a:r>
                      <a:endParaRPr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defTabSz="914400" eaLnBrk="0" hangingPunct="0">
                        <a:buAutoNum type="arabicPeriod"/>
                        <a:tabLst>
                          <a:tab pos="269875" algn="l"/>
                        </a:tabLst>
                      </a:pPr>
                      <a:r>
                        <a:rPr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Личностный рост участников смены.</a:t>
                      </a:r>
                      <a:endParaRPr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defTabSz="914400" eaLnBrk="0" hangingPunct="0">
                        <a:buAutoNum type="arabicPeriod"/>
                        <a:tabLst>
                          <a:tab pos="269875" algn="l"/>
                        </a:tabLst>
                      </a:pPr>
                      <a:endParaRPr lang="ru-RU" altLang="en-US" sz="18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342900" lvl="0" indent="-342900" defTabSz="914400" eaLnBrk="0" hangingPunct="0">
                        <a:buAutoNum type="arabicPeriod"/>
                        <a:tabLst>
                          <a:tab pos="269875" algn="l"/>
                        </a:tabLst>
                      </a:pPr>
                      <a:endParaRPr lang="ru-RU" altLang="en-US" sz="18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4346" name="Group 2"/>
          <p:cNvGrpSpPr/>
          <p:nvPr/>
        </p:nvGrpSpPr>
        <p:grpSpPr>
          <a:xfrm>
            <a:off x="0" y="0"/>
            <a:ext cx="9144000" cy="1127125"/>
            <a:chOff x="0" y="0"/>
            <a:chExt cx="5760" cy="527"/>
          </a:xfrm>
        </p:grpSpPr>
        <p:sp>
          <p:nvSpPr>
            <p:cNvPr id="14348" name="Rectangle 3"/>
            <p:cNvSpPr/>
            <p:nvPr/>
          </p:nvSpPr>
          <p:spPr>
            <a:xfrm>
              <a:off x="0" y="0"/>
              <a:ext cx="5760" cy="527"/>
            </a:xfrm>
            <a:prstGeom prst="rect">
              <a:avLst/>
            </a:prstGeom>
            <a:solidFill>
              <a:srgbClr val="5576E1"/>
            </a:solidFill>
            <a:ln w="9525">
              <a:noFill/>
            </a:ln>
          </p:spPr>
          <p:txBody>
            <a:bodyPr wrap="none" anchor="ctr" anchorCtr="0"/>
            <a:p>
              <a:endParaRPr dirty="0">
                <a:latin typeface="Arial" panose="020B0604020202020204" pitchFamily="34" charset="0"/>
              </a:endParaRPr>
            </a:p>
          </p:txBody>
        </p:sp>
        <p:pic>
          <p:nvPicPr>
            <p:cNvPr id="14349" name="Picture 4" descr="Логотип Края и РФ с картой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884" cy="50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67610" name="Rectangle 26"/>
          <p:cNvSpPr>
            <a:spLocks noChangeArrowheads="1"/>
          </p:cNvSpPr>
          <p:nvPr/>
        </p:nvSpPr>
        <p:spPr bwMode="auto">
          <a:xfrm>
            <a:off x="1619250" y="188913"/>
            <a:ext cx="6967538" cy="7620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Ожидаемые результаты</a:t>
            </a:r>
            <a:endParaRPr kumimoji="0" lang="ru-RU" sz="4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3640" y="3221355"/>
            <a:ext cx="5236210" cy="31908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altLang="en-US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тчёт</a:t>
            </a:r>
            <a:r>
              <a:rPr lang="ru-RU" altLang="en-US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r>
              <a:rPr lang="en-US" altLang="ru-RU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altLang="ru-RU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работе</a:t>
            </a:r>
            <a:r>
              <a:rPr lang="en-US" altLang="ru-RU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детского</a:t>
            </a:r>
            <a:r>
              <a:rPr lang="en-US" altLang="ru-RU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оздоровительного</a:t>
            </a:r>
            <a:r>
              <a:rPr lang="en-US" altLang="ru-RU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ru-RU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лагеря</a:t>
            </a:r>
            <a:r>
              <a:rPr lang="en-US" altLang="ru-RU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altLang="ru-RU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дневным</a:t>
            </a:r>
            <a:r>
              <a:rPr lang="en-US" altLang="ru-RU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пребыванием</a:t>
            </a:r>
            <a:r>
              <a:rPr lang="en-US" altLang="ru-RU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altLang="en-US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Солнышко</a:t>
            </a:r>
            <a:r>
              <a:rPr lang="en-US" altLang="en-US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altLang="ru-RU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2024 год</a:t>
            </a:r>
            <a:br>
              <a:rPr lang="en-US" altLang="ru-RU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опубликованы</a:t>
            </a:r>
            <a:r>
              <a:rPr lang="en-US" altLang="ru-RU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US" altLang="ru-RU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официальном</a:t>
            </a:r>
            <a:r>
              <a:rPr lang="en-US" altLang="ru-RU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сайте</a:t>
            </a:r>
            <a:r>
              <a:rPr lang="en-US" altLang="ru-RU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ru-RU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МКОУ</a:t>
            </a:r>
            <a:r>
              <a:rPr lang="en-US" altLang="ru-RU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СОШ</a:t>
            </a:r>
            <a:r>
              <a:rPr lang="en-US" altLang="ru-RU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</a:t>
            </a:r>
            <a:r>
              <a:rPr lang="en-US" altLang="ru-RU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altLang="en-US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altLang="ru-RU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Уборка</a:t>
            </a:r>
            <a:endParaRPr lang="en-US" altLang="en-US" sz="16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611505" y="1700530"/>
            <a:ext cx="8142605" cy="37534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ru-RU" altLang="en-US"/>
              <a:t>1 смена -</a:t>
            </a:r>
            <a:r>
              <a:rPr lang="ru-RU" altLang="en-US" u="sng">
                <a:solidFill>
                  <a:srgbClr val="1D41D5"/>
                </a:solidFill>
              </a:rPr>
              <a:t> </a:t>
            </a:r>
            <a:r>
              <a:rPr lang="en-US" altLang="ru-RU" u="sng">
                <a:solidFill>
                  <a:srgbClr val="1D41D5"/>
                </a:solidFill>
              </a:rPr>
              <a:t>https://clck.ru/3KLwNw</a:t>
            </a:r>
            <a:endParaRPr lang="en-US" altLang="ru-RU" u="sng">
              <a:solidFill>
                <a:srgbClr val="1D41D5"/>
              </a:solidFill>
            </a:endParaRPr>
          </a:p>
          <a:p>
            <a:r>
              <a:rPr lang="ru-RU" altLang="en-US"/>
              <a:t>2 смена - </a:t>
            </a:r>
            <a:r>
              <a:rPr lang="en-US" altLang="ru-RU" u="sng">
                <a:solidFill>
                  <a:srgbClr val="1D41D5"/>
                </a:solidFill>
              </a:rPr>
              <a:t>https://clck.ru/3KLxD7</a:t>
            </a:r>
            <a:endParaRPr lang="en-US" altLang="ru-RU"/>
          </a:p>
          <a:p>
            <a:r>
              <a:rPr lang="ru-RU" altLang="en-US"/>
              <a:t>3 смена -  </a:t>
            </a:r>
            <a:r>
              <a:rPr lang="en-US" altLang="ru-RU" u="sng">
                <a:solidFill>
                  <a:srgbClr val="1D41D5"/>
                </a:solidFill>
              </a:rPr>
              <a:t>https://r1.nubex.ru/s9994-73b/f3622_2a/</a:t>
            </a:r>
            <a:r>
              <a:rPr lang="en-US" altLang="en-US" u="sng">
                <a:solidFill>
                  <a:srgbClr val="1D41D5"/>
                </a:solidFill>
              </a:rPr>
              <a:t>Отчёт</a:t>
            </a:r>
            <a:r>
              <a:rPr lang="en-US" altLang="ru-RU" u="sng">
                <a:solidFill>
                  <a:srgbClr val="1D41D5"/>
                </a:solidFill>
              </a:rPr>
              <a:t>%20</a:t>
            </a:r>
            <a:r>
              <a:rPr lang="en-US" altLang="en-US" u="sng">
                <a:solidFill>
                  <a:srgbClr val="1D41D5"/>
                </a:solidFill>
              </a:rPr>
              <a:t>ДОЛ</a:t>
            </a:r>
            <a:r>
              <a:rPr lang="en-US" altLang="ru-RU" u="sng">
                <a:solidFill>
                  <a:srgbClr val="1D41D5"/>
                </a:solidFill>
              </a:rPr>
              <a:t>%203%20</a:t>
            </a:r>
            <a:r>
              <a:rPr lang="en-US" altLang="en-US" u="sng">
                <a:solidFill>
                  <a:srgbClr val="1D41D5"/>
                </a:solidFill>
              </a:rPr>
              <a:t>смена</a:t>
            </a:r>
            <a:r>
              <a:rPr lang="en-US" altLang="ru-RU" u="sng">
                <a:solidFill>
                  <a:srgbClr val="1D41D5"/>
                </a:solidFill>
              </a:rPr>
              <a:t>%202024.pdf</a:t>
            </a:r>
            <a:endParaRPr lang="en-US" altLang="ru-RU" u="sng">
              <a:solidFill>
                <a:srgbClr val="1D41D5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 sz="2000" b="1">
                <a:latin typeface="Arial Black" panose="020B0A04020102020204" charset="0"/>
                <a:cs typeface="Arial Black" panose="020B0A04020102020204" charset="0"/>
              </a:rPr>
              <a:t>Летнее трудоустройство подростка.</a:t>
            </a:r>
            <a:br>
              <a:rPr lang="ru-RU" altLang="en-US" sz="2000" b="1">
                <a:latin typeface="Arial Black" panose="020B0A04020102020204" charset="0"/>
                <a:cs typeface="Arial Black" panose="020B0A04020102020204" charset="0"/>
              </a:rPr>
            </a:br>
            <a:br>
              <a:rPr lang="ru-RU" altLang="en-US" sz="2000" b="1">
                <a:latin typeface="Arial Black" panose="020B0A04020102020204" charset="0"/>
                <a:cs typeface="Arial Black" panose="020B0A04020102020204" charset="0"/>
              </a:rPr>
            </a:br>
            <a:r>
              <a:rPr lang="en-US" sz="1600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В нашем муниципалитете реализуется программа летней занятости для старшеклассников от 14 до 18 лет включительно.</a:t>
            </a:r>
            <a:endParaRPr lang="en-US" sz="1600">
              <a:solidFill>
                <a:srgbClr val="000000"/>
              </a:solidFill>
              <a:latin typeface="Times New Roman" panose="02020603050405020304" pitchFamily="18" charset="0"/>
              <a:sym typeface="+mn-ea"/>
            </a:endParaRPr>
          </a:p>
          <a:p>
            <a:endParaRPr lang="ru-RU" altLang="en-US" sz="1600"/>
          </a:p>
        </p:txBody>
      </p:sp>
      <p:pic>
        <p:nvPicPr>
          <p:cNvPr id="7" name="Picutre 1"/>
          <p:cNvPicPr>
            <a:picLocks noChangeAspect="1"/>
          </p:cNvPicPr>
          <p:nvPr>
            <p:ph type="tbl"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27405" y="1268730"/>
            <a:ext cx="7050405" cy="39782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605" y="260985"/>
            <a:ext cx="8524240" cy="415925"/>
          </a:xfrm>
        </p:spPr>
        <p:txBody>
          <a:bodyPr/>
          <a:p>
            <a:r>
              <a:rPr lang="ru-RU" sz="2000" b="1" noProof="0" dirty="0" smtClean="0">
                <a:ln>
                  <a:noFill/>
                </a:ln>
                <a:effectLst/>
                <a:uLnTx/>
                <a:uFillTx/>
                <a:sym typeface="+mn-ea"/>
              </a:rPr>
              <a:t>Трудовая деятельность несовершеннолетних граждан</a:t>
            </a:r>
            <a:endParaRPr lang="ru-RU" altLang="en-US" sz="2000"/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436245" y="728345"/>
            <a:ext cx="8282940" cy="33420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altLang="ru-RU" sz="1400" dirty="0">
                <a:cs typeface="Arial" panose="020B0604020202020204" pitchFamily="34" charset="0"/>
                <a:sym typeface="+mn-ea"/>
              </a:rPr>
              <a:t>Трудовой договор с несовершеннолетним работником заключается так же, как и с любым другим работником – то есть в полном соответствии с положениями статьи 57 ТК РФ. При этом условия оформления трудовых отношений с подростками несколько отличаются от стандартных. Например, в трудовой договор с несовершеннолетним нельзя включать условие об испытании.</a:t>
            </a:r>
            <a:endParaRPr lang="ru-RU" altLang="ru-RU" sz="1400" dirty="0">
              <a:cs typeface="Arial" panose="020B0604020202020204" pitchFamily="34" charset="0"/>
              <a:sym typeface="+mn-ea"/>
            </a:endParaRPr>
          </a:p>
          <a:p>
            <a:pPr algn="just">
              <a:lnSpc>
                <a:spcPct val="90000"/>
              </a:lnSpc>
              <a:buFont typeface="Arial" panose="020B0604020202020204" pitchFamily="34" charset="0"/>
            </a:pPr>
            <a:endParaRPr lang="ru-RU" altLang="ru-RU" sz="1400" dirty="0">
              <a:cs typeface="Arial" panose="020B0604020202020204" pitchFamily="34" charset="0"/>
              <a:sym typeface="+mn-ea"/>
            </a:endParaRP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altLang="ru-RU" sz="1400" dirty="0">
                <a:cs typeface="Arial" panose="020B0604020202020204" pitchFamily="34" charset="0"/>
                <a:sym typeface="+mn-ea"/>
              </a:rPr>
              <a:t>В соответствии с Трудовым Кодексом РФ (ст. 63) заключение трудового договора допускается с лицами, достигшими возраста  16 лет.</a:t>
            </a:r>
            <a:endParaRPr lang="ru-RU" altLang="ru-RU" sz="1400" dirty="0">
              <a:cs typeface="Arial" panose="020B0604020202020204" pitchFamily="34" charset="0"/>
              <a:sym typeface="+mn-ea"/>
            </a:endParaRPr>
          </a:p>
          <a:p>
            <a:pPr algn="just">
              <a:lnSpc>
                <a:spcPct val="90000"/>
              </a:lnSpc>
              <a:buFont typeface="Arial" panose="020B0604020202020204" pitchFamily="34" charset="0"/>
            </a:pPr>
            <a:endParaRPr lang="ru-RU" altLang="ru-RU" sz="1400" dirty="0">
              <a:cs typeface="Arial" panose="020B0604020202020204" pitchFamily="34" charset="0"/>
              <a:sym typeface="+mn-ea"/>
            </a:endParaRP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altLang="ru-RU" sz="1400" dirty="0">
                <a:cs typeface="Arial" panose="020B0604020202020204" pitchFamily="34" charset="0"/>
                <a:sym typeface="+mn-ea"/>
              </a:rPr>
              <a:t>В случаях получения основного общего образования, либо продолжения освоения программы основного общего образования по иной, чем очная, форме обучения, либо оставления в соответствии с федеральным законом общеобразовательного учреждения трудовой договор могут заключать лица, достигшие возраста  15 лет  для выполнения легкого труда, не причиняющего вреда их здоровью.</a:t>
            </a:r>
            <a:endParaRPr lang="ru-RU" altLang="ru-RU" sz="1400" dirty="0">
              <a:cs typeface="Arial" panose="020B0604020202020204" pitchFamily="34" charset="0"/>
              <a:sym typeface="+mn-ea"/>
            </a:endParaRPr>
          </a:p>
          <a:p>
            <a:pPr algn="just">
              <a:lnSpc>
                <a:spcPct val="90000"/>
              </a:lnSpc>
              <a:buFont typeface="Arial" panose="020B0604020202020204" pitchFamily="34" charset="0"/>
            </a:pPr>
            <a:endParaRPr lang="ru-RU" altLang="ru-RU" sz="1400" dirty="0">
              <a:cs typeface="Arial" panose="020B0604020202020204" pitchFamily="34" charset="0"/>
              <a:sym typeface="+mn-ea"/>
            </a:endParaRP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altLang="ru-RU" sz="1400" dirty="0">
                <a:cs typeface="Arial" panose="020B0604020202020204" pitchFamily="34" charset="0"/>
                <a:sym typeface="+mn-ea"/>
              </a:rPr>
              <a:t>С согласия одного из родителей (попечителя) и органа опеки и попечительства трудовой договор может быть заключен с учащимся, достигшим возраста  14 лет, для выполнения в свободное от учебы время легкого труда, не причиняющего вреда его здоровью и не нарушающего процесса обучения.</a:t>
            </a:r>
            <a:endParaRPr lang="ru-RU" altLang="ru-RU" sz="1400" dirty="0">
              <a:cs typeface="Arial" panose="020B0604020202020204" pitchFamily="34" charset="0"/>
              <a:sym typeface="+mn-ea"/>
            </a:endParaRP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ru-RU" altLang="ru-RU" sz="1400" dirty="0">
              <a:cs typeface="Arial" panose="020B0604020202020204" pitchFamily="34" charset="0"/>
              <a:sym typeface="+mn-ea"/>
            </a:endParaRP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altLang="ru-RU" sz="1400" dirty="0">
                <a:cs typeface="Arial" panose="020B0604020202020204" pitchFamily="34" charset="0"/>
                <a:sym typeface="+mn-ea"/>
              </a:rPr>
              <a:t>Трудовой договор с лицами, не достигшими 14 лет, может быть заключен только для участия  их в создании и (или) исполнении произведений и только организациями кинематографии, театрами, театральными и концертными организациями и цирками.</a:t>
            </a:r>
            <a:endParaRPr lang="ru-RU" altLang="ru-RU" sz="1400" dirty="0">
              <a:cs typeface="Arial" panose="020B0604020202020204" pitchFamily="34" charset="0"/>
              <a:sym typeface="+mn-ea"/>
            </a:endParaRP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ru-RU" altLang="ru-RU" sz="1400" dirty="0">
              <a:cs typeface="Arial" panose="020B0604020202020204" pitchFamily="34" charset="0"/>
              <a:sym typeface="+mn-ea"/>
            </a:endParaRP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altLang="ru-RU" sz="1400" dirty="0">
                <a:cs typeface="Arial" panose="020B0604020202020204" pitchFamily="34" charset="0"/>
                <a:sym typeface="+mn-ea"/>
              </a:rPr>
              <a:t>Как и прочие соискатели, несовершеннолетние граждане должны предъявлять документы, указанные в статье 65 ТК РФ. Однако у несовершеннолетнего может отсутствовать и трудовая книжка, и страховое свидетельство государственного пенсионного страхования – в такой ситуации эти документы должен оформить ему работодатель.</a:t>
            </a:r>
            <a:endParaRPr lang="ru-RU" alt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ru-RU" altLang="ru-RU" sz="16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just">
              <a:lnSpc>
                <a:spcPct val="90000"/>
              </a:lnSpc>
            </a:pPr>
            <a:endParaRPr lang="ru-RU" altLang="ru-RU" sz="16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just">
              <a:lnSpc>
                <a:spcPct val="90000"/>
              </a:lnSpc>
            </a:pPr>
            <a:endParaRPr lang="ru-RU" altLang="ru-RU" sz="16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just">
              <a:lnSpc>
                <a:spcPct val="90000"/>
              </a:lnSpc>
            </a:pPr>
            <a:endParaRPr lang="ru-RU" altLang="ru-RU" sz="16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just">
              <a:lnSpc>
                <a:spcPct val="90000"/>
              </a:lnSpc>
            </a:pPr>
            <a:endParaRPr lang="ru-RU" altLang="ru-RU" sz="16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just">
              <a:lnSpc>
                <a:spcPct val="90000"/>
              </a:lnSpc>
            </a:pPr>
            <a:endParaRPr lang="ru-RU" altLang="ru-RU" sz="16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just">
              <a:lnSpc>
                <a:spcPct val="90000"/>
              </a:lnSpc>
            </a:pPr>
            <a:endParaRPr lang="ru-RU" alt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ru-RU" alt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 sz="1600" b="1"/>
              <a:t>Необходимый пакет документов</a:t>
            </a:r>
            <a:br>
              <a:rPr lang="ru-RU" altLang="en-US" sz="1600" b="1"/>
            </a:br>
            <a:r>
              <a:rPr lang="ru-RU" altLang="en-US" sz="1600" b="1"/>
              <a:t>Трудоустройство несовершеннолетних происходит по общим правилам Трудового кодекса Российской Федерации.</a:t>
            </a:r>
            <a:endParaRPr lang="ru-RU" altLang="en-US" sz="1600" b="1"/>
          </a:p>
        </p:txBody>
      </p:sp>
      <p:graphicFrame>
        <p:nvGraphicFramePr>
          <p:cNvPr id="4" name="Замещающая таблица 3"/>
          <p:cNvGraphicFramePr/>
          <p:nvPr>
            <p:ph type="tbl" idx="1"/>
            <p:custDataLst>
              <p:tags r:id="rId1"/>
            </p:custDataLst>
          </p:nvPr>
        </p:nvGraphicFramePr>
        <p:xfrm>
          <a:off x="408940" y="1259840"/>
          <a:ext cx="8193405" cy="5361305"/>
        </p:xfrm>
        <a:graphic>
          <a:graphicData uri="http://schemas.openxmlformats.org/drawingml/2006/table">
            <a:tbl>
              <a:tblPr/>
              <a:tblGrid>
                <a:gridCol w="2731135"/>
                <a:gridCol w="2731135"/>
                <a:gridCol w="2731135"/>
              </a:tblGrid>
              <a:tr h="731520"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подписания договора сотрудник должен ознакомиться со всеми внутренними нормативными документами, регулирующими трудовые отношения.Для оформления на работу подростка необходим следующий пакет документов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vert="horz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 cap="flat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4845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лет</a:t>
                      </a:r>
                      <a:endParaRPr lang="en-US" altLang="en-US" sz="1400" b="1" i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vert="horz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15-16 лет</a:t>
                      </a:r>
                      <a:endParaRPr lang="en-US" altLang="en-US" sz="1400" b="1" i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vert="horz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16-18 лет</a:t>
                      </a:r>
                      <a:endParaRPr lang="en-US" altLang="en-US" sz="1400" b="1" i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vert="horz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507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-паспорттрудовая книжка (если имеется)СНИЛС (если имеется) - согласие одного из родителей на работу или согласие органа опеки и попечительствасправка по результатам медосмотра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vert="horz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паспорт- трудовая книжка (если имеется)СНИЛС (если имеется)справка по результатам медосмотра;-если ребёнку 15 лет, и он окончил 9 класс, то согласие опеки не надо; если не окончил - то надо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vert="horz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паспорт- трудовая книжка (если имеется)СНИЛС (если имеется)справка по результатам медосмотра- документы воинского учета (если имеются)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vert="horz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4560">
                <a:tc gridSpan="3"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1400" b="1" i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получения согласия на заключение трудового договора с несовершеннолетними, в случаях предусмотренных ст. 64 ТКРФв органах опеки</a:t>
                      </a: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:необходимо обратиться с проектом не позднее, чем за 2 недели до начала работы;копия паспорта гражданина Российской Федерации, удостоверяющего личность законного представителя несовершеннолетнего (все страницы);копия документа, подтверждающего полномочия опекуна (попечителя);копия документа, подтверждающего место жителя заявителя на территории муниципального образования (в случае отсутствия соответствующей отметки в паспорте гражданина РФ); выдается органом местного самоуправления;копия справки по результатам медосмотрапроект трудового договора, заключаемого с несовершеннолетним.</a:t>
                      </a:r>
                      <a:endParaRPr lang="en-US" altLang="en-US" sz="1400" b="1" i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vert="horz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 cap="flat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304165"/>
          </a:xfrm>
        </p:spPr>
        <p:txBody>
          <a:bodyPr/>
          <a:p>
            <a:r>
              <a:rPr lang="ru-RU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Пояснительная записка</a:t>
            </a:r>
            <a:endParaRPr lang="ru-RU" altLang="en-US" sz="1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469900" y="579755"/>
            <a:ext cx="8387715" cy="5760085"/>
          </a:xfrm>
        </p:spPr>
        <p:txBody>
          <a:bodyPr/>
          <a:p>
            <a:pPr marL="0" indent="0" algn="just">
              <a:buNone/>
            </a:pPr>
            <a:r>
              <a:rPr lang="ru-RU" altLang="en-US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>
                <a:latin typeface="Arial" panose="020B0604020202020204" pitchFamily="34" charset="0"/>
                <a:cs typeface="Arial" panose="020B0604020202020204" pitchFamily="34" charset="0"/>
              </a:rPr>
              <a:t>  Организация отдыха, оздоровления и занятости детей и молодёжи является одним из приоритетных направлений социальной политики, важным аспектом образовательной деятельности, который позволяет сделать педагогический процесс непрерывным в течение всего года.</a:t>
            </a:r>
            <a:endParaRPr lang="ru-RU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altLang="en-US" sz="140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altLang="en-US" sz="1400" b="1">
                <a:latin typeface="Arial" panose="020B0604020202020204" pitchFamily="34" charset="0"/>
                <a:cs typeface="Arial" panose="020B0604020202020204" pitchFamily="34" charset="0"/>
              </a:rPr>
              <a:t>Каникулы</a:t>
            </a:r>
            <a:r>
              <a:rPr lang="ru-RU" altLang="en-US" sz="1400">
                <a:latin typeface="Arial" panose="020B0604020202020204" pitchFamily="34" charset="0"/>
                <a:cs typeface="Arial" panose="020B0604020202020204" pitchFamily="34" charset="0"/>
              </a:rPr>
              <a:t> – важный период в жизни детей и подростков. Для педагогов это время связано с особой ответственностью.</a:t>
            </a:r>
            <a:endParaRPr lang="ru-RU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altLang="en-US" sz="1400">
                <a:latin typeface="Arial" panose="020B0604020202020204" pitchFamily="34" charset="0"/>
                <a:cs typeface="Arial" panose="020B0604020202020204" pitchFamily="34" charset="0"/>
              </a:rPr>
              <a:t>        Как свидетельствует опыт работы </a:t>
            </a:r>
            <a:r>
              <a:rPr lang="ru-RU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учреждение образования</a:t>
            </a:r>
            <a:r>
              <a:rPr lang="ru-RU" altLang="en-US" sz="1400">
                <a:latin typeface="Arial" panose="020B0604020202020204" pitchFamily="34" charset="0"/>
                <a:cs typeface="Arial" panose="020B0604020202020204" pitchFamily="34" charset="0"/>
              </a:rPr>
              <a:t>, оставление детей и подростков без педагогического влияния в период  летних каникул чревато неприятными последствиями: в условиях избытка свободного времени и отсутствия контроля взрослых возникают условия для их асоциального поведения, приобщения к курению, злоупотреблению алкоголем, организации опасных забав, ведущих к травматизму, совершению противоправных действий.  Предоставленные сами себе дети подвержены влиянию улицы, дорожно-транспортным происшествиям, несчастным случаям, они невольно попадают в группы риска.</a:t>
            </a:r>
            <a:endParaRPr lang="ru-RU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altLang="en-US" sz="1400">
                <a:latin typeface="Arial" panose="020B0604020202020204" pitchFamily="34" charset="0"/>
                <a:cs typeface="Arial" panose="020B0604020202020204" pitchFamily="34" charset="0"/>
              </a:rPr>
              <a:t>    Поэтому очень важно качественно и ответственно решить непростой вопрос: как, с помощью каких форм и методов, организовать каникулярное время так, чтобы обучающиеся хорошо отдохнули, поправили здоровье, набрались сил, пополнили свои знания, научились чему-то новому, приобрели новых друзей и при этом находились под контролем взрослых. Важно также, чтобы выбранные формы и методы занятости и отдыха детей были реалистичны с точки зрения имеющихся средств и сил (материальных, финансовых, творческих и т.д.).</a:t>
            </a:r>
            <a:endParaRPr lang="ru-RU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 летний период наша школа  остается главным организатором занятости, отдыха и оздоровления детей, организуя не только социальную защиту, работу по профилактике преступлений и правонарушений учащихся, но и способствуя творческому развитию, обогащению духовного мира и интеллекта детей и подростков, их социализации с учетом реалий современной жизни через организованные формы.</a:t>
            </a:r>
            <a:endParaRPr lang="ru-RU" alt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Текстовое поле 4"/>
          <p:cNvSpPr txBox="1"/>
          <p:nvPr/>
        </p:nvSpPr>
        <p:spPr>
          <a:xfrm>
            <a:off x="1835785" y="26098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b="1" u="sng">
                <a:solidFill>
                  <a:srgbClr val="000000"/>
                </a:solidFill>
                <a:latin typeface="Times New Roman" panose="02020603050405020304" pitchFamily="18" charset="0"/>
              </a:rPr>
              <a:t>Время работы</a:t>
            </a:r>
            <a:endParaRPr lang="en-US" altLang="en-US" b="1" u="sng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6" name="Замещающая таблица 5"/>
          <p:cNvGraphicFramePr/>
          <p:nvPr>
            <p:ph type="tbl" idx="1"/>
            <p:custDataLst>
              <p:tags r:id="rId1"/>
            </p:custDataLst>
          </p:nvPr>
        </p:nvGraphicFramePr>
        <p:xfrm>
          <a:off x="471170" y="629285"/>
          <a:ext cx="8059420" cy="4389120"/>
        </p:xfrm>
        <a:graphic>
          <a:graphicData uri="http://schemas.openxmlformats.org/drawingml/2006/table">
            <a:tbl>
              <a:tblPr/>
              <a:tblGrid>
                <a:gridCol w="2552065"/>
                <a:gridCol w="1835785"/>
                <a:gridCol w="1835785"/>
                <a:gridCol w="1835785"/>
              </a:tblGrid>
              <a:tr h="1877695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1600" b="1" i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несовершеннолетних работников устанавливается сокращенная продолжительность рабочего дня и рабочей недели. Кроме того, подростки не могут привлекаться к сверхурочной работе, работе в ночное время, в выходные и праздники</a:t>
                      </a:r>
                      <a:r>
                        <a:rPr lang="en-US" sz="1600" b="1" i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Продолжительность</a:t>
                      </a:r>
                      <a:endParaRPr lang="en-US" altLang="en-US" sz="1600" b="1" i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vert="horz" anchor="b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 i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14 до 15</a:t>
                      </a:r>
                      <a:endParaRPr lang="en-US" altLang="en-US" sz="1600" b="1" i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vert="horz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 i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15 до 16</a:t>
                      </a:r>
                      <a:endParaRPr lang="en-US" altLang="en-US" sz="1600" b="1" i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vert="horz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 i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16 до 18</a:t>
                      </a:r>
                      <a:endParaRPr lang="en-US" altLang="en-US" sz="1600" b="1" i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vert="horz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3280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1600" b="1" i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Максимальная продолжительность рабочего времени в неделю (часы)</a:t>
                      </a:r>
                      <a:endParaRPr lang="en-US" altLang="en-US" sz="1600" b="1" i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vert="horz" anchor="b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4815"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1600" b="1" i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Дневная продолжительность рабочего времени(часы)</a:t>
                      </a:r>
                      <a:endParaRPr lang="en-US" altLang="en-US" sz="1600" b="1" i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vert="horz" anchor="b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480" y="598170"/>
            <a:ext cx="8021320" cy="819785"/>
          </a:xfrm>
        </p:spPr>
        <p:txBody>
          <a:bodyPr/>
          <a:p>
            <a:pPr algn="just"/>
            <a:r>
              <a:rPr lang="ru-RU" altLang="en-US" sz="1600">
                <a:latin typeface="Arial" panose="020B0604020202020204" pitchFamily="34" charset="0"/>
                <a:cs typeface="Arial" panose="020B0604020202020204" pitchFamily="34" charset="0"/>
              </a:rPr>
              <a:t>Участники трудовых формирований выбирают направления по интересам — отличный вариант для профориентации, например</a:t>
            </a:r>
            <a:r>
              <a:rPr lang="ru-RU" altLang="en-US" sz="1600"/>
              <a:t>:</a:t>
            </a:r>
            <a:endParaRPr lang="ru-RU" altLang="en-US" sz="1600"/>
          </a:p>
        </p:txBody>
      </p:sp>
      <p:graphicFrame>
        <p:nvGraphicFramePr>
          <p:cNvPr id="4" name="Замещающая таблица 3"/>
          <p:cNvGraphicFramePr/>
          <p:nvPr>
            <p:ph type="tbl" idx="1"/>
            <p:custDataLst>
              <p:tags r:id="rId1"/>
            </p:custDataLst>
          </p:nvPr>
        </p:nvGraphicFramePr>
        <p:xfrm>
          <a:off x="349885" y="1485265"/>
          <a:ext cx="8382000" cy="1950720"/>
        </p:xfrm>
        <a:graphic>
          <a:graphicData uri="http://schemas.openxmlformats.org/drawingml/2006/table">
            <a:tbl>
              <a:tblPr/>
              <a:tblGrid>
                <a:gridCol w="3247390"/>
                <a:gridCol w="5134610"/>
              </a:tblGrid>
              <a:tr h="4464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Рабочий по благоустройству территорий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Убирает мусор в скверах и парках, занимается озеленением, ухаживает за газонами и цветниками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vert="horz" anchor="b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81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Помощник библиотекаря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Реставрирует книги, помогает поддерживать порядок на полках, готовит материалы для тематических выставок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vert="horz" anchor="b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369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Вожатый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vert="horz" anchor="t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l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Организует и проводит конкурсы, викторины, спортивные праздники на детских пришкольных площадках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vert="horz" anchor="b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>
                      <a:solidFill>
                        <a:schemeClr val="tx1"/>
                      </a:solidFill>
                      <a:prstDash val="solid"/>
                    </a:lnR>
                    <a:lnT w="12700" cap="flat">
                      <a:solidFill>
                        <a:schemeClr val="tx1"/>
                      </a:solidFill>
                      <a:prstDash val="solid"/>
                    </a:lnT>
                    <a:lnB w="12700" cap="flat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799465"/>
          </a:xfrm>
        </p:spPr>
        <p:txBody>
          <a:bodyPr/>
          <a:p>
            <a:r>
              <a:rPr lang="ru-RU" altLang="en-US" sz="4000" b="1"/>
              <a:t>Ограничения</a:t>
            </a:r>
            <a:endParaRPr lang="ru-RU" altLang="en-US" sz="4000" b="1"/>
          </a:p>
        </p:txBody>
      </p:sp>
      <p:pic>
        <p:nvPicPr>
          <p:cNvPr id="4" name="Picutre 2"/>
          <p:cNvPicPr>
            <a:picLocks noChangeAspect="1"/>
          </p:cNvPicPr>
          <p:nvPr>
            <p:ph type="tbl"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57225" y="1463675"/>
            <a:ext cx="7945755" cy="487108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703580"/>
          </a:xfrm>
          <a:ln>
            <a:solidFill>
              <a:srgbClr val="00B0F0"/>
            </a:solidFill>
          </a:ln>
        </p:spPr>
        <p:txBody>
          <a:bodyPr/>
          <a:p>
            <a:r>
              <a:rPr lang="en-US" altLang="en-US" sz="4000" b="1"/>
              <a:t>Малозатратные</a:t>
            </a:r>
            <a:r>
              <a:rPr lang="en-US" altLang="ru-RU" sz="4000" b="1"/>
              <a:t> </a:t>
            </a:r>
            <a:r>
              <a:rPr lang="en-US" altLang="en-US" sz="4000" b="1"/>
              <a:t>формы</a:t>
            </a:r>
            <a:r>
              <a:rPr lang="en-US" altLang="ru-RU" sz="4000" b="1"/>
              <a:t>.</a:t>
            </a:r>
            <a:endParaRPr lang="en-US" altLang="ru-RU" sz="4000" b="1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548640" y="1124585"/>
            <a:ext cx="8309610" cy="53752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ru-RU" altLang="en-US" sz="1400"/>
              <a:t>-</a:t>
            </a:r>
            <a:r>
              <a:rPr lang="en-US" altLang="en-US" sz="1400"/>
              <a:t>Летн</a:t>
            </a:r>
            <a:r>
              <a:rPr lang="ru-RU" altLang="en-US" sz="1400"/>
              <a:t>яя </a:t>
            </a:r>
            <a:r>
              <a:rPr lang="en-US" altLang="ru-RU" sz="1400"/>
              <a:t> </a:t>
            </a:r>
            <a:r>
              <a:rPr lang="en-US" altLang="en-US" sz="1400"/>
              <a:t>трудов</a:t>
            </a:r>
            <a:r>
              <a:rPr lang="ru-RU" altLang="en-US" sz="1400"/>
              <a:t>ая</a:t>
            </a:r>
            <a:r>
              <a:rPr lang="en-US" altLang="ru-RU" sz="1400"/>
              <a:t> </a:t>
            </a:r>
            <a:r>
              <a:rPr lang="en-US" altLang="en-US" sz="1400"/>
              <a:t>практик</a:t>
            </a:r>
            <a:r>
              <a:rPr lang="ru-RU" altLang="en-US" sz="1400"/>
              <a:t>а на пришкольном участке </a:t>
            </a:r>
            <a:r>
              <a:rPr lang="en-US" altLang="ru-RU" sz="1400"/>
              <a:t> (</a:t>
            </a:r>
            <a:r>
              <a:rPr lang="en-US" altLang="en-US" sz="1400"/>
              <a:t>от</a:t>
            </a:r>
            <a:r>
              <a:rPr lang="en-US" altLang="ru-RU" sz="1400"/>
              <a:t> 3 </a:t>
            </a:r>
            <a:r>
              <a:rPr lang="en-US" altLang="en-US" sz="1400"/>
              <a:t>до</a:t>
            </a:r>
            <a:r>
              <a:rPr lang="en-US" altLang="ru-RU" sz="1400"/>
              <a:t> 10 </a:t>
            </a:r>
            <a:r>
              <a:rPr lang="en-US" altLang="en-US" sz="1400"/>
              <a:t>дней</a:t>
            </a:r>
            <a:r>
              <a:rPr lang="en-US" altLang="ru-RU" sz="1400"/>
              <a:t> </a:t>
            </a:r>
            <a:r>
              <a:rPr lang="en-US" altLang="en-US" sz="1400"/>
              <a:t>в</a:t>
            </a:r>
            <a:r>
              <a:rPr lang="en-US" altLang="ru-RU" sz="1400"/>
              <a:t> </a:t>
            </a:r>
            <a:r>
              <a:rPr lang="en-US" altLang="en-US" sz="1400"/>
              <a:t>зависимости</a:t>
            </a:r>
            <a:r>
              <a:rPr lang="en-US" altLang="ru-RU" sz="1400"/>
              <a:t> </a:t>
            </a:r>
            <a:r>
              <a:rPr lang="en-US" altLang="en-US" sz="1400"/>
              <a:t>от</a:t>
            </a:r>
            <a:r>
              <a:rPr lang="en-US" altLang="ru-RU" sz="1400"/>
              <a:t> </a:t>
            </a:r>
            <a:r>
              <a:rPr lang="en-US" altLang="en-US" sz="1400"/>
              <a:t>возраста</a:t>
            </a:r>
            <a:r>
              <a:rPr lang="en-US" altLang="ru-RU" sz="1400"/>
              <a:t>) </a:t>
            </a:r>
            <a:r>
              <a:rPr lang="en-US" altLang="en-US" sz="1400"/>
              <a:t>для</a:t>
            </a:r>
            <a:r>
              <a:rPr lang="en-US" altLang="ru-RU" sz="1400"/>
              <a:t> </a:t>
            </a:r>
            <a:r>
              <a:rPr lang="en-US" altLang="en-US" sz="1400"/>
              <a:t>школьников</a:t>
            </a:r>
            <a:r>
              <a:rPr lang="en-US" altLang="ru-RU" sz="1400"/>
              <a:t> (</a:t>
            </a:r>
            <a:r>
              <a:rPr lang="ru-RU" altLang="en-US" sz="1400"/>
              <a:t>5-8;</a:t>
            </a:r>
            <a:r>
              <a:rPr lang="en-US" altLang="ru-RU" sz="1400"/>
              <a:t>10 </a:t>
            </a:r>
            <a:r>
              <a:rPr lang="en-US" altLang="en-US" sz="1400"/>
              <a:t>классов</a:t>
            </a:r>
            <a:r>
              <a:rPr lang="en-US" altLang="ru-RU" sz="1400"/>
              <a:t>) </a:t>
            </a:r>
            <a:r>
              <a:rPr lang="en-US" altLang="en-US" sz="1400"/>
              <a:t>по</a:t>
            </a:r>
            <a:r>
              <a:rPr lang="en-US" altLang="ru-RU" sz="1400"/>
              <a:t> </a:t>
            </a:r>
            <a:r>
              <a:rPr lang="en-US" altLang="en-US" sz="1400"/>
              <a:t>итогам</a:t>
            </a:r>
            <a:r>
              <a:rPr lang="en-US" altLang="ru-RU" sz="1400"/>
              <a:t> </a:t>
            </a:r>
            <a:r>
              <a:rPr lang="en-US" altLang="en-US" sz="1400"/>
              <a:t>образовательной</a:t>
            </a:r>
            <a:r>
              <a:rPr lang="en-US" altLang="ru-RU" sz="1400"/>
              <a:t> </a:t>
            </a:r>
            <a:r>
              <a:rPr lang="en-US" altLang="en-US" sz="1400"/>
              <a:t>программы</a:t>
            </a:r>
            <a:r>
              <a:rPr lang="en-US" altLang="ru-RU" sz="1400"/>
              <a:t> </a:t>
            </a:r>
            <a:r>
              <a:rPr lang="en-US" altLang="en-US" sz="1400"/>
              <a:t>трудового</a:t>
            </a:r>
            <a:r>
              <a:rPr lang="en-US" altLang="ru-RU" sz="1400"/>
              <a:t>, </a:t>
            </a:r>
            <a:r>
              <a:rPr lang="en-US" altLang="en-US" sz="1400"/>
              <a:t>эстетического</a:t>
            </a:r>
            <a:r>
              <a:rPr lang="en-US" altLang="ru-RU" sz="1400"/>
              <a:t> </a:t>
            </a:r>
            <a:r>
              <a:rPr lang="en-US" altLang="en-US" sz="1400"/>
              <a:t>и</a:t>
            </a:r>
            <a:r>
              <a:rPr lang="en-US" altLang="ru-RU" sz="1400"/>
              <a:t> </a:t>
            </a:r>
            <a:r>
              <a:rPr lang="en-US" altLang="en-US" sz="1400"/>
              <a:t>экологического</a:t>
            </a:r>
            <a:r>
              <a:rPr lang="en-US" altLang="ru-RU" sz="1400"/>
              <a:t> </a:t>
            </a:r>
            <a:r>
              <a:rPr lang="en-US" altLang="en-US" sz="1400"/>
              <a:t>воспитания</a:t>
            </a:r>
            <a:r>
              <a:rPr lang="en-US" altLang="ru-RU" sz="1400"/>
              <a:t> </a:t>
            </a:r>
            <a:r>
              <a:rPr lang="en-US" altLang="en-US" sz="1400"/>
              <a:t>школьников</a:t>
            </a:r>
            <a:r>
              <a:rPr lang="en-US" altLang="ru-RU" sz="1400"/>
              <a:t>. </a:t>
            </a:r>
            <a:endParaRPr lang="en-US" altLang="ru-RU" sz="1400"/>
          </a:p>
          <a:p>
            <a:r>
              <a:rPr lang="ru-RU" altLang="en-US" sz="1400"/>
              <a:t>-</a:t>
            </a:r>
            <a:r>
              <a:rPr lang="en-US" altLang="ru-RU" sz="1400"/>
              <a:t> </a:t>
            </a:r>
            <a:r>
              <a:rPr lang="en-US" altLang="en-US" sz="1400"/>
              <a:t>Районная</a:t>
            </a:r>
            <a:r>
              <a:rPr lang="en-US" altLang="ru-RU" sz="1400"/>
              <a:t> </a:t>
            </a:r>
            <a:r>
              <a:rPr lang="en-US" altLang="en-US" sz="1400"/>
              <a:t>акция</a:t>
            </a:r>
            <a:r>
              <a:rPr lang="en-US" altLang="ru-RU" sz="1400"/>
              <a:t> </a:t>
            </a:r>
            <a:r>
              <a:rPr lang="en-US" altLang="en-US" sz="1400"/>
              <a:t>«</a:t>
            </a:r>
            <a:r>
              <a:rPr lang="en-US" altLang="en-US" sz="1400"/>
              <a:t>Театр</a:t>
            </a:r>
            <a:r>
              <a:rPr lang="en-US" altLang="ru-RU" sz="1400"/>
              <a:t> </a:t>
            </a:r>
            <a:r>
              <a:rPr lang="en-US" altLang="en-US" sz="1400"/>
              <a:t>на</a:t>
            </a:r>
            <a:r>
              <a:rPr lang="en-US" altLang="ru-RU" sz="1400"/>
              <a:t> </a:t>
            </a:r>
            <a:r>
              <a:rPr lang="en-US" altLang="en-US" sz="1400"/>
              <a:t>колёсах</a:t>
            </a:r>
            <a:r>
              <a:rPr lang="en-US" altLang="en-US" sz="1400"/>
              <a:t>»</a:t>
            </a:r>
            <a:r>
              <a:rPr lang="en-US" altLang="ru-RU" sz="1400"/>
              <a:t> (</a:t>
            </a:r>
            <a:r>
              <a:rPr lang="en-US" altLang="en-US" sz="1400"/>
              <a:t>выездные</a:t>
            </a:r>
            <a:r>
              <a:rPr lang="en-US" altLang="ru-RU" sz="1400"/>
              <a:t> </a:t>
            </a:r>
            <a:r>
              <a:rPr lang="en-US" altLang="en-US" sz="1400"/>
              <a:t>мероприятия</a:t>
            </a:r>
            <a:r>
              <a:rPr lang="en-US" altLang="ru-RU" sz="1400"/>
              <a:t> </a:t>
            </a:r>
            <a:r>
              <a:rPr lang="en-US" altLang="en-US" sz="1400"/>
              <a:t>школьных</a:t>
            </a:r>
            <a:r>
              <a:rPr lang="en-US" altLang="ru-RU" sz="1400"/>
              <a:t> </a:t>
            </a:r>
            <a:r>
              <a:rPr lang="en-US" altLang="en-US" sz="1400"/>
              <a:t>постановок</a:t>
            </a:r>
            <a:r>
              <a:rPr lang="en-US" altLang="ru-RU" sz="1400"/>
              <a:t> </a:t>
            </a:r>
            <a:r>
              <a:rPr lang="en-US" altLang="en-US" sz="1400"/>
              <a:t>в</a:t>
            </a:r>
            <a:r>
              <a:rPr lang="en-US" altLang="ru-RU" sz="1400"/>
              <a:t> </a:t>
            </a:r>
            <a:r>
              <a:rPr lang="en-US" altLang="en-US" sz="1400"/>
              <a:t>соседние</a:t>
            </a:r>
            <a:r>
              <a:rPr lang="en-US" altLang="ru-RU" sz="1400"/>
              <a:t> </a:t>
            </a:r>
            <a:r>
              <a:rPr lang="en-US" altLang="en-US" sz="1400"/>
              <a:t>лагеря</a:t>
            </a:r>
            <a:r>
              <a:rPr lang="en-US" altLang="ru-RU" sz="1400"/>
              <a:t>, </a:t>
            </a:r>
            <a:r>
              <a:rPr lang="en-US" altLang="en-US" sz="1400"/>
              <a:t>детские</a:t>
            </a:r>
            <a:r>
              <a:rPr lang="en-US" altLang="ru-RU" sz="1400"/>
              <a:t> </a:t>
            </a:r>
            <a:r>
              <a:rPr lang="en-US" altLang="en-US" sz="1400"/>
              <a:t>сады</a:t>
            </a:r>
            <a:r>
              <a:rPr lang="en-US" altLang="ru-RU" sz="1400"/>
              <a:t>, </a:t>
            </a:r>
            <a:r>
              <a:rPr lang="en-US" altLang="en-US" sz="1400"/>
              <a:t>сельские</a:t>
            </a:r>
            <a:r>
              <a:rPr lang="en-US" altLang="ru-RU" sz="1400"/>
              <a:t> </a:t>
            </a:r>
            <a:r>
              <a:rPr lang="en-US" altLang="en-US" sz="1400"/>
              <a:t>клубы</a:t>
            </a:r>
            <a:r>
              <a:rPr lang="en-US" altLang="ru-RU" sz="1400"/>
              <a:t>).</a:t>
            </a:r>
            <a:endParaRPr lang="en-US" altLang="ru-RU" sz="1400"/>
          </a:p>
          <a:p>
            <a:r>
              <a:rPr lang="ru-RU" altLang="en-US" sz="1400"/>
              <a:t>- </a:t>
            </a:r>
            <a:r>
              <a:rPr lang="en-US" altLang="en-US" sz="1400"/>
              <a:t>Экскурсии</a:t>
            </a:r>
            <a:r>
              <a:rPr lang="en-US" altLang="ru-RU" sz="1400"/>
              <a:t> </a:t>
            </a:r>
            <a:r>
              <a:rPr lang="en-US" altLang="en-US" sz="1400"/>
              <a:t>по</a:t>
            </a:r>
            <a:r>
              <a:rPr lang="en-US" altLang="ru-RU" sz="1400"/>
              <a:t> </a:t>
            </a:r>
            <a:r>
              <a:rPr lang="en-US" altLang="en-US" sz="1400"/>
              <a:t>культурно</a:t>
            </a:r>
            <a:r>
              <a:rPr lang="en-US" altLang="ru-RU" sz="1400"/>
              <a:t>-</a:t>
            </a:r>
            <a:r>
              <a:rPr lang="en-US" altLang="en-US" sz="1400"/>
              <a:t>просветительским</a:t>
            </a:r>
            <a:r>
              <a:rPr lang="en-US" altLang="ru-RU" sz="1400"/>
              <a:t> </a:t>
            </a:r>
            <a:r>
              <a:rPr lang="en-US" altLang="en-US" sz="1400"/>
              <a:t>программам</a:t>
            </a:r>
            <a:r>
              <a:rPr lang="en-US" altLang="ru-RU" sz="1400"/>
              <a:t> </a:t>
            </a:r>
            <a:r>
              <a:rPr lang="en-US" altLang="en-US" sz="1400"/>
              <a:t>для</a:t>
            </a:r>
            <a:r>
              <a:rPr lang="en-US" altLang="ru-RU" sz="1400"/>
              <a:t> </a:t>
            </a:r>
            <a:r>
              <a:rPr lang="en-US" altLang="en-US" sz="1400"/>
              <a:t>школьников</a:t>
            </a:r>
            <a:r>
              <a:rPr lang="en-US" altLang="ru-RU" sz="1400"/>
              <a:t> (</a:t>
            </a:r>
            <a:r>
              <a:rPr lang="en-US" altLang="en-US" sz="1400"/>
              <a:t>проекты</a:t>
            </a:r>
            <a:r>
              <a:rPr lang="en-US" altLang="ru-RU" sz="1400"/>
              <a:t> </a:t>
            </a:r>
            <a:r>
              <a:rPr lang="en-US" altLang="en-US" sz="1400"/>
              <a:t>Арсеньевская</a:t>
            </a:r>
            <a:r>
              <a:rPr lang="en-US" altLang="ru-RU" sz="1400"/>
              <a:t> </a:t>
            </a:r>
            <a:r>
              <a:rPr lang="en-US" altLang="en-US" sz="1400"/>
              <a:t>и</a:t>
            </a:r>
            <a:r>
              <a:rPr lang="en-US" altLang="ru-RU" sz="1400"/>
              <a:t> </a:t>
            </a:r>
            <a:r>
              <a:rPr lang="en-US" altLang="en-US" sz="1400"/>
              <a:t>Пушкинская</a:t>
            </a:r>
            <a:r>
              <a:rPr lang="en-US" altLang="ru-RU" sz="1400"/>
              <a:t> </a:t>
            </a:r>
            <a:r>
              <a:rPr lang="en-US" altLang="en-US" sz="1400"/>
              <a:t>карты</a:t>
            </a:r>
            <a:r>
              <a:rPr lang="en-US" altLang="ru-RU" sz="1400"/>
              <a:t>).</a:t>
            </a:r>
            <a:endParaRPr lang="en-US" altLang="ru-RU" sz="1400"/>
          </a:p>
          <a:p>
            <a:r>
              <a:rPr lang="ru-RU" altLang="en-US" sz="1400"/>
              <a:t>- </a:t>
            </a:r>
            <a:r>
              <a:rPr lang="en-US" altLang="en-US" sz="1400"/>
              <a:t>Экскурсии</a:t>
            </a:r>
            <a:r>
              <a:rPr lang="en-US" altLang="ru-RU" sz="1400"/>
              <a:t> </a:t>
            </a:r>
            <a:r>
              <a:rPr lang="en-US" altLang="en-US" sz="1400"/>
              <a:t>на</a:t>
            </a:r>
            <a:r>
              <a:rPr lang="en-US" altLang="ru-RU" sz="1400"/>
              <a:t> </a:t>
            </a:r>
            <a:r>
              <a:rPr lang="en-US" altLang="en-US" sz="1400"/>
              <a:t>деревоперерабатывающие</a:t>
            </a:r>
            <a:r>
              <a:rPr lang="en-US" altLang="ru-RU" sz="1400"/>
              <a:t> </a:t>
            </a:r>
            <a:r>
              <a:rPr lang="en-US" altLang="en-US" sz="1400"/>
              <a:t>предприятия</a:t>
            </a:r>
            <a:r>
              <a:rPr lang="en-US" altLang="ru-RU" sz="1400"/>
              <a:t>, </a:t>
            </a:r>
            <a:r>
              <a:rPr lang="en-US" altLang="en-US" sz="1400"/>
              <a:t>животноводческую</a:t>
            </a:r>
            <a:r>
              <a:rPr lang="en-US" altLang="ru-RU" sz="1400"/>
              <a:t> </a:t>
            </a:r>
            <a:r>
              <a:rPr lang="en-US" altLang="en-US" sz="1400"/>
              <a:t>ферму</a:t>
            </a:r>
            <a:r>
              <a:rPr lang="en-US" altLang="ru-RU" sz="1400"/>
              <a:t>, </a:t>
            </a:r>
            <a:r>
              <a:rPr lang="en-US" altLang="en-US" sz="1400"/>
              <a:t>молочный</a:t>
            </a:r>
            <a:r>
              <a:rPr lang="en-US" altLang="ru-RU" sz="1400"/>
              <a:t> </a:t>
            </a:r>
            <a:r>
              <a:rPr lang="en-US" altLang="en-US" sz="1400"/>
              <a:t>комбинат</a:t>
            </a:r>
            <a:r>
              <a:rPr lang="en-US" altLang="ru-RU" sz="1400"/>
              <a:t>, </a:t>
            </a:r>
            <a:r>
              <a:rPr lang="en-US" altLang="en-US" sz="1400"/>
              <a:t>воинские</a:t>
            </a:r>
            <a:r>
              <a:rPr lang="en-US" altLang="ru-RU" sz="1400"/>
              <a:t> </a:t>
            </a:r>
            <a:r>
              <a:rPr lang="en-US" altLang="en-US" sz="1400"/>
              <a:t>части</a:t>
            </a:r>
            <a:r>
              <a:rPr lang="en-US" altLang="ru-RU" sz="1400"/>
              <a:t>.</a:t>
            </a:r>
            <a:endParaRPr lang="en-US" altLang="ru-RU" sz="1400"/>
          </a:p>
          <a:p>
            <a:r>
              <a:rPr lang="ru-RU" altLang="en-US" sz="1400"/>
              <a:t>- </a:t>
            </a:r>
            <a:r>
              <a:rPr lang="en-US" altLang="en-US" sz="1400"/>
              <a:t>Участие</a:t>
            </a:r>
            <a:r>
              <a:rPr lang="en-US" altLang="ru-RU" sz="1400"/>
              <a:t> </a:t>
            </a:r>
            <a:r>
              <a:rPr lang="en-US" altLang="en-US" sz="1400"/>
              <a:t>во</a:t>
            </a:r>
            <a:r>
              <a:rPr lang="en-US" altLang="ru-RU" sz="1400"/>
              <a:t> </a:t>
            </a:r>
            <a:r>
              <a:rPr lang="en-US" altLang="en-US" sz="1400"/>
              <a:t>всероссийских</a:t>
            </a:r>
            <a:r>
              <a:rPr lang="en-US" altLang="ru-RU" sz="1400"/>
              <a:t> </a:t>
            </a:r>
            <a:r>
              <a:rPr lang="en-US" altLang="en-US" sz="1400"/>
              <a:t>проектах</a:t>
            </a:r>
            <a:r>
              <a:rPr lang="en-US" altLang="ru-RU" sz="1400"/>
              <a:t>, </a:t>
            </a:r>
            <a:r>
              <a:rPr lang="en-US" altLang="en-US" sz="1400"/>
              <a:t>акциях</a:t>
            </a:r>
            <a:r>
              <a:rPr lang="en-US" altLang="ru-RU" sz="1400"/>
              <a:t> </a:t>
            </a:r>
            <a:r>
              <a:rPr lang="en-US" altLang="en-US" sz="1400"/>
              <a:t>и</a:t>
            </a:r>
            <a:r>
              <a:rPr lang="en-US" altLang="ru-RU" sz="1400"/>
              <a:t> </a:t>
            </a:r>
            <a:r>
              <a:rPr lang="en-US" altLang="en-US" sz="1400"/>
              <a:t>конкурсах</a:t>
            </a:r>
            <a:r>
              <a:rPr lang="en-US" altLang="ru-RU" sz="1400"/>
              <a:t> (</a:t>
            </a:r>
            <a:r>
              <a:rPr lang="en-US" altLang="en-US" sz="1400"/>
              <a:t>«</a:t>
            </a:r>
            <a:r>
              <a:rPr lang="en-US" altLang="en-US" sz="1400"/>
              <a:t>Большая</a:t>
            </a:r>
            <a:r>
              <a:rPr lang="en-US" altLang="ru-RU" sz="1400"/>
              <a:t> </a:t>
            </a:r>
            <a:r>
              <a:rPr lang="en-US" altLang="en-US" sz="1400"/>
              <a:t>перемена</a:t>
            </a:r>
            <a:r>
              <a:rPr lang="en-US" altLang="en-US" sz="1400"/>
              <a:t>»</a:t>
            </a:r>
            <a:r>
              <a:rPr lang="en-US" altLang="ru-RU" sz="1400"/>
              <a:t>, </a:t>
            </a:r>
            <a:r>
              <a:rPr lang="en-US" altLang="en-US" sz="1400"/>
              <a:t>«</a:t>
            </a:r>
            <a:r>
              <a:rPr lang="en-US" altLang="en-US" sz="1400"/>
              <a:t>Семейный</a:t>
            </a:r>
            <a:r>
              <a:rPr lang="en-US" altLang="ru-RU" sz="1400"/>
              <a:t> </a:t>
            </a:r>
            <a:r>
              <a:rPr lang="en-US" altLang="en-US" sz="1400"/>
              <a:t>альбом</a:t>
            </a:r>
            <a:r>
              <a:rPr lang="en-US" altLang="en-US" sz="1400"/>
              <a:t>»</a:t>
            </a:r>
            <a:r>
              <a:rPr lang="en-US" altLang="ru-RU" sz="1400"/>
              <a:t> </a:t>
            </a:r>
            <a:r>
              <a:rPr lang="en-US" altLang="en-US" sz="1400"/>
              <a:t>и</a:t>
            </a:r>
            <a:r>
              <a:rPr lang="en-US" altLang="ru-RU" sz="1400"/>
              <a:t> </a:t>
            </a:r>
            <a:r>
              <a:rPr lang="en-US" altLang="en-US" sz="1400"/>
              <a:t>др</a:t>
            </a:r>
            <a:r>
              <a:rPr lang="en-US" altLang="ru-RU" sz="1400"/>
              <a:t>.).</a:t>
            </a:r>
            <a:endParaRPr lang="en-US" altLang="ru-RU" sz="1400"/>
          </a:p>
          <a:p>
            <a:r>
              <a:rPr lang="ru-RU" altLang="en-US" sz="1400"/>
              <a:t>- </a:t>
            </a:r>
            <a:r>
              <a:rPr lang="en-US" altLang="en-US" sz="1400"/>
              <a:t>Дворовые</a:t>
            </a:r>
            <a:r>
              <a:rPr lang="en-US" altLang="ru-RU" sz="1400"/>
              <a:t> </a:t>
            </a:r>
            <a:r>
              <a:rPr lang="en-US" altLang="en-US" sz="1400"/>
              <a:t>площадки</a:t>
            </a:r>
            <a:r>
              <a:rPr lang="en-US" altLang="ru-RU" sz="1400"/>
              <a:t> (</a:t>
            </a:r>
            <a:r>
              <a:rPr lang="en-US" altLang="en-US" sz="1400"/>
              <a:t>спортивные</a:t>
            </a:r>
            <a:r>
              <a:rPr lang="en-US" altLang="ru-RU" sz="1400"/>
              <a:t> </a:t>
            </a:r>
            <a:r>
              <a:rPr lang="en-US" altLang="en-US" sz="1400"/>
              <a:t>состязания</a:t>
            </a:r>
            <a:r>
              <a:rPr lang="en-US" altLang="ru-RU" sz="1400"/>
              <a:t>, </a:t>
            </a:r>
            <a:r>
              <a:rPr lang="en-US" altLang="en-US" sz="1400"/>
              <a:t>дворовые</a:t>
            </a:r>
            <a:r>
              <a:rPr lang="en-US" altLang="ru-RU" sz="1400"/>
              <a:t> (</a:t>
            </a:r>
            <a:r>
              <a:rPr lang="en-US" altLang="en-US" sz="1400"/>
              <a:t>народные</a:t>
            </a:r>
            <a:r>
              <a:rPr lang="en-US" altLang="ru-RU" sz="1400"/>
              <a:t>) </a:t>
            </a:r>
            <a:r>
              <a:rPr lang="en-US" altLang="en-US" sz="1400"/>
              <a:t>игры</a:t>
            </a:r>
            <a:r>
              <a:rPr lang="en-US" altLang="ru-RU" sz="1400"/>
              <a:t>).</a:t>
            </a:r>
            <a:endParaRPr lang="en-US" altLang="ru-RU" sz="1400"/>
          </a:p>
          <a:p>
            <a:r>
              <a:rPr lang="ru-RU" altLang="en-US" sz="1400"/>
              <a:t>-</a:t>
            </a:r>
            <a:r>
              <a:rPr lang="en-US" altLang="ru-RU" sz="1400"/>
              <a:t> </a:t>
            </a:r>
            <a:r>
              <a:rPr lang="en-US" altLang="en-US" sz="1400"/>
              <a:t>Волонт</a:t>
            </a:r>
            <a:r>
              <a:rPr lang="ru-RU" altLang="en-US" sz="1400"/>
              <a:t>ё</a:t>
            </a:r>
            <a:r>
              <a:rPr lang="en-US" altLang="en-US" sz="1400"/>
              <a:t>рская</a:t>
            </a:r>
            <a:r>
              <a:rPr lang="en-US" altLang="ru-RU" sz="1400"/>
              <a:t> </a:t>
            </a:r>
            <a:r>
              <a:rPr lang="en-US" altLang="en-US" sz="1400"/>
              <a:t>деятельность</a:t>
            </a:r>
            <a:r>
              <a:rPr lang="ru-RU" altLang="en-US" sz="1400"/>
              <a:t> отряда «Мы -тимуровцы»; «Юнармия» </a:t>
            </a:r>
            <a:r>
              <a:rPr lang="en-US" altLang="ru-RU" sz="1400"/>
              <a:t>(</a:t>
            </a:r>
            <a:r>
              <a:rPr lang="en-US" altLang="en-US" sz="1400"/>
              <a:t>оказания</a:t>
            </a:r>
            <a:r>
              <a:rPr lang="en-US" altLang="ru-RU" sz="1400"/>
              <a:t> </a:t>
            </a:r>
            <a:r>
              <a:rPr lang="en-US" altLang="en-US" sz="1400"/>
              <a:t>помощи</a:t>
            </a:r>
            <a:r>
              <a:rPr lang="en-US" altLang="ru-RU" sz="1400"/>
              <a:t> </a:t>
            </a:r>
            <a:r>
              <a:rPr lang="en-US" altLang="en-US" sz="1400"/>
              <a:t>престарелым</a:t>
            </a:r>
            <a:r>
              <a:rPr lang="en-US" altLang="ru-RU" sz="1400"/>
              <a:t> </a:t>
            </a:r>
            <a:r>
              <a:rPr lang="en-US" altLang="en-US" sz="1400"/>
              <a:t>людям</a:t>
            </a:r>
            <a:r>
              <a:rPr lang="en-US" altLang="ru-RU" sz="1400"/>
              <a:t>).</a:t>
            </a:r>
            <a:endParaRPr lang="en-US" altLang="ru-RU" sz="1400"/>
          </a:p>
          <a:p>
            <a:endParaRPr lang="ru-RU" altLang="en-US" sz="14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530" name="Picture 19" descr="dsc00409_0"/>
          <p:cNvPicPr>
            <a:picLocks noChangeAspect="1"/>
          </p:cNvPicPr>
          <p:nvPr/>
        </p:nvPicPr>
        <p:blipFill>
          <a:blip r:embed="rId1">
            <a:lum bright="70001" contrast="-70000"/>
          </a:blip>
          <a:stretch>
            <a:fillRect/>
          </a:stretch>
        </p:blipFill>
        <p:spPr>
          <a:xfrm>
            <a:off x="0" y="-170815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2531" name="Group 20"/>
          <p:cNvGrpSpPr>
            <a:grpSpLocks noChangeAspect="1"/>
          </p:cNvGrpSpPr>
          <p:nvPr/>
        </p:nvGrpSpPr>
        <p:grpSpPr>
          <a:xfrm>
            <a:off x="0" y="260350"/>
            <a:ext cx="9074150" cy="6362700"/>
            <a:chOff x="2281" y="4572"/>
            <a:chExt cx="7200" cy="4559"/>
          </a:xfrm>
        </p:grpSpPr>
        <p:sp>
          <p:nvSpPr>
            <p:cNvPr id="22532" name="AutoShape 21"/>
            <p:cNvSpPr>
              <a:spLocks noChangeAspect="1"/>
            </p:cNvSpPr>
            <p:nvPr/>
          </p:nvSpPr>
          <p:spPr>
            <a:xfrm>
              <a:off x="2281" y="4572"/>
              <a:ext cx="7200" cy="4559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22533" name="Oval 22"/>
            <p:cNvSpPr/>
            <p:nvPr/>
          </p:nvSpPr>
          <p:spPr>
            <a:xfrm>
              <a:off x="3693" y="5913"/>
              <a:ext cx="3529" cy="1292"/>
            </a:xfrm>
            <a:prstGeom prst="ellipse">
              <a:avLst/>
            </a:pr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algn="ctr"/>
              <a:endParaRPr sz="1600" b="1" dirty="0">
                <a:latin typeface="Arial" panose="020B0604020202020204" pitchFamily="34" charset="0"/>
              </a:endParaRPr>
            </a:p>
            <a:p>
              <a:pPr algn="ctr"/>
              <a:r>
                <a:rPr sz="2400" b="1" dirty="0">
                  <a:latin typeface="Arial" panose="020B0604020202020204" pitchFamily="34" charset="0"/>
                </a:rPr>
                <a:t>Что ожидают дети</a:t>
              </a:r>
              <a:r>
                <a:rPr sz="2400" dirty="0">
                  <a:latin typeface="Arial" panose="020B0604020202020204" pitchFamily="34" charset="0"/>
                </a:rPr>
                <a:t>?</a:t>
              </a:r>
              <a:endParaRPr sz="2400" dirty="0">
                <a:latin typeface="Arial" panose="020B0604020202020204" pitchFamily="34" charset="0"/>
              </a:endParaRPr>
            </a:p>
          </p:txBody>
        </p:sp>
        <p:sp>
          <p:nvSpPr>
            <p:cNvPr id="22534" name="Oval 23"/>
            <p:cNvSpPr/>
            <p:nvPr/>
          </p:nvSpPr>
          <p:spPr>
            <a:xfrm>
              <a:off x="7222" y="5217"/>
              <a:ext cx="2259" cy="837"/>
            </a:xfrm>
            <a:prstGeom prst="ellipse">
              <a:avLst/>
            </a:prstGeom>
            <a:solidFill>
              <a:srgbClr val="CCFFCC"/>
            </a:soli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r>
                <a:rPr sz="1600" b="1" dirty="0">
                  <a:latin typeface="Arial" panose="020B0604020202020204" pitchFamily="34" charset="0"/>
                </a:rPr>
                <a:t>Самовыражение</a:t>
              </a:r>
              <a:endParaRPr sz="1600" b="1" dirty="0">
                <a:latin typeface="Arial" panose="020B0604020202020204" pitchFamily="34" charset="0"/>
              </a:endParaRPr>
            </a:p>
          </p:txBody>
        </p:sp>
        <p:sp>
          <p:nvSpPr>
            <p:cNvPr id="22535" name="Oval 24"/>
            <p:cNvSpPr/>
            <p:nvPr/>
          </p:nvSpPr>
          <p:spPr>
            <a:xfrm>
              <a:off x="4963" y="4572"/>
              <a:ext cx="1836" cy="1063"/>
            </a:xfrm>
            <a:prstGeom prst="ellipse">
              <a:avLst/>
            </a:prstGeom>
            <a:solidFill>
              <a:srgbClr val="CCFFCC"/>
            </a:soli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algn="ctr"/>
              <a:endParaRPr sz="1200" dirty="0">
                <a:latin typeface="Arial" panose="020B0604020202020204" pitchFamily="34" charset="0"/>
              </a:endParaRPr>
            </a:p>
            <a:p>
              <a:pPr algn="ctr"/>
              <a:r>
                <a:rPr sz="1600" b="1" dirty="0">
                  <a:latin typeface="Arial" panose="020B0604020202020204" pitchFamily="34" charset="0"/>
                </a:rPr>
                <a:t>Приключения</a:t>
              </a:r>
              <a:endParaRPr sz="1600" b="1" dirty="0">
                <a:latin typeface="Arial" panose="020B0604020202020204" pitchFamily="34" charset="0"/>
              </a:endParaRPr>
            </a:p>
          </p:txBody>
        </p:sp>
        <p:sp>
          <p:nvSpPr>
            <p:cNvPr id="22536" name="Oval 25"/>
            <p:cNvSpPr/>
            <p:nvPr/>
          </p:nvSpPr>
          <p:spPr>
            <a:xfrm>
              <a:off x="7434" y="6726"/>
              <a:ext cx="2047" cy="1393"/>
            </a:xfrm>
            <a:prstGeom prst="ellipse">
              <a:avLst/>
            </a:prstGeom>
            <a:solidFill>
              <a:srgbClr val="CCFFCC"/>
            </a:soli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algn="ctr"/>
              <a:endParaRPr sz="1200" dirty="0">
                <a:latin typeface="Arial" panose="020B0604020202020204" pitchFamily="34" charset="0"/>
              </a:endParaRPr>
            </a:p>
            <a:p>
              <a:pPr algn="ctr"/>
              <a:r>
                <a:rPr sz="2400" b="1" dirty="0">
                  <a:latin typeface="Arial" panose="020B0604020202020204" pitchFamily="34" charset="0"/>
                </a:rPr>
                <a:t>Дружба</a:t>
              </a:r>
              <a:endParaRPr sz="2400" b="1" dirty="0">
                <a:latin typeface="Arial" panose="020B0604020202020204" pitchFamily="34" charset="0"/>
              </a:endParaRPr>
            </a:p>
          </p:txBody>
        </p:sp>
        <p:sp>
          <p:nvSpPr>
            <p:cNvPr id="22537" name="Line 26"/>
            <p:cNvSpPr/>
            <p:nvPr/>
          </p:nvSpPr>
          <p:spPr>
            <a:xfrm flipH="1" flipV="1">
              <a:off x="3481" y="5700"/>
              <a:ext cx="553" cy="467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22538" name="Line 27"/>
            <p:cNvSpPr/>
            <p:nvPr/>
          </p:nvSpPr>
          <p:spPr>
            <a:xfrm flipH="1">
              <a:off x="3380" y="7033"/>
              <a:ext cx="874" cy="613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22539" name="Line 28"/>
            <p:cNvSpPr/>
            <p:nvPr/>
          </p:nvSpPr>
          <p:spPr>
            <a:xfrm flipV="1">
              <a:off x="5669" y="5635"/>
              <a:ext cx="141" cy="278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22540" name="Line 29"/>
            <p:cNvSpPr/>
            <p:nvPr/>
          </p:nvSpPr>
          <p:spPr>
            <a:xfrm>
              <a:off x="7081" y="7168"/>
              <a:ext cx="424" cy="139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22541" name="Line 30"/>
            <p:cNvSpPr/>
            <p:nvPr/>
          </p:nvSpPr>
          <p:spPr>
            <a:xfrm flipV="1">
              <a:off x="8634" y="6053"/>
              <a:ext cx="0" cy="697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22542" name="Line 31"/>
            <p:cNvSpPr/>
            <p:nvPr/>
          </p:nvSpPr>
          <p:spPr>
            <a:xfrm flipH="1">
              <a:off x="6799" y="7984"/>
              <a:ext cx="920" cy="645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22543" name="Oval 32"/>
            <p:cNvSpPr/>
            <p:nvPr/>
          </p:nvSpPr>
          <p:spPr>
            <a:xfrm>
              <a:off x="4116" y="8213"/>
              <a:ext cx="2537" cy="918"/>
            </a:xfrm>
            <a:prstGeom prst="ellipse">
              <a:avLst/>
            </a:prstGeom>
            <a:solidFill>
              <a:srgbClr val="CCFFCC"/>
            </a:soli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sz="1200" dirty="0">
                <a:latin typeface="Arial" panose="020B0604020202020204" pitchFamily="34" charset="0"/>
              </a:endParaRPr>
            </a:p>
            <a:p>
              <a:pPr algn="ctr"/>
              <a:r>
                <a:rPr sz="1800" b="1" dirty="0">
                  <a:latin typeface="Arial" panose="020B0604020202020204" pitchFamily="34" charset="0"/>
                </a:rPr>
                <a:t>Новые знакомства</a:t>
              </a:r>
              <a:endParaRPr sz="1800" b="1" dirty="0">
                <a:latin typeface="Arial" panose="020B0604020202020204" pitchFamily="34" charset="0"/>
              </a:endParaRPr>
            </a:p>
          </p:txBody>
        </p:sp>
        <p:sp>
          <p:nvSpPr>
            <p:cNvPr id="22544" name="Oval 33"/>
            <p:cNvSpPr/>
            <p:nvPr/>
          </p:nvSpPr>
          <p:spPr>
            <a:xfrm>
              <a:off x="2281" y="4572"/>
              <a:ext cx="1835" cy="1128"/>
            </a:xfrm>
            <a:prstGeom prst="ellipse">
              <a:avLst/>
            </a:prstGeom>
            <a:solidFill>
              <a:srgbClr val="CCFFCC"/>
            </a:soli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sz="1200" dirty="0">
                <a:latin typeface="Arial" panose="020B0604020202020204" pitchFamily="34" charset="0"/>
              </a:endParaRPr>
            </a:p>
            <a:p>
              <a:r>
                <a:rPr sz="1600" b="1" dirty="0">
                  <a:latin typeface="Arial" panose="020B0604020202020204" pitchFamily="34" charset="0"/>
                </a:rPr>
                <a:t>Яркий отдых</a:t>
              </a:r>
              <a:endParaRPr sz="1600" b="1" dirty="0">
                <a:latin typeface="Arial" panose="020B0604020202020204" pitchFamily="34" charset="0"/>
              </a:endParaRPr>
            </a:p>
          </p:txBody>
        </p:sp>
        <p:sp>
          <p:nvSpPr>
            <p:cNvPr id="22545" name="Oval 34"/>
            <p:cNvSpPr/>
            <p:nvPr/>
          </p:nvSpPr>
          <p:spPr>
            <a:xfrm>
              <a:off x="2281" y="7639"/>
              <a:ext cx="1694" cy="1245"/>
            </a:xfrm>
            <a:prstGeom prst="ellipse">
              <a:avLst/>
            </a:prstGeom>
            <a:solidFill>
              <a:srgbClr val="CCFFCC"/>
            </a:soli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algn="ctr"/>
              <a:endParaRPr sz="2400" dirty="0">
                <a:latin typeface="Arial" panose="020B0604020202020204" pitchFamily="34" charset="0"/>
              </a:endParaRPr>
            </a:p>
            <a:p>
              <a:pPr algn="ctr"/>
              <a:r>
                <a:rPr sz="1800" b="1" dirty="0">
                  <a:latin typeface="Arial" panose="020B0604020202020204" pitchFamily="34" charset="0"/>
                </a:rPr>
                <a:t>Открытие</a:t>
              </a:r>
              <a:r>
                <a:rPr sz="1800" dirty="0">
                  <a:latin typeface="Arial" panose="020B0604020202020204" pitchFamily="34" charset="0"/>
                </a:rPr>
                <a:t> </a:t>
              </a:r>
              <a:r>
                <a:rPr sz="1800" b="1" dirty="0">
                  <a:latin typeface="Arial" panose="020B0604020202020204" pitchFamily="34" charset="0"/>
                </a:rPr>
                <a:t>нового</a:t>
              </a:r>
              <a:endParaRPr sz="1800" b="1" dirty="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554" name="Picture 21" descr="pb050044"/>
          <p:cNvPicPr>
            <a:picLocks noChangeAspect="1"/>
          </p:cNvPicPr>
          <p:nvPr/>
        </p:nvPicPr>
        <p:blipFill>
          <a:blip r:embed="rId1">
            <a:lum bright="70001" contrast="-70000"/>
          </a:blip>
          <a:stretch>
            <a:fillRect/>
          </a:stretch>
        </p:blipFill>
        <p:spPr>
          <a:xfrm>
            <a:off x="0" y="-27305"/>
            <a:ext cx="9144000" cy="68643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555" name="Group 4"/>
          <p:cNvGrpSpPr>
            <a:grpSpLocks noChangeAspect="1"/>
          </p:cNvGrpSpPr>
          <p:nvPr/>
        </p:nvGrpSpPr>
        <p:grpSpPr>
          <a:xfrm>
            <a:off x="539750" y="46038"/>
            <a:ext cx="8208963" cy="6811962"/>
            <a:chOff x="2281" y="4416"/>
            <a:chExt cx="7200" cy="5896"/>
          </a:xfrm>
        </p:grpSpPr>
        <p:sp>
          <p:nvSpPr>
            <p:cNvPr id="23556" name="AutoShape 5"/>
            <p:cNvSpPr>
              <a:spLocks noChangeAspect="1"/>
            </p:cNvSpPr>
            <p:nvPr/>
          </p:nvSpPr>
          <p:spPr>
            <a:xfrm>
              <a:off x="2281" y="4416"/>
              <a:ext cx="7200" cy="5896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23557" name="Oval 6"/>
            <p:cNvSpPr/>
            <p:nvPr/>
          </p:nvSpPr>
          <p:spPr>
            <a:xfrm>
              <a:off x="4257" y="4555"/>
              <a:ext cx="2400" cy="1394"/>
            </a:xfrm>
            <a:prstGeom prst="ellipse">
              <a:avLst/>
            </a:prstGeom>
            <a:solidFill>
              <a:srgbClr val="CCFFCC"/>
            </a:soli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algn="ctr"/>
              <a:r>
                <a:rPr b="1" dirty="0">
                  <a:latin typeface="Arial" panose="020B0604020202020204" pitchFamily="34" charset="0"/>
                </a:rPr>
                <a:t>Радость, </a:t>
              </a:r>
              <a:r>
                <a:rPr sz="1600" b="1" dirty="0">
                  <a:latin typeface="Arial" panose="020B0604020202020204" pitchFamily="34" charset="0"/>
                </a:rPr>
                <a:t>эмоциональное удовлетворение</a:t>
              </a:r>
              <a:endParaRPr sz="1600" b="1" dirty="0">
                <a:latin typeface="Arial" panose="020B0604020202020204" pitchFamily="34" charset="0"/>
              </a:endParaRPr>
            </a:p>
          </p:txBody>
        </p:sp>
        <p:sp>
          <p:nvSpPr>
            <p:cNvPr id="23558" name="Oval 7"/>
            <p:cNvSpPr/>
            <p:nvPr/>
          </p:nvSpPr>
          <p:spPr>
            <a:xfrm>
              <a:off x="7081" y="4555"/>
              <a:ext cx="2400" cy="1533"/>
            </a:xfrm>
            <a:prstGeom prst="ellipse">
              <a:avLst/>
            </a:prstGeom>
            <a:solidFill>
              <a:srgbClr val="CCFFCC"/>
            </a:soli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algn="ctr"/>
              <a:r>
                <a:rPr sz="2000" b="1" dirty="0">
                  <a:latin typeface="Arial" panose="020B0604020202020204" pitchFamily="34" charset="0"/>
                </a:rPr>
                <a:t>Высокую активность ребят</a:t>
              </a:r>
              <a:endParaRPr sz="2000" b="1" dirty="0">
                <a:latin typeface="Arial" panose="020B0604020202020204" pitchFamily="34" charset="0"/>
              </a:endParaRPr>
            </a:p>
          </p:txBody>
        </p:sp>
        <p:sp>
          <p:nvSpPr>
            <p:cNvPr id="23559" name="Oval 8"/>
            <p:cNvSpPr/>
            <p:nvPr/>
          </p:nvSpPr>
          <p:spPr>
            <a:xfrm>
              <a:off x="7076" y="6556"/>
              <a:ext cx="2400" cy="1533"/>
            </a:xfrm>
            <a:prstGeom prst="ellipse">
              <a:avLst/>
            </a:prstGeom>
            <a:solidFill>
              <a:srgbClr val="CCFFCC"/>
            </a:soli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algn="ctr"/>
              <a:endParaRPr sz="1200" dirty="0">
                <a:latin typeface="Arial" panose="020B0604020202020204" pitchFamily="34" charset="0"/>
              </a:endParaRPr>
            </a:p>
            <a:p>
              <a:pPr algn="ctr"/>
              <a:r>
                <a:rPr sz="2000" b="1" dirty="0">
                  <a:latin typeface="Arial" panose="020B0604020202020204" pitchFamily="34" charset="0"/>
                </a:rPr>
                <a:t>Проявление</a:t>
              </a:r>
              <a:r>
                <a:rPr sz="2400" b="1" dirty="0">
                  <a:latin typeface="Arial" panose="020B0604020202020204" pitchFamily="34" charset="0"/>
                </a:rPr>
                <a:t> </a:t>
              </a:r>
              <a:r>
                <a:rPr sz="2000" b="1" dirty="0">
                  <a:latin typeface="Arial" panose="020B0604020202020204" pitchFamily="34" charset="0"/>
                </a:rPr>
                <a:t>лидерских качеств</a:t>
              </a:r>
              <a:endParaRPr sz="2000" b="1" dirty="0">
                <a:latin typeface="Arial" panose="020B0604020202020204" pitchFamily="34" charset="0"/>
              </a:endParaRPr>
            </a:p>
          </p:txBody>
        </p:sp>
        <p:sp>
          <p:nvSpPr>
            <p:cNvPr id="23560" name="Oval 9"/>
            <p:cNvSpPr/>
            <p:nvPr/>
          </p:nvSpPr>
          <p:spPr>
            <a:xfrm>
              <a:off x="4540" y="6367"/>
              <a:ext cx="2400" cy="1578"/>
            </a:xfrm>
            <a:prstGeom prst="ellipse">
              <a:avLst/>
            </a:pr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algn="ctr"/>
              <a:endParaRPr sz="2400" b="1" dirty="0">
                <a:latin typeface="Arial" panose="020B0604020202020204" pitchFamily="34" charset="0"/>
              </a:endParaRPr>
            </a:p>
            <a:p>
              <a:pPr algn="ctr"/>
              <a:r>
                <a:rPr sz="2400" b="1" dirty="0">
                  <a:latin typeface="Arial" panose="020B0604020202020204" pitchFamily="34" charset="0"/>
                </a:rPr>
                <a:t>Взрослые ожидают</a:t>
              </a:r>
              <a:endParaRPr sz="2400" dirty="0">
                <a:latin typeface="Arial" panose="020B0604020202020204" pitchFamily="34" charset="0"/>
              </a:endParaRPr>
            </a:p>
          </p:txBody>
        </p:sp>
        <p:sp>
          <p:nvSpPr>
            <p:cNvPr id="23561" name="Line 10"/>
            <p:cNvSpPr/>
            <p:nvPr/>
          </p:nvSpPr>
          <p:spPr>
            <a:xfrm flipV="1">
              <a:off x="5523" y="5859"/>
              <a:ext cx="0" cy="558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23562" name="Line 11"/>
            <p:cNvSpPr/>
            <p:nvPr/>
          </p:nvSpPr>
          <p:spPr>
            <a:xfrm flipH="1" flipV="1">
              <a:off x="4399" y="6785"/>
              <a:ext cx="282" cy="139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23563" name="Line 12"/>
            <p:cNvSpPr/>
            <p:nvPr/>
          </p:nvSpPr>
          <p:spPr>
            <a:xfrm flipH="1">
              <a:off x="4681" y="7621"/>
              <a:ext cx="141" cy="14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23564" name="Line 13"/>
            <p:cNvSpPr/>
            <p:nvPr/>
          </p:nvSpPr>
          <p:spPr>
            <a:xfrm flipH="1">
              <a:off x="5387" y="7900"/>
              <a:ext cx="141" cy="836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23565" name="Line 14"/>
            <p:cNvSpPr/>
            <p:nvPr/>
          </p:nvSpPr>
          <p:spPr>
            <a:xfrm>
              <a:off x="6516" y="7761"/>
              <a:ext cx="424" cy="557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23566" name="Line 15"/>
            <p:cNvSpPr/>
            <p:nvPr/>
          </p:nvSpPr>
          <p:spPr>
            <a:xfrm>
              <a:off x="6940" y="7203"/>
              <a:ext cx="141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23567" name="Line 16"/>
            <p:cNvSpPr/>
            <p:nvPr/>
          </p:nvSpPr>
          <p:spPr>
            <a:xfrm flipV="1">
              <a:off x="6516" y="5810"/>
              <a:ext cx="847" cy="696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23568" name="Oval 17"/>
            <p:cNvSpPr/>
            <p:nvPr/>
          </p:nvSpPr>
          <p:spPr>
            <a:xfrm>
              <a:off x="2281" y="5635"/>
              <a:ext cx="2400" cy="1394"/>
            </a:xfrm>
            <a:prstGeom prst="ellipse">
              <a:avLst/>
            </a:prstGeom>
            <a:solidFill>
              <a:srgbClr val="CCFFCC"/>
            </a:soli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algn="ctr"/>
              <a:r>
                <a:rPr b="1" dirty="0">
                  <a:latin typeface="Arial" panose="020B0604020202020204" pitchFamily="34" charset="0"/>
                </a:rPr>
                <a:t>Воспитание чувства </a:t>
              </a:r>
              <a:r>
                <a:rPr sz="1600" b="1" dirty="0">
                  <a:latin typeface="Arial" panose="020B0604020202020204" pitchFamily="34" charset="0"/>
                </a:rPr>
                <a:t>ответственности</a:t>
              </a:r>
              <a:endParaRPr sz="1600" b="1" dirty="0">
                <a:latin typeface="Arial" panose="020B0604020202020204" pitchFamily="34" charset="0"/>
              </a:endParaRPr>
            </a:p>
          </p:txBody>
        </p:sp>
        <p:sp>
          <p:nvSpPr>
            <p:cNvPr id="23569" name="Oval 18"/>
            <p:cNvSpPr/>
            <p:nvPr/>
          </p:nvSpPr>
          <p:spPr>
            <a:xfrm>
              <a:off x="2281" y="7432"/>
              <a:ext cx="2543" cy="1304"/>
            </a:xfrm>
            <a:prstGeom prst="ellipse">
              <a:avLst/>
            </a:prstGeom>
            <a:solidFill>
              <a:srgbClr val="CCFFCC"/>
            </a:soli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algn="ctr"/>
              <a:r>
                <a:rPr b="1" dirty="0">
                  <a:latin typeface="Arial" panose="020B0604020202020204" pitchFamily="34" charset="0"/>
                </a:rPr>
                <a:t>Сохранение и укрепление здоровья</a:t>
              </a:r>
              <a:endParaRPr b="1" dirty="0">
                <a:latin typeface="Arial" panose="020B0604020202020204" pitchFamily="34" charset="0"/>
              </a:endParaRPr>
            </a:p>
          </p:txBody>
        </p:sp>
        <p:sp>
          <p:nvSpPr>
            <p:cNvPr id="23570" name="Oval 19"/>
            <p:cNvSpPr/>
            <p:nvPr/>
          </p:nvSpPr>
          <p:spPr>
            <a:xfrm>
              <a:off x="3766" y="8736"/>
              <a:ext cx="2400" cy="1254"/>
            </a:xfrm>
            <a:prstGeom prst="ellipse">
              <a:avLst/>
            </a:prstGeom>
            <a:solidFill>
              <a:srgbClr val="CCFFCC"/>
            </a:soli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algn="ctr"/>
              <a:r>
                <a:rPr b="1" dirty="0">
                  <a:latin typeface="Arial" panose="020B0604020202020204" pitchFamily="34" charset="0"/>
                </a:rPr>
                <a:t>Осознания малой и большой Родины</a:t>
              </a:r>
              <a:endParaRPr b="1" dirty="0">
                <a:latin typeface="Arial" panose="020B0604020202020204" pitchFamily="34" charset="0"/>
              </a:endParaRPr>
            </a:p>
          </p:txBody>
        </p:sp>
        <p:sp>
          <p:nvSpPr>
            <p:cNvPr id="23571" name="Oval 20"/>
            <p:cNvSpPr/>
            <p:nvPr/>
          </p:nvSpPr>
          <p:spPr>
            <a:xfrm>
              <a:off x="6166" y="8318"/>
              <a:ext cx="2400" cy="1671"/>
            </a:xfrm>
            <a:prstGeom prst="ellipse">
              <a:avLst/>
            </a:prstGeom>
            <a:solidFill>
              <a:srgbClr val="CCFFCC"/>
            </a:soli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algn="ctr"/>
              <a:r>
                <a:rPr b="1" dirty="0">
                  <a:latin typeface="Arial" panose="020B0604020202020204" pitchFamily="34" charset="0"/>
                </a:rPr>
                <a:t>Расширение кругозора и проявление творческих способностей</a:t>
              </a:r>
              <a:endParaRPr b="1" dirty="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51" name="Picture 3" descr="C:\Documents and Settings\Admin\Рабочий стол\Мама\Мои рисунки\privet-romashki-1280.jpg"/>
          <p:cNvPicPr>
            <a:picLocks noChangeAspect="1"/>
          </p:cNvPicPr>
          <p:nvPr>
            <p:ph type="tbl" idx="1"/>
            <p:custDataLst>
              <p:tags r:id="rId1"/>
            </p:custDataLst>
          </p:nvPr>
        </p:nvPicPr>
        <p:blipFill>
          <a:blip r:embed="rId2">
            <a:clrChange>
              <a:clrFrom>
                <a:srgbClr val="6D4E31"/>
              </a:clrFrom>
              <a:clrTo>
                <a:srgbClr val="6D4E3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6830" y="-27305"/>
            <a:ext cx="9213850" cy="68668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Текстовое поле 5"/>
          <p:cNvSpPr txBox="1"/>
          <p:nvPr/>
        </p:nvSpPr>
        <p:spPr>
          <a:xfrm>
            <a:off x="3060065" y="551815"/>
            <a:ext cx="5960745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14:hiddenFill>
            </a:ext>
          </a:extLst>
        </p:spPr>
        <p:txBody>
          <a:bodyPr wrap="square" rtlCol="0">
            <a:spAutoFit/>
          </a:bodyPr>
          <a:p>
            <a:r>
              <a:rPr lang="ru-RU" altLang="en-US" sz="3600" b="1" i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Спасибо за внимание!!!</a:t>
            </a:r>
            <a:endParaRPr lang="ru-RU" altLang="en-US" sz="3600" b="1" i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5342890" y="5661660"/>
            <a:ext cx="367792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r>
              <a:rPr lang="ru-RU" altLang="en-US" sz="1400" b="1">
                <a:solidFill>
                  <a:schemeClr val="tx1"/>
                </a:solidFill>
              </a:rPr>
              <a:t>Презентацию подготовила: </a:t>
            </a:r>
            <a:endParaRPr lang="ru-RU" altLang="en-US" sz="1400" b="1">
              <a:solidFill>
                <a:schemeClr val="tx1"/>
              </a:solidFill>
            </a:endParaRPr>
          </a:p>
          <a:p>
            <a:pPr algn="ctr"/>
            <a:r>
              <a:rPr lang="ru-RU" altLang="en-US" sz="1400" b="1">
                <a:solidFill>
                  <a:schemeClr val="tx1"/>
                </a:solidFill>
              </a:rPr>
              <a:t>Старший методист       Кравченко Ю.В.</a:t>
            </a:r>
            <a:endParaRPr lang="ru-RU" altLang="en-US" sz="14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Прямоугольник 9"/>
          <p:cNvSpPr/>
          <p:nvPr/>
        </p:nvSpPr>
        <p:spPr>
          <a:xfrm>
            <a:off x="428625" y="3643313"/>
            <a:ext cx="8501063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7" name="WordArt 12"/>
          <p:cNvSpPr>
            <a:spLocks noTextEdit="1"/>
          </p:cNvSpPr>
          <p:nvPr/>
        </p:nvSpPr>
        <p:spPr>
          <a:xfrm>
            <a:off x="1331595" y="692150"/>
            <a:ext cx="8642350" cy="3241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endParaRPr lang="ru-RU" altLang="en-US" sz="3600" b="1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394970" y="255905"/>
            <a:ext cx="8456930" cy="62604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0" algn="just">
              <a:buNone/>
            </a:pP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2025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год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посвящ</a:t>
            </a:r>
            <a:r>
              <a:rPr lang="ru-RU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ё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н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Году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защитника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Отечества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и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Году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детского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отдыха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в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системе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образования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. </a:t>
            </a:r>
            <a:endParaRPr lang="en-US" altLang="ru-RU" sz="1400">
              <a:solidFill>
                <a:schemeClr val="tx1"/>
              </a:solidFill>
              <a:cs typeface="Arial" panose="020B0604020202020204" pitchFamily="34" charset="0"/>
              <a:sym typeface="+mn-ea"/>
            </a:endParaRPr>
          </a:p>
          <a:p>
            <a:pPr marL="0" indent="0" algn="just">
              <a:buNone/>
            </a:pP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В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2025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году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сформирована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единая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система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подготовки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вожатых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,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утверждена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федеральная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программа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воспитательной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работы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для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организации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отдыха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детей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и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их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оздоровления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и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календарный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план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воспитательной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работы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(</a:t>
            </a:r>
            <a:r>
              <a:rPr lang="en-US" altLang="en-US" sz="1400" u="sng">
                <a:solidFill>
                  <a:srgbClr val="3F1CA4"/>
                </a:solidFill>
                <a:cs typeface="Arial" panose="020B0604020202020204" pitchFamily="34" charset="0"/>
                <a:sym typeface="+mn-ea"/>
              </a:rPr>
              <a:t>приказ</a:t>
            </a:r>
            <a:r>
              <a:rPr lang="en-US" altLang="ru-RU" sz="1400" u="sng">
                <a:solidFill>
                  <a:srgbClr val="3F1CA4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 u="sng">
                <a:solidFill>
                  <a:srgbClr val="3F1CA4"/>
                </a:solidFill>
                <a:cs typeface="Arial" panose="020B0604020202020204" pitchFamily="34" charset="0"/>
                <a:sym typeface="+mn-ea"/>
              </a:rPr>
              <a:t>Министерства</a:t>
            </a:r>
            <a:r>
              <a:rPr lang="en-US" altLang="ru-RU" sz="1400" u="sng">
                <a:solidFill>
                  <a:srgbClr val="3F1CA4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 u="sng">
                <a:solidFill>
                  <a:srgbClr val="3F1CA4"/>
                </a:solidFill>
                <a:cs typeface="Arial" panose="020B0604020202020204" pitchFamily="34" charset="0"/>
                <a:sym typeface="+mn-ea"/>
              </a:rPr>
              <a:t>просвещения</a:t>
            </a:r>
            <a:r>
              <a:rPr lang="en-US" altLang="ru-RU" sz="1400" u="sng">
                <a:solidFill>
                  <a:srgbClr val="3F1CA4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 u="sng">
                <a:solidFill>
                  <a:srgbClr val="3F1CA4"/>
                </a:solidFill>
                <a:cs typeface="Arial" panose="020B0604020202020204" pitchFamily="34" charset="0"/>
                <a:sym typeface="+mn-ea"/>
              </a:rPr>
              <a:t>Российской</a:t>
            </a:r>
            <a:r>
              <a:rPr lang="en-US" altLang="ru-RU" sz="1400" u="sng">
                <a:solidFill>
                  <a:srgbClr val="3F1CA4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 u="sng">
                <a:solidFill>
                  <a:srgbClr val="3F1CA4"/>
                </a:solidFill>
                <a:cs typeface="Arial" panose="020B0604020202020204" pitchFamily="34" charset="0"/>
                <a:sym typeface="+mn-ea"/>
              </a:rPr>
              <a:t>Федерации</a:t>
            </a:r>
            <a:r>
              <a:rPr lang="en-US" altLang="ru-RU" sz="1400" u="sng">
                <a:solidFill>
                  <a:srgbClr val="3F1CA4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 u="sng">
                <a:solidFill>
                  <a:srgbClr val="3F1CA4"/>
                </a:solidFill>
                <a:cs typeface="Arial" panose="020B0604020202020204" pitchFamily="34" charset="0"/>
                <a:sym typeface="+mn-ea"/>
              </a:rPr>
              <a:t>от</a:t>
            </a:r>
            <a:r>
              <a:rPr lang="en-US" altLang="ru-RU" sz="1400" u="sng">
                <a:solidFill>
                  <a:srgbClr val="3F1CA4"/>
                </a:solidFill>
                <a:cs typeface="Arial" panose="020B0604020202020204" pitchFamily="34" charset="0"/>
                <a:sym typeface="+mn-ea"/>
              </a:rPr>
              <a:t> 17.03.2025 </a:t>
            </a:r>
            <a:r>
              <a:rPr lang="en-US" altLang="en-US" sz="1400" u="sng">
                <a:solidFill>
                  <a:srgbClr val="3F1CA4"/>
                </a:solidFill>
                <a:cs typeface="Arial" panose="020B0604020202020204" pitchFamily="34" charset="0"/>
                <a:sym typeface="+mn-ea"/>
              </a:rPr>
              <a:t>№</a:t>
            </a:r>
            <a:r>
              <a:rPr lang="en-US" altLang="ru-RU" sz="1400" u="sng">
                <a:solidFill>
                  <a:srgbClr val="3F1CA4"/>
                </a:solidFill>
                <a:cs typeface="Arial" panose="020B0604020202020204" pitchFamily="34" charset="0"/>
                <a:sym typeface="+mn-ea"/>
              </a:rPr>
              <a:t> 209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).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Пройдут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тематические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дни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,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посвященные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80-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й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годовщине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Победы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в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Великой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Отечественной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войне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1941-1945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годов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,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в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рамках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Дня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единых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действий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в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память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о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геноциде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советского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народа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нацистами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и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их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пособниками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в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годы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Вов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и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состоится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фотомарафон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«Калейдоскоп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событий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и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поколений»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. </a:t>
            </a:r>
            <a:endParaRPr lang="en-US" altLang="ru-RU" sz="1400">
              <a:solidFill>
                <a:schemeClr val="tx1"/>
              </a:solidFill>
              <a:cs typeface="Arial" panose="020B0604020202020204" pitchFamily="34" charset="0"/>
              <a:sym typeface="+mn-ea"/>
            </a:endParaRPr>
          </a:p>
          <a:p>
            <a:pPr marL="0" indent="0" algn="just">
              <a:buNone/>
            </a:pPr>
            <a:r>
              <a:rPr lang="ru-RU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Планируя воспитательную работу по занятости и оздоровлению детей на лето 2025 года, прежде всего необходимо учитывать контингент детей, обучающихся в школе. </a:t>
            </a:r>
            <a:endParaRPr lang="ru-RU" altLang="en-US" sz="1400">
              <a:solidFill>
                <a:schemeClr val="tx1"/>
              </a:solidFill>
              <a:cs typeface="Arial" panose="020B0604020202020204" pitchFamily="34" charset="0"/>
              <a:sym typeface="+mn-ea"/>
            </a:endParaRPr>
          </a:p>
          <a:p>
            <a:pPr marL="0" indent="0" algn="just">
              <a:buNone/>
            </a:pPr>
            <a:r>
              <a:rPr lang="ru-RU" altLang="en-US" sz="1400">
                <a:cs typeface="Arial" panose="020B0604020202020204" pitchFamily="34" charset="0"/>
                <a:sym typeface="+mn-ea"/>
              </a:rPr>
              <a:t>На конец года был проведен социально- психологический анализ семей обучающихся в МКОУ  СОШ № 8,  исходя из этого, были сделаны следующие выводы: в государственной поддержке нуждаются обучающиеся из:</a:t>
            </a:r>
            <a:endParaRPr lang="ru-RU" alt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indent="0" algn="just">
              <a:buNone/>
            </a:pP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детей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,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состоящих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на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профилактическом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учете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в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КДН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и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ЗП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и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ПДН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ОМВД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– </a:t>
            </a:r>
            <a:r>
              <a:rPr lang="ru-RU" altLang="en-US" sz="1400">
                <a:cs typeface="Arial" panose="020B0604020202020204" pitchFamily="34" charset="0"/>
                <a:sym typeface="+mn-ea"/>
              </a:rPr>
              <a:t>0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человек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;</a:t>
            </a:r>
            <a:endParaRPr lang="en-US" altLang="ru-RU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indent="0" algn="just">
              <a:buNone/>
            </a:pPr>
            <a:r>
              <a:rPr lang="en-US" altLang="ru-RU" sz="1400">
                <a:cs typeface="Arial" panose="020B0604020202020204" pitchFamily="34" charset="0"/>
                <a:sym typeface="+mn-ea"/>
              </a:rPr>
              <a:t>-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детей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,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состоящих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на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профилактическом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внутришкольном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учёте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– </a:t>
            </a:r>
            <a:r>
              <a:rPr lang="ru-RU" altLang="en-US" sz="1400">
                <a:cs typeface="Arial" panose="020B0604020202020204" pitchFamily="34" charset="0"/>
                <a:sym typeface="+mn-ea"/>
              </a:rPr>
              <a:t>0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человек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;</a:t>
            </a:r>
            <a:endParaRPr lang="en-US" altLang="ru-RU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indent="0" algn="just">
              <a:buNone/>
            </a:pPr>
            <a:r>
              <a:rPr lang="en-US" altLang="ru-RU" sz="1400">
                <a:cs typeface="Arial" panose="020B0604020202020204" pitchFamily="34" charset="0"/>
                <a:sym typeface="+mn-ea"/>
              </a:rPr>
              <a:t>-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детей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,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воспитывающихся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в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социально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опасных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семьях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– </a:t>
            </a:r>
            <a:r>
              <a:rPr lang="ru-RU" altLang="en-US" sz="1400">
                <a:cs typeface="Arial" panose="020B0604020202020204" pitchFamily="34" charset="0"/>
                <a:sym typeface="+mn-ea"/>
              </a:rPr>
              <a:t>0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человек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;</a:t>
            </a:r>
            <a:endParaRPr lang="en-US" altLang="ru-RU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indent="0" algn="just">
              <a:buNone/>
            </a:pPr>
            <a:r>
              <a:rPr lang="en-US" altLang="ru-RU" sz="1400">
                <a:cs typeface="Arial" panose="020B0604020202020204" pitchFamily="34" charset="0"/>
                <a:sym typeface="+mn-ea"/>
              </a:rPr>
              <a:t>-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детей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,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воспитывающихся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в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семьях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«группы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риска»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- </a:t>
            </a:r>
            <a:r>
              <a:rPr lang="ru-RU" altLang="en-US" sz="1400">
                <a:cs typeface="Arial" panose="020B0604020202020204" pitchFamily="34" charset="0"/>
                <a:sym typeface="+mn-ea"/>
              </a:rPr>
              <a:t>0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человек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; </a:t>
            </a:r>
            <a:endParaRPr lang="en-US" altLang="ru-RU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indent="0" algn="just">
              <a:buNone/>
            </a:pPr>
            <a:r>
              <a:rPr lang="en-US" altLang="ru-RU" sz="1400">
                <a:cs typeface="Arial" panose="020B0604020202020204" pitchFamily="34" charset="0"/>
                <a:sym typeface="+mn-ea"/>
              </a:rPr>
              <a:t>-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детей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-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сирот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и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детей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,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оставшихся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без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попечения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родителей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– </a:t>
            </a:r>
            <a:r>
              <a:rPr lang="ru-RU" altLang="en-US" sz="1400">
                <a:cs typeface="Arial" panose="020B0604020202020204" pitchFamily="34" charset="0"/>
                <a:sym typeface="+mn-ea"/>
              </a:rPr>
              <a:t>6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человек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;</a:t>
            </a:r>
            <a:endParaRPr lang="en-US" altLang="ru-RU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indent="0" algn="just">
              <a:buNone/>
            </a:pPr>
            <a:r>
              <a:rPr lang="en-US" altLang="ru-RU" sz="1400">
                <a:cs typeface="Arial" panose="020B0604020202020204" pitchFamily="34" charset="0"/>
                <a:sym typeface="+mn-ea"/>
              </a:rPr>
              <a:t>-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детей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с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ограниченными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возможностями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здоровья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и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детей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-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инвалидов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- </a:t>
            </a:r>
            <a:r>
              <a:rPr lang="ru-RU" altLang="en-US" sz="1400">
                <a:cs typeface="Arial" panose="020B0604020202020204" pitchFamily="34" charset="0"/>
                <a:sym typeface="+mn-ea"/>
              </a:rPr>
              <a:t>10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человек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;</a:t>
            </a:r>
            <a:endParaRPr lang="en-US" altLang="ru-RU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indent="0" algn="just">
              <a:buNone/>
            </a:pPr>
            <a:r>
              <a:rPr lang="en-US" altLang="ru-RU" sz="1400">
                <a:cs typeface="Arial" panose="020B0604020202020204" pitchFamily="34" charset="0"/>
                <a:sym typeface="+mn-ea"/>
              </a:rPr>
              <a:t>-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детей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мигрантов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–</a:t>
            </a:r>
            <a:r>
              <a:rPr lang="ru-RU" altLang="en-US" sz="1400">
                <a:cs typeface="Arial" panose="020B0604020202020204" pitchFamily="34" charset="0"/>
                <a:sym typeface="+mn-ea"/>
              </a:rPr>
              <a:t> 0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человек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;</a:t>
            </a:r>
            <a:endParaRPr lang="en-US" altLang="ru-RU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indent="0" algn="just">
              <a:buNone/>
            </a:pPr>
            <a:r>
              <a:rPr lang="en-US" altLang="ru-RU" sz="1400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-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детей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из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малообеспеченных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семей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–  </a:t>
            </a:r>
            <a:r>
              <a:rPr lang="ru-RU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17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человек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;</a:t>
            </a:r>
            <a:endParaRPr lang="en-US" altLang="ru-RU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indent="0" algn="just">
              <a:buNone/>
            </a:pP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-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детей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участников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СВО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 – 14 </a:t>
            </a:r>
            <a:r>
              <a:rPr lang="en-US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человек</a:t>
            </a:r>
            <a:r>
              <a:rPr lang="en-US" altLang="ru-RU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.</a:t>
            </a:r>
            <a:endParaRPr lang="en-US" altLang="ru-RU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indent="0" algn="just">
              <a:buNone/>
            </a:pPr>
            <a:r>
              <a:rPr lang="ru-RU" altLang="en-US" sz="1400">
                <a:solidFill>
                  <a:schemeClr val="tx1"/>
                </a:solidFill>
                <a:cs typeface="Arial" panose="020B0604020202020204" pitchFamily="34" charset="0"/>
                <a:sym typeface="+mn-ea"/>
              </a:rPr>
              <a:t>детей из  семей, зарегистрированных в отделе по Чугуевскому мо департамента труда и социального развития Приморского края -14 человек.</a:t>
            </a:r>
            <a:endParaRPr lang="ru-RU" alt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indent="0" algn="just">
              <a:buNone/>
            </a:pPr>
            <a:r>
              <a:rPr lang="en-US" altLang="en-US" sz="1400">
                <a:cs typeface="Arial" panose="020B0604020202020204" pitchFamily="34" charset="0"/>
                <a:sym typeface="+mn-ea"/>
              </a:rPr>
              <a:t>В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ru-RU" altLang="en-US" sz="1400">
                <a:cs typeface="Arial" panose="020B0604020202020204" pitchFamily="34" charset="0"/>
                <a:sym typeface="+mn-ea"/>
              </a:rPr>
              <a:t>МКОУ СОШ №8 с. Уборка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осуществляют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образовательную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деятельность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советник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директор</a:t>
            </a:r>
            <a:r>
              <a:rPr lang="ru-RU" altLang="en-US" sz="1400">
                <a:cs typeface="Arial" panose="020B0604020202020204" pitchFamily="34" charset="0"/>
                <a:sym typeface="+mn-ea"/>
              </a:rPr>
              <a:t>а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по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воспитанию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и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взаимодействию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с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детскими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общественными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организациями</a:t>
            </a:r>
            <a:r>
              <a:rPr lang="ru-RU" altLang="en-US" sz="1400">
                <a:cs typeface="Arial" panose="020B0604020202020204" pitchFamily="34" charset="0"/>
                <a:sym typeface="+mn-ea"/>
              </a:rPr>
              <a:t> -Сигута Г.С.</a:t>
            </a:r>
            <a:endParaRPr lang="ru-RU" altLang="en-US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indent="0" algn="just">
              <a:buNone/>
            </a:pPr>
            <a:r>
              <a:rPr lang="ru-RU" altLang="en-US" sz="1400">
                <a:cs typeface="Arial" panose="020B0604020202020204" pitchFamily="34" charset="0"/>
                <a:sym typeface="+mn-ea"/>
              </a:rPr>
              <a:t>О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ткрыто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первичн</a:t>
            </a:r>
            <a:r>
              <a:rPr lang="ru-RU" altLang="en-US" sz="1400">
                <a:cs typeface="Arial" panose="020B0604020202020204" pitchFamily="34" charset="0"/>
                <a:sym typeface="+mn-ea"/>
              </a:rPr>
              <a:t>ое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отделени</a:t>
            </a:r>
            <a:r>
              <a:rPr lang="ru-RU" altLang="en-US" sz="1400">
                <a:cs typeface="Arial" panose="020B0604020202020204" pitchFamily="34" charset="0"/>
                <a:sym typeface="+mn-ea"/>
              </a:rPr>
              <a:t>е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РДДМ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«Движение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первых»</a:t>
            </a:r>
            <a:r>
              <a:rPr lang="ru-RU" sz="1400">
                <a:cs typeface="Arial" panose="020B0604020202020204" pitchFamily="34" charset="0"/>
                <a:sym typeface="+mn-ea"/>
              </a:rPr>
              <a:t>, р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азвиваются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школьные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активности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ru-RU" altLang="en-US" sz="1400">
                <a:cs typeface="Arial" panose="020B0604020202020204" pitchFamily="34" charset="0"/>
                <a:sym typeface="+mn-ea"/>
              </a:rPr>
              <a:t>-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школьные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спортивные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клубы</a:t>
            </a:r>
            <a:r>
              <a:rPr lang="ru-RU" altLang="en-US" sz="1400">
                <a:cs typeface="Arial" panose="020B0604020202020204" pitchFamily="34" charset="0"/>
                <a:sym typeface="+mn-ea"/>
              </a:rPr>
              <a:t> «Эверест», 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Юнармия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,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школьные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театры</a:t>
            </a:r>
            <a:r>
              <a:rPr lang="ru-RU" altLang="en-US" sz="1400">
                <a:cs typeface="Arial" panose="020B0604020202020204" pitchFamily="34" charset="0"/>
                <a:sym typeface="+mn-ea"/>
              </a:rPr>
              <a:t> «Радуга»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,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школьные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музе</a:t>
            </a:r>
            <a:r>
              <a:rPr lang="ru-RU" altLang="en-US" sz="1400">
                <a:cs typeface="Arial" panose="020B0604020202020204" pitchFamily="34" charset="0"/>
                <a:sym typeface="+mn-ea"/>
              </a:rPr>
              <a:t>й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,</a:t>
            </a:r>
            <a:r>
              <a:rPr lang="ru-RU" altLang="en-US" sz="1400">
                <a:cs typeface="Arial" panose="020B0604020202020204" pitchFamily="34" charset="0"/>
                <a:sym typeface="+mn-ea"/>
              </a:rPr>
              <a:t> волонтёрское объединение «Мы -тимуровцы», </a:t>
            </a:r>
            <a:r>
              <a:rPr lang="" altLang="en-US" sz="1400">
                <a:cs typeface="Arial" panose="020B0604020202020204" pitchFamily="34" charset="0"/>
                <a:sym typeface="+mn-ea"/>
              </a:rPr>
              <a:t>«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Юные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пожарные</a:t>
            </a:r>
            <a:r>
              <a:rPr lang="" altLang="en-US" sz="1400">
                <a:cs typeface="Arial" panose="020B0604020202020204" pitchFamily="34" charset="0"/>
                <a:sym typeface="+mn-ea"/>
              </a:rPr>
              <a:t>»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,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отряд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cs typeface="Arial" panose="020B0604020202020204" pitchFamily="34" charset="0"/>
                <a:sym typeface="+mn-ea"/>
              </a:rPr>
              <a:t>ЮИД</a:t>
            </a:r>
            <a:r>
              <a:rPr lang="en-US" altLang="ru-RU" sz="1400">
                <a:cs typeface="Arial" panose="020B0604020202020204" pitchFamily="34" charset="0"/>
                <a:sym typeface="+mn-ea"/>
              </a:rPr>
              <a:t>.</a:t>
            </a:r>
            <a:endParaRPr lang="en-US" altLang="ru-RU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indent="0" algn="just">
              <a:buNone/>
            </a:pPr>
            <a:endParaRPr lang="ru-RU" altLang="en-US" sz="1400">
              <a:solidFill>
                <a:schemeClr val="tx1"/>
              </a:solidFill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539115" y="332740"/>
            <a:ext cx="8229600" cy="6134100"/>
          </a:xfrm>
        </p:spPr>
        <p:txBody>
          <a:bodyPr/>
          <a:p>
            <a:pPr marL="0" indent="0">
              <a:buNone/>
            </a:pP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рамках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реализации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федерального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проекта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«Мы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вместе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воспитание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гармонично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развитой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личности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национального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проекта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«Молодежь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дети»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совместно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ФГБУ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«Российский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детско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юношеский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центр»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ФГБОУ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«Всероссийский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детский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центр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Орлёнок»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Общероссийским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общественно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государственным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движением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детей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молодежи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«Движение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первых»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школы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реализуют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программу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социальной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активности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обучающихся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начальных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классов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«Орлята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России»</a:t>
            </a:r>
            <a:r>
              <a:rPr lang="ru-RU" sz="1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целью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создания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благоприятных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условий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обеспечения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деятельности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ченического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самоуправления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детской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</a:t>
            </a:r>
            <a:r>
              <a:rPr lang="ru-RU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жной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досуговой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инициативы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формирования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интересов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внеучебное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время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школе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открыт</a:t>
            </a:r>
            <a:r>
              <a:rPr lang="ru-RU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центр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естественнонаучной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цифровой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направленности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«Точки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роста»</a:t>
            </a:r>
            <a:r>
              <a:rPr lang="ru-RU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</a:t>
            </a:r>
            <a:r>
              <a:rPr lang="ru-RU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ое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пространств</a:t>
            </a:r>
            <a:r>
              <a:rPr lang="ru-RU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организуются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целях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обучающихся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креативного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мышления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самореализации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профориентации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социализации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ru-RU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обучающихся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охваченных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основными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дополнительными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общеобразовательными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программами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цифрового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естественнонаучного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гуманитарного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профилей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  <a:r>
              <a:rPr lang="ru-RU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ru-RU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</a:t>
            </a:r>
            <a:r>
              <a:rPr lang="ru-RU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участву</a:t>
            </a:r>
            <a:r>
              <a:rPr lang="ru-RU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проектах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«Пушкинская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карта»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«Арсеньевская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карта»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совершают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экскурсионные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выходы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поездки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культурные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Приморского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края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ru-RU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Особое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внимание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уделяется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обеспечению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безопасности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жизнедеятельности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школьников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летний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период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кануне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МКОУ СОШ №8 с. Уборка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проводится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</a:t>
            </a:r>
            <a:r>
              <a:rPr lang="ru-RU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акция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#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БезОпасности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вопросам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безопасности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дорожного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движения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включая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безопасности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вблизи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железной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дороги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пожарной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безопасности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безопасности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быту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лесу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водоёмах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</a:t>
            </a:r>
            <a:r>
              <a:rPr lang="en-US" altLang="ru-RU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.).</a:t>
            </a:r>
            <a:endParaRPr lang="en-US" altLang="ru-RU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Обеспечена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работа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родительских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чатов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ru-RU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по классам в телеграмм -канале и общий чат в ВК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по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информационно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просветительской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работе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направленной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на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популяризацию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традиционных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семейных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ценностей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семейного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образа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жизни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ответственного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родительства</a:t>
            </a:r>
            <a:r>
              <a:rPr lang="ru-RU" altLang="en-US" sz="1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endParaRPr lang="ru-RU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ru-RU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251460" y="260985"/>
            <a:ext cx="8229600" cy="6350000"/>
          </a:xfrm>
        </p:spPr>
        <p:txBody>
          <a:bodyPr/>
          <a:p>
            <a:pPr marL="0" indent="0">
              <a:buNone/>
            </a:pPr>
            <a:r>
              <a:rPr lang="ru-RU" altLang="en-US" sz="1400" b="1"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При анализе о</a:t>
            </a:r>
            <a:r>
              <a:rPr lang="ru-RU" altLang="en-US" sz="1400" b="1">
                <a:ln w="12700" cap="flat" cmpd="sng">
                  <a:noFill/>
                  <a:prstDash val="solid"/>
                  <a:headEnd type="none" w="med" len="med"/>
                  <a:tailEnd type="none" w="med" len="med"/>
                </a:ln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рганизации занятости, трудоустройства и отдыха несовершеннолетних  в летний  каникулярный период 2024 года,</a:t>
            </a:r>
            <a:r>
              <a:rPr lang="ru-RU" altLang="en-US" sz="1400" b="1">
                <a:effectLst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ru-RU" altLang="en-US" sz="14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изучив потребности детей и их родителей в организации отдыха и занятости детей  по месту жительства, данных о состоянии здоровья детей и подростков, было выявлено:</a:t>
            </a:r>
            <a:endParaRPr lang="ru-RU" altLang="en-US" sz="1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altLang="en-US" sz="14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- потребность детей в оздоровлении и невозможность родителей обеспечить их в летний период из-за низкого материального состояния</a:t>
            </a:r>
            <a:endParaRPr lang="ru-RU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altLang="en-US" sz="14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 готовность обучающихся МКОУ СОШ №8 с. Уборка  к трудовой деятельности с целью обустройства школы и территории </a:t>
            </a:r>
            <a:endParaRPr lang="ru-RU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altLang="en-US" sz="14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 желание учащихся 8,10  классов заработать в летний период.</a:t>
            </a:r>
            <a:endParaRPr lang="ru-RU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altLang="en-US" sz="1400" b="1" u="sng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Исходя из вышеизложенного, МКОУ СОШ № 8 с. Уборка на  летний период 2025 года планирует открыть ДОЛ «Солнышко» по месту жительства с дневным пребыванием   3 смены: </a:t>
            </a:r>
            <a:endParaRPr lang="ru-RU" altLang="en-US" sz="1400" b="1" u="sng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indent="0">
              <a:buNone/>
            </a:pPr>
            <a:endParaRPr lang="en-US" altLang="ru-RU" sz="1400" b="1" u="sng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ru-RU" sz="1400" b="1" u="sng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ru-RU" sz="1400" b="1" u="sng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ru-RU" sz="1400" b="1" u="sng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ru-RU" sz="1400" b="1" u="sng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ru-RU" sz="1400" b="1" u="sng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ru-RU" sz="1400" b="1" u="sng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ru-RU" sz="1400" b="1" u="sng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ru-RU" sz="1400" b="1" u="sng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ru-RU" sz="1400" b="1" u="sng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altLang="en-US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Так же планируется трудоустройство  несовершеннолетних в возрасте 14-18 лет- 5 человек.</a:t>
            </a:r>
            <a:endParaRPr lang="ru-RU" altLang="en-US" sz="1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indent="0">
              <a:buNone/>
            </a:pPr>
            <a:endParaRPr lang="ru-RU" altLang="en-US" sz="1400" b="1" u="sng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graphicFrame>
        <p:nvGraphicFramePr>
          <p:cNvPr id="11" name="Таблица 10"/>
          <p:cNvGraphicFramePr/>
          <p:nvPr>
            <p:custDataLst>
              <p:tags r:id="rId1"/>
            </p:custDataLst>
          </p:nvPr>
        </p:nvGraphicFramePr>
        <p:xfrm>
          <a:off x="467360" y="3140710"/>
          <a:ext cx="7684770" cy="2441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0795"/>
                <a:gridCol w="1280795"/>
                <a:gridCol w="1280795"/>
                <a:gridCol w="1280795"/>
                <a:gridCol w="1280795"/>
                <a:gridCol w="1280795"/>
              </a:tblGrid>
              <a:tr h="365760">
                <a:tc gridSpan="6">
                  <a:txBody>
                    <a:bodyPr/>
                    <a:p>
                      <a:pPr algn="ctr">
                        <a:buNone/>
                      </a:pPr>
                      <a:r>
                        <a:rPr lang="en-US" altLang="en-US" sz="1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Количество</a:t>
                      </a:r>
                      <a:r>
                        <a:rPr lang="en-US" altLang="ru-RU" sz="1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детей</a:t>
                      </a:r>
                      <a:r>
                        <a:rPr lang="en-US" altLang="ru-RU" sz="1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в</a:t>
                      </a:r>
                      <a:r>
                        <a:rPr lang="en-US" altLang="ru-RU" sz="1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лагерях</a:t>
                      </a:r>
                      <a:endParaRPr lang="en-US" altLang="en-US" sz="1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 anchorCtr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65760"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en-US" altLang="ru-RU" sz="18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1 </a:t>
                      </a:r>
                      <a:r>
                        <a:rPr lang="en-US" altLang="en-US" sz="18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смена</a:t>
                      </a:r>
                      <a:endParaRPr lang="en-US" altLang="en-US" sz="1800"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cPr>
                    <a:noFill/>
                  </a:tcPr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en-US" altLang="ru-RU" sz="18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2 </a:t>
                      </a:r>
                      <a:r>
                        <a:rPr lang="en-US" altLang="en-US" sz="18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смена</a:t>
                      </a:r>
                      <a:endParaRPr lang="en-US" altLang="en-US" sz="1800"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cPr>
                    <a:noFill/>
                  </a:tcPr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en-US" altLang="ru-RU" sz="18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3 </a:t>
                      </a:r>
                      <a:r>
                        <a:rPr lang="en-US" altLang="en-US" sz="18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смена</a:t>
                      </a:r>
                      <a:endParaRPr lang="en-US" altLang="en-US" sz="1800"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cPr/>
                </a:tc>
              </a:tr>
              <a:tr h="365760"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en-US" altLang="ru-RU" sz="18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27.05.25-18.06.25</a:t>
                      </a:r>
                      <a:r>
                        <a:rPr lang="ru-RU" altLang="en-US" sz="18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г.</a:t>
                      </a:r>
                      <a:endParaRPr lang="ru-RU" altLang="en-US" sz="1800"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cPr/>
                </a:tc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en-US" altLang="ru-RU" sz="18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2</a:t>
                      </a:r>
                      <a:r>
                        <a:rPr lang="ru-RU" altLang="en-US" sz="18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3</a:t>
                      </a:r>
                      <a:r>
                        <a:rPr lang="en-US" altLang="ru-RU" sz="18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.06.25-11.07.25</a:t>
                      </a:r>
                      <a:r>
                        <a:rPr lang="ru-RU" altLang="en-US" sz="18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г.</a:t>
                      </a:r>
                      <a:endParaRPr lang="ru-RU" altLang="en-US" sz="1800"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cPr/>
                </a:tc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en-US" altLang="ru-RU" sz="18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15.07.25-04.08.25</a:t>
                      </a:r>
                      <a:r>
                        <a:rPr lang="ru-RU" altLang="en-US" sz="18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г.</a:t>
                      </a:r>
                      <a:endParaRPr lang="ru-RU" altLang="en-US" sz="1800"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cPr/>
                </a:tc>
              </a:tr>
              <a:tr h="38544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ru-RU" sz="18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6,5-10 </a:t>
                      </a:r>
                      <a:r>
                        <a:rPr lang="en-US" altLang="en-US" sz="18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лет</a:t>
                      </a:r>
                      <a:endParaRPr lang="en-US" altLang="ru-RU" sz="1800"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ru-RU" sz="18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10-15 </a:t>
                      </a:r>
                      <a:r>
                        <a:rPr lang="en-US" altLang="en-US" sz="18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лет</a:t>
                      </a:r>
                      <a:endParaRPr lang="en-US" altLang="ru-RU" sz="1800"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ru-RU" sz="18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6,5-10 </a:t>
                      </a:r>
                      <a:r>
                        <a:rPr lang="en-US" altLang="en-US" sz="18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лет</a:t>
                      </a:r>
                      <a:endParaRPr lang="en-US" altLang="ru-RU" sz="1800"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ru-RU" sz="18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10-15 </a:t>
                      </a:r>
                      <a:r>
                        <a:rPr lang="en-US" altLang="en-US" sz="18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лет</a:t>
                      </a:r>
                      <a:endParaRPr lang="en-US" altLang="en-US" sz="1800"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ru-RU" sz="18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6,5-10 </a:t>
                      </a:r>
                      <a:r>
                        <a:rPr lang="en-US" altLang="en-US" sz="18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лет</a:t>
                      </a:r>
                      <a:endParaRPr lang="en-US" altLang="ru-RU" sz="1800"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ru-RU" sz="18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10-15</a:t>
                      </a:r>
                      <a:r>
                        <a:rPr lang="ru-RU" altLang="en-US" sz="18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en-US" altLang="en-US" sz="18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лет</a:t>
                      </a:r>
                      <a:endParaRPr lang="en-US" altLang="en-US" sz="1800"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65760"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sz="1800" b="1">
                          <a:latin typeface="Times New Roman" panose="02020603050405020304"/>
                          <a:ea typeface="Times New Roman" panose="02020603050405020304"/>
                          <a:sym typeface="+mn-ea"/>
                        </a:rPr>
                        <a:t>30</a:t>
                      </a:r>
                      <a:endParaRPr lang="ru-RU" altLang="en-US" sz="1800" b="1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sz="1800" b="1">
                          <a:latin typeface="Times New Roman" panose="02020603050405020304"/>
                          <a:ea typeface="Times New Roman" panose="02020603050405020304"/>
                          <a:sym typeface="+mn-ea"/>
                        </a:rPr>
                        <a:t>20</a:t>
                      </a:r>
                      <a:endParaRPr lang="ru-RU" altLang="en-US" sz="1800" b="1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sz="1800" b="1">
                          <a:latin typeface="Times New Roman" panose="02020603050405020304"/>
                          <a:ea typeface="Times New Roman" panose="02020603050405020304"/>
                          <a:sym typeface="+mn-ea"/>
                        </a:rPr>
                        <a:t>20</a:t>
                      </a:r>
                      <a:endParaRPr lang="ru-RU" altLang="en-US" sz="1800" b="1"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ru-RU" altLang="en-US"/>
                        <a:t>20</a:t>
                      </a:r>
                      <a:endParaRPr lang="ru-RU" altLang="en-US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ru-RU" altLang="en-US"/>
                        <a:t>10</a:t>
                      </a:r>
                      <a:endParaRPr lang="ru-RU" altLang="en-US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ru-RU" altLang="en-US"/>
                        <a:t>10</a:t>
                      </a:r>
                      <a:endParaRPr lang="ru-RU" altLang="en-US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ru-RU" altLang="en-US"/>
                        <a:t>10</a:t>
                      </a:r>
                      <a:endParaRPr lang="ru-RU" altLang="en-US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ru-RU" altLang="en-US"/>
                        <a:t>10</a:t>
                      </a:r>
                      <a:endParaRPr lang="ru-RU" altLang="en-US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ru-RU" altLang="en-US"/>
                        <a:t>10</a:t>
                      </a:r>
                      <a:endParaRPr lang="ru-RU" altLang="en-US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Прямоугольник 3"/>
          <p:cNvSpPr/>
          <p:nvPr/>
        </p:nvSpPr>
        <p:spPr>
          <a:xfrm>
            <a:off x="899730" y="185716"/>
            <a:ext cx="7145891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4400" b="1" i="0" u="none" strike="noStrike" kern="1200" cap="none" spc="300" normalizeH="0" baseline="0" noProof="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Цель   летней кампании</a:t>
            </a:r>
            <a:endParaRPr kumimoji="0" lang="ru-RU" sz="4400" b="1" i="0" u="none" strike="noStrike" kern="1200" cap="none" spc="300" normalizeH="0" baseline="0" noProof="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Скругленная прямоугольная выноска 4"/>
          <p:cNvSpPr>
            <a:spLocks noChangeArrowheads="1"/>
          </p:cNvSpPr>
          <p:nvPr/>
        </p:nvSpPr>
        <p:spPr bwMode="auto">
          <a:xfrm>
            <a:off x="4572000" y="1125538"/>
            <a:ext cx="4356100" cy="3743325"/>
          </a:xfrm>
          <a:prstGeom prst="wedgeRoundRectCallout">
            <a:avLst>
              <a:gd name="adj1" fmla="val -62097"/>
              <a:gd name="adj2" fmla="val 80407"/>
              <a:gd name="adj3" fmla="val 16667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rect">
              <a:fillToRect l="100000" t="100000"/>
            </a:path>
          </a:gradFill>
          <a:ln w="25400" algn="ctr">
            <a:solidFill>
              <a:srgbClr val="385D8A"/>
            </a:solidFill>
            <a:miter lim="800000"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Содействие жизненному, психическому,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интеллектуальному,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нравственному и духовному развитию детей, решение проблемы занятости детей в каникулярное время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467995" y="1269365"/>
            <a:ext cx="4033838" cy="3384550"/>
          </a:xfrm>
          <a:prstGeom prst="wedgeRoundRectCallout">
            <a:avLst>
              <a:gd name="adj1" fmla="val -49370"/>
              <a:gd name="adj2" fmla="val 79597"/>
              <a:gd name="adj3" fmla="val 16667"/>
            </a:avLst>
          </a:prstGeom>
          <a:gradFill rotWithShape="1">
            <a:gsLst>
              <a:gs pos="0">
                <a:srgbClr val="5E9EFF">
                  <a:alpha val="100000"/>
                </a:srgbClr>
              </a:gs>
              <a:gs pos="39999">
                <a:srgbClr val="85C2FF">
                  <a:alpha val="100000"/>
                </a:srgbClr>
              </a:gs>
              <a:gs pos="70000">
                <a:srgbClr val="C4D6EB">
                  <a:alpha val="100000"/>
                </a:srgbClr>
              </a:gs>
              <a:gs pos="100000">
                <a:srgbClr val="FFEBFA">
                  <a:alpha val="100000"/>
                </a:srgbClr>
              </a:gs>
            </a:gsLst>
            <a:path path="rect">
              <a:fillToRect l="100000" t="100000"/>
            </a:path>
            <a:tileRect/>
          </a:gra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pPr algn="ctr"/>
            <a:r>
              <a:rPr sz="2400" b="1" dirty="0">
                <a:solidFill>
                  <a:srgbClr val="0000FF"/>
                </a:solidFill>
                <a:cs typeface="Arial" panose="020B0604020202020204" pitchFamily="34" charset="0"/>
              </a:rPr>
              <a:t>Совершенствование системы</a:t>
            </a:r>
            <a:r>
              <a:rPr lang="en-US" altLang="x-none" sz="24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rgbClr val="0000FF"/>
                </a:solidFill>
                <a:cs typeface="Arial" panose="020B0604020202020204" pitchFamily="34" charset="0"/>
              </a:rPr>
              <a:t>оздоровления,</a:t>
            </a:r>
            <a:endParaRPr sz="2400" b="1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/>
            <a:r>
              <a:rPr sz="2400" b="1" dirty="0">
                <a:solidFill>
                  <a:srgbClr val="0000FF"/>
                </a:solidFill>
                <a:cs typeface="Arial" panose="020B0604020202020204" pitchFamily="34" charset="0"/>
              </a:rPr>
              <a:t> занятости детей и подростков в современных условиях</a:t>
            </a:r>
            <a:r>
              <a:rPr sz="2400" b="1" dirty="0">
                <a:solidFill>
                  <a:srgbClr val="0000FF"/>
                </a:solidFill>
                <a:cs typeface="Arial" panose="020B0604020202020204" pitchFamily="34" charset="0"/>
              </a:rPr>
              <a:t> летнего отдыха. </a:t>
            </a:r>
            <a:endParaRPr sz="2400" b="1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pic>
        <p:nvPicPr>
          <p:cNvPr id="4101" name="Picture 4" descr="OW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43625" y="4159250"/>
            <a:ext cx="2500313" cy="26987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/>
          <a:p>
            <a:r>
              <a:rPr lang="en-US" altLang="en-US"/>
              <a:t>Цель</a:t>
            </a:r>
            <a:r>
              <a:rPr lang="en-US" altLang="ru-RU"/>
              <a:t> </a:t>
            </a:r>
            <a:r>
              <a:rPr lang="en-US" altLang="en-US"/>
              <a:t>в</a:t>
            </a:r>
            <a:r>
              <a:rPr lang="en-US" altLang="ru-RU"/>
              <a:t> </a:t>
            </a:r>
            <a:r>
              <a:rPr lang="en-US" altLang="en-US"/>
              <a:t>рамках</a:t>
            </a:r>
            <a:r>
              <a:rPr lang="en-US" altLang="ru-RU"/>
              <a:t> </a:t>
            </a:r>
            <a:r>
              <a:rPr lang="en-US" altLang="en-US"/>
              <a:t>Года</a:t>
            </a:r>
            <a:r>
              <a:rPr lang="en-US" altLang="ru-RU"/>
              <a:t> </a:t>
            </a:r>
            <a:r>
              <a:rPr lang="en-US" altLang="en-US"/>
              <a:t>детского</a:t>
            </a:r>
            <a:r>
              <a:rPr lang="en-US" altLang="ru-RU"/>
              <a:t> </a:t>
            </a:r>
            <a:r>
              <a:rPr lang="en-US" altLang="en-US"/>
              <a:t>отдыха</a:t>
            </a:r>
            <a:r>
              <a:rPr lang="en-US" altLang="ru-RU"/>
              <a:t> </a:t>
            </a:r>
            <a:endParaRPr lang="en-US" altLang="ru-RU"/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899795" y="1484630"/>
            <a:ext cx="7787005" cy="3174365"/>
          </a:xfrm>
          <a:prstGeom prst="wedgeRoundRectCallout">
            <a:avLst>
              <a:gd name="adj1" fmla="val -49370"/>
              <a:gd name="adj2" fmla="val 79597"/>
              <a:gd name="adj3" fmla="val 16667"/>
            </a:avLst>
          </a:prstGeom>
          <a:gradFill rotWithShape="1">
            <a:gsLst>
              <a:gs pos="0">
                <a:srgbClr val="5E9EFF">
                  <a:alpha val="100000"/>
                </a:srgbClr>
              </a:gs>
              <a:gs pos="39999">
                <a:srgbClr val="85C2FF">
                  <a:alpha val="100000"/>
                </a:srgbClr>
              </a:gs>
              <a:gs pos="70000">
                <a:srgbClr val="C4D6EB">
                  <a:alpha val="100000"/>
                </a:srgbClr>
              </a:gs>
              <a:gs pos="100000">
                <a:srgbClr val="FFEBFA">
                  <a:alpha val="100000"/>
                </a:srgbClr>
              </a:gs>
            </a:gsLst>
            <a:path path="rect">
              <a:fillToRect l="100000" t="100000"/>
            </a:path>
            <a:tileRect/>
          </a:gra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pPr algn="ctr"/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сформировать</a:t>
            </a:r>
            <a:r>
              <a:rPr lang="en-US" altLang="ru-RU" sz="24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и</a:t>
            </a:r>
            <a:r>
              <a:rPr lang="en-US" altLang="ru-RU" sz="24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реализовать</a:t>
            </a:r>
            <a:r>
              <a:rPr lang="en-US" altLang="ru-RU" sz="24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единые</a:t>
            </a:r>
            <a:r>
              <a:rPr lang="en-US" altLang="ru-RU" sz="24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подходы</a:t>
            </a:r>
            <a:r>
              <a:rPr lang="en-US" altLang="ru-RU" sz="24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к</a:t>
            </a:r>
            <a:r>
              <a:rPr lang="en-US" altLang="ru-RU" sz="24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системе</a:t>
            </a:r>
            <a:r>
              <a:rPr lang="en-US" altLang="ru-RU" sz="24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воспитания</a:t>
            </a:r>
            <a:r>
              <a:rPr lang="en-US" altLang="ru-RU" sz="24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и</a:t>
            </a:r>
            <a:r>
              <a:rPr lang="en-US" altLang="ru-RU" sz="24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дополнительного</a:t>
            </a:r>
            <a:r>
              <a:rPr lang="en-US" altLang="ru-RU" sz="24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образования</a:t>
            </a:r>
            <a:r>
              <a:rPr lang="en-US" altLang="ru-RU" sz="24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в</a:t>
            </a:r>
            <a:r>
              <a:rPr lang="en-US" altLang="ru-RU" sz="24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образовательных</a:t>
            </a:r>
            <a:r>
              <a:rPr lang="en-US" altLang="ru-RU" sz="24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организациях</a:t>
            </a:r>
            <a:r>
              <a:rPr lang="en-US" altLang="ru-RU" sz="2400" b="1" dirty="0">
                <a:solidFill>
                  <a:srgbClr val="0000FF"/>
                </a:solidFill>
                <a:cs typeface="Arial" panose="020B0604020202020204" pitchFamily="34" charset="0"/>
              </a:rPr>
              <a:t>, </a:t>
            </a: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а</a:t>
            </a:r>
            <a:r>
              <a:rPr lang="en-US" altLang="ru-RU" sz="24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также</a:t>
            </a:r>
            <a:r>
              <a:rPr lang="en-US" altLang="ru-RU" sz="24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в</a:t>
            </a:r>
            <a:r>
              <a:rPr lang="en-US" altLang="ru-RU" sz="24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организациях</a:t>
            </a:r>
            <a:r>
              <a:rPr lang="en-US" altLang="ru-RU" sz="24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летнего</a:t>
            </a:r>
            <a:r>
              <a:rPr lang="en-US" altLang="ru-RU" sz="24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отдыха</a:t>
            </a:r>
            <a:r>
              <a:rPr lang="en-US" altLang="ru-RU" sz="2400" b="1" dirty="0">
                <a:solidFill>
                  <a:srgbClr val="0000FF"/>
                </a:solidFill>
                <a:cs typeface="Arial" panose="020B0604020202020204" pitchFamily="34" charset="0"/>
              </a:rPr>
              <a:t>.</a:t>
            </a:r>
            <a:endParaRPr sz="2400" b="1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AutoShape 4"/>
          <p:cNvSpPr/>
          <p:nvPr/>
        </p:nvSpPr>
        <p:spPr>
          <a:xfrm rot="10800000">
            <a:off x="0" y="1428750"/>
            <a:ext cx="2714625" cy="2428875"/>
          </a:xfrm>
          <a:prstGeom prst="wedgeRoundRectCallout">
            <a:avLst>
              <a:gd name="adj1" fmla="val -123810"/>
              <a:gd name="adj2" fmla="val 40403"/>
              <a:gd name="adj3" fmla="val 16667"/>
            </a:avLst>
          </a:prstGeom>
          <a:solidFill>
            <a:srgbClr val="00B0F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/>
          <a:p>
            <a:pPr algn="ctr"/>
            <a:r>
              <a:rPr b="1" dirty="0">
                <a:solidFill>
                  <a:srgbClr val="FFFF00"/>
                </a:solidFill>
                <a:latin typeface="Arial" panose="020B0604020202020204" pitchFamily="34" charset="0"/>
              </a:rPr>
              <a:t>  </a:t>
            </a:r>
            <a:r>
              <a:rPr b="1" i="1" dirty="0">
                <a:solidFill>
                  <a:srgbClr val="FFFF00"/>
                </a:solidFill>
                <a:latin typeface="Arial" panose="020B0604020202020204" pitchFamily="34" charset="0"/>
              </a:rPr>
              <a:t>Обеспечение доступности труда, организованного отдыха и оздоровления всех категорий детей и подростков. </a:t>
            </a:r>
            <a:endParaRPr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5123" name="AutoShape 4"/>
          <p:cNvSpPr/>
          <p:nvPr/>
        </p:nvSpPr>
        <p:spPr>
          <a:xfrm rot="10800000">
            <a:off x="357188" y="4357688"/>
            <a:ext cx="2376487" cy="2286000"/>
          </a:xfrm>
          <a:prstGeom prst="wedgeRoundRectCallout">
            <a:avLst>
              <a:gd name="adj1" fmla="val -133023"/>
              <a:gd name="adj2" fmla="val 171042"/>
              <a:gd name="adj3" fmla="val 16667"/>
            </a:avLst>
          </a:prstGeom>
          <a:solidFill>
            <a:srgbClr val="FFFF00"/>
          </a:solidFill>
          <a:ln w="9525" cap="flat" cmpd="sng">
            <a:solidFill>
              <a:srgbClr val="002060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/>
          <a:p>
            <a:pPr algn="ctr"/>
            <a:r>
              <a:rPr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sz="2000" b="1" i="1" dirty="0">
                <a:solidFill>
                  <a:srgbClr val="002060"/>
                </a:solidFill>
                <a:latin typeface="Arial" panose="020B0604020202020204" pitchFamily="34" charset="0"/>
              </a:rPr>
              <a:t>Обеспечение требований к безопасности детей в период летнего отдыха.</a:t>
            </a:r>
            <a:r>
              <a:rPr sz="2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124" name="AutoShape 4"/>
          <p:cNvSpPr/>
          <p:nvPr/>
        </p:nvSpPr>
        <p:spPr>
          <a:xfrm rot="10800000">
            <a:off x="6072188" y="1500188"/>
            <a:ext cx="3071812" cy="1928812"/>
          </a:xfrm>
          <a:prstGeom prst="wedgeRoundRectCallout">
            <a:avLst>
              <a:gd name="adj1" fmla="val 110764"/>
              <a:gd name="adj2" fmla="val 46875"/>
              <a:gd name="adj3" fmla="val 16667"/>
            </a:avLst>
          </a:prstGeom>
          <a:solidFill>
            <a:srgbClr val="00B0F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/>
          <a:p>
            <a:pPr algn="ctr"/>
            <a:r>
              <a:rPr sz="1600" b="1" i="1" dirty="0">
                <a:solidFill>
                  <a:srgbClr val="FFFF00"/>
                </a:solidFill>
                <a:latin typeface="Arial" panose="020B0604020202020204" pitchFamily="34" charset="0"/>
              </a:rPr>
              <a:t>Совершенствование подготовки педагогических кадров, занимающихся организацией летней оздоровительной кампании.</a:t>
            </a:r>
            <a:endParaRPr sz="16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5125" name="AutoShape 4"/>
          <p:cNvSpPr/>
          <p:nvPr/>
        </p:nvSpPr>
        <p:spPr>
          <a:xfrm rot="10800000">
            <a:off x="2857500" y="3714750"/>
            <a:ext cx="2786063" cy="2928938"/>
          </a:xfrm>
          <a:prstGeom prst="wedgeRoundRectCallout">
            <a:avLst>
              <a:gd name="adj1" fmla="val -7722"/>
              <a:gd name="adj2" fmla="val 120657"/>
              <a:gd name="adj3" fmla="val 16667"/>
            </a:avLst>
          </a:prstGeom>
          <a:gradFill rotWithShape="1">
            <a:gsLst>
              <a:gs pos="0">
                <a:srgbClr val="285081">
                  <a:alpha val="100000"/>
                </a:srgbClr>
              </a:gs>
              <a:gs pos="50000">
                <a:srgbClr val="3E76BB">
                  <a:alpha val="100000"/>
                </a:srgbClr>
              </a:gs>
              <a:gs pos="100000">
                <a:srgbClr val="4B8DDE">
                  <a:alpha val="100000"/>
                </a:srgbClr>
              </a:gs>
            </a:gsLst>
            <a:lin ang="2700000" scaled="1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/>
          <a:p>
            <a:pPr algn="ctr">
              <a:buNone/>
            </a:pPr>
            <a:r>
              <a:rPr sz="2400" b="1" i="1" dirty="0">
                <a:solidFill>
                  <a:srgbClr val="FFFF00"/>
                </a:solidFill>
                <a:latin typeface="Arial" panose="020B0604020202020204" pitchFamily="34" charset="0"/>
              </a:rPr>
              <a:t>Дальнейшее развитие системы летнего каникулярного оздоровления детей</a:t>
            </a:r>
            <a:endParaRPr sz="24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5126" name="AutoShape 4"/>
          <p:cNvSpPr/>
          <p:nvPr/>
        </p:nvSpPr>
        <p:spPr>
          <a:xfrm rot="10800000">
            <a:off x="5786438" y="5286375"/>
            <a:ext cx="2571750" cy="1357313"/>
          </a:xfrm>
          <a:prstGeom prst="wedgeRoundRectCallout">
            <a:avLst>
              <a:gd name="adj1" fmla="val 99745"/>
              <a:gd name="adj2" fmla="val 317824"/>
              <a:gd name="adj3" fmla="val 16667"/>
            </a:avLst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/>
          <a:p>
            <a:pPr algn="ctr"/>
            <a:r>
              <a:rPr sz="2000" b="1" dirty="0">
                <a:solidFill>
                  <a:srgbClr val="002060"/>
                </a:solidFill>
                <a:latin typeface="Arial" panose="020B0604020202020204" pitchFamily="34" charset="0"/>
              </a:rPr>
              <a:t> </a:t>
            </a:r>
            <a:r>
              <a:rPr sz="2000" b="1" i="1" dirty="0">
                <a:solidFill>
                  <a:srgbClr val="002060"/>
                </a:solidFill>
                <a:latin typeface="Arial" panose="020B0604020202020204" pitchFamily="34" charset="0"/>
              </a:rPr>
              <a:t>Использование малозатратных форм отдыха и оздоровления </a:t>
            </a:r>
            <a:endParaRPr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Круглая лента лицом вниз 11"/>
          <p:cNvSpPr/>
          <p:nvPr/>
        </p:nvSpPr>
        <p:spPr>
          <a:xfrm>
            <a:off x="428596" y="0"/>
            <a:ext cx="8501090" cy="1500198"/>
          </a:xfrm>
          <a:prstGeom prst="ellipseRibb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all" spc="0" normalizeH="0" baseline="0" noProof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Задачи   летней кампании</a:t>
            </a:r>
            <a:endParaRPr kumimoji="0" lang="ru-RU" sz="2400" b="1" i="0" u="none" strike="noStrike" kern="1200" cap="all" spc="0" normalizeH="0" baseline="0" noProof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28" name="AutoShape 4"/>
          <p:cNvSpPr/>
          <p:nvPr/>
        </p:nvSpPr>
        <p:spPr>
          <a:xfrm rot="10800000">
            <a:off x="5857875" y="3571875"/>
            <a:ext cx="3286125" cy="1500188"/>
          </a:xfrm>
          <a:prstGeom prst="wedgeRoundRectCallout">
            <a:avLst>
              <a:gd name="adj1" fmla="val 92329"/>
              <a:gd name="adj2" fmla="val 178713"/>
              <a:gd name="adj3" fmla="val 16667"/>
            </a:avLst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/>
          <a:p>
            <a:pPr algn="ctr"/>
            <a:r>
              <a:rPr sz="1600" b="1" dirty="0">
                <a:solidFill>
                  <a:srgbClr val="002060"/>
                </a:solidFill>
                <a:latin typeface="Arial" panose="020B0604020202020204" pitchFamily="34" charset="0"/>
              </a:rPr>
              <a:t> </a:t>
            </a:r>
            <a:r>
              <a:rPr sz="1600" b="1" i="1" dirty="0">
                <a:solidFill>
                  <a:srgbClr val="002060"/>
                </a:solidFill>
                <a:latin typeface="Arial" panose="020B0604020202020204" pitchFamily="34" charset="0"/>
              </a:rPr>
              <a:t>Усиление работы с детьми из многодетных и неполных семей, детей, оставшихся без попечения родителей.</a:t>
            </a:r>
            <a:endParaRPr sz="1600" b="1" i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/>
            <a:r>
              <a:rPr sz="2000" b="1" i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charRg st="0" end="10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>
                                            <p:txEl>
                                              <p:charRg st="0" end="10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>
                                            <p:txEl>
                                              <p:charRg st="0" end="10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charRg st="0" end="10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5122">
                                            <p:txEl>
                                              <p:charRg st="0" end="10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5122">
                                            <p:txEl>
                                              <p:charRg st="0" end="10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5122">
                                            <p:txEl>
                                              <p:charRg st="0" end="10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779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79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charRg st="0" end="7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23">
                                            <p:txEl>
                                              <p:charRg st="0" end="7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3">
                                            <p:txEl>
                                              <p:charRg st="0" end="7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charRg st="0" end="7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5123">
                                            <p:txEl>
                                              <p:charRg st="0" end="7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5123">
                                            <p:txEl>
                                              <p:charRg st="0" end="7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5123">
                                            <p:txEl>
                                              <p:charRg st="0" end="7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119"/>
                            </p:stCondLst>
                            <p:childTnLst>
                              <p:par>
                                <p:cTn id="3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619"/>
                            </p:stCondLst>
                            <p:childTnLst>
                              <p:par>
                                <p:cTn id="4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charRg st="0" end="1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24">
                                            <p:txEl>
                                              <p:charRg st="0" end="1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24">
                                            <p:txEl>
                                              <p:charRg st="0" end="1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charRg st="0" end="1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5124">
                                            <p:txEl>
                                              <p:charRg st="0" end="1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5124">
                                            <p:txEl>
                                              <p:charRg st="0" end="11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5124">
                                            <p:txEl>
                                              <p:charRg st="0" end="11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59"/>
                            </p:stCondLst>
                            <p:childTnLst>
                              <p:par>
                                <p:cTn id="5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559"/>
                            </p:stCondLst>
                            <p:childTnLst>
                              <p:par>
                                <p:cTn id="5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charRg st="0" end="7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125">
                                            <p:txEl>
                                              <p:charRg st="0" end="7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125">
                                            <p:txEl>
                                              <p:charRg st="0" end="7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charRg st="0" end="7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1" dur="80"/>
                                        <p:tgtEl>
                                          <p:spTgt spid="5125">
                                            <p:txEl>
                                              <p:charRg st="0" end="7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2" dur="80"/>
                                        <p:tgtEl>
                                          <p:spTgt spid="5125">
                                            <p:txEl>
                                              <p:charRg st="0" end="7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80"/>
                                        <p:tgtEl>
                                          <p:spTgt spid="5125">
                                            <p:txEl>
                                              <p:charRg st="0" end="7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319"/>
                            </p:stCondLst>
                            <p:childTnLst>
                              <p:par>
                                <p:cTn id="6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819"/>
                            </p:stCondLst>
                            <p:childTnLst>
                              <p:par>
                                <p:cTn id="7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charRg st="0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126">
                                            <p:txEl>
                                              <p:charRg st="0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126">
                                            <p:txEl>
                                              <p:charRg st="0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charRg st="0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6" dur="80"/>
                                        <p:tgtEl>
                                          <p:spTgt spid="5126">
                                            <p:txEl>
                                              <p:charRg st="0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7" dur="80"/>
                                        <p:tgtEl>
                                          <p:spTgt spid="5126">
                                            <p:txEl>
                                              <p:charRg st="0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80"/>
                                        <p:tgtEl>
                                          <p:spTgt spid="5126">
                                            <p:txEl>
                                              <p:charRg st="0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9099"/>
                            </p:stCondLst>
                            <p:childTnLst>
                              <p:par>
                                <p:cTn id="8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9599"/>
                            </p:stCondLst>
                            <p:childTnLst>
                              <p:par>
                                <p:cTn id="8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charRg st="0" end="10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128">
                                            <p:txEl>
                                              <p:charRg st="0" end="10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128">
                                            <p:txEl>
                                              <p:charRg st="0" end="10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99"/>
                            </p:stCondLst>
                            <p:childTnLst>
                              <p:par>
                                <p:cTn id="9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charRg st="103" end="10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128">
                                            <p:txEl>
                                              <p:charRg st="103" end="10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128">
                                            <p:txEl>
                                              <p:charRg st="103" end="10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charRg st="0" end="10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6" dur="80"/>
                                        <p:tgtEl>
                                          <p:spTgt spid="5128">
                                            <p:txEl>
                                              <p:charRg st="0" end="10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7" dur="80"/>
                                        <p:tgtEl>
                                          <p:spTgt spid="5128">
                                            <p:txEl>
                                              <p:charRg st="0" end="10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80"/>
                                        <p:tgtEl>
                                          <p:spTgt spid="5128">
                                            <p:txEl>
                                              <p:charRg st="0" end="10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charRg st="103" end="10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1" dur="80"/>
                                        <p:tgtEl>
                                          <p:spTgt spid="5128">
                                            <p:txEl>
                                              <p:charRg st="103" end="10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2" dur="80"/>
                                        <p:tgtEl>
                                          <p:spTgt spid="5128">
                                            <p:txEl>
                                              <p:charRg st="103" end="10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80"/>
                                        <p:tgtEl>
                                          <p:spTgt spid="5128">
                                            <p:txEl>
                                              <p:charRg st="103" end="10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 build="allAtOnce"/>
      <p:bldP spid="5123" grpId="0" animBg="1" build="allAtOnce"/>
      <p:bldP spid="5124" grpId="0" animBg="1" build="allAtOnce"/>
      <p:bldP spid="5125" grpId="0" animBg="1" build="allAtOnce"/>
      <p:bldP spid="5126" grpId="0" animBg="1" build="allAtOnce"/>
      <p:bldP spid="5128" grpId="0" animBg="1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Oval 5"/>
          <p:cNvSpPr/>
          <p:nvPr/>
        </p:nvSpPr>
        <p:spPr>
          <a:xfrm>
            <a:off x="2700338" y="1084263"/>
            <a:ext cx="3711575" cy="1655762"/>
          </a:xfrm>
          <a:prstGeom prst="ellipse">
            <a:avLst/>
          </a:prstGeom>
          <a:solidFill>
            <a:srgbClr val="FF0066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r>
              <a:rPr sz="4000" b="1" dirty="0">
                <a:solidFill>
                  <a:srgbClr val="FFFF00"/>
                </a:solidFill>
                <a:latin typeface="Arial" panose="020B0604020202020204" pitchFamily="34" charset="0"/>
              </a:rPr>
              <a:t>Н</a:t>
            </a:r>
            <a:r>
              <a:rPr sz="4000" b="1" dirty="0">
                <a:solidFill>
                  <a:srgbClr val="FFFF00"/>
                </a:solidFill>
                <a:latin typeface="Algerian" panose="04020705040A02060702" pitchFamily="82" charset="0"/>
              </a:rPr>
              <a:t>аправления</a:t>
            </a:r>
            <a:endParaRPr sz="40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651500" y="2276475"/>
            <a:ext cx="3492500" cy="3024188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endParaRPr lang="en-US" altLang="x-none" sz="2400" b="1" i="1" dirty="0">
              <a:latin typeface="Arial" panose="020B0604020202020204" pitchFamily="34" charset="0"/>
            </a:endParaRPr>
          </a:p>
          <a:p>
            <a:pPr algn="ctr"/>
            <a:endParaRPr lang="en-US" altLang="x-none" sz="2400" b="1" i="1" dirty="0">
              <a:latin typeface="Arial" panose="020B0604020202020204" pitchFamily="34" charset="0"/>
            </a:endParaRPr>
          </a:p>
          <a:p>
            <a:pPr algn="ctr"/>
            <a:r>
              <a:rPr sz="2400" b="1" i="1" dirty="0">
                <a:solidFill>
                  <a:schemeClr val="bg1"/>
                </a:solidFill>
                <a:latin typeface="Arial" panose="020B0604020202020204" pitchFamily="34" charset="0"/>
              </a:rPr>
              <a:t>Занятость </a:t>
            </a:r>
            <a:endParaRPr lang="en-US" altLang="x-none" sz="2400" b="1" i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sz="2400" b="1" i="1" dirty="0">
                <a:solidFill>
                  <a:schemeClr val="bg1"/>
                </a:solidFill>
                <a:latin typeface="Arial" panose="020B0604020202020204" pitchFamily="34" charset="0"/>
              </a:rPr>
              <a:t>подростков</a:t>
            </a:r>
            <a:endParaRPr sz="2400" b="1" i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sz="2400" b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/>
            <a:endParaRPr sz="24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9" name="Oval 5"/>
          <p:cNvSpPr/>
          <p:nvPr/>
        </p:nvSpPr>
        <p:spPr>
          <a:xfrm>
            <a:off x="0" y="2205038"/>
            <a:ext cx="3492500" cy="3084512"/>
          </a:xfrm>
          <a:prstGeom prst="ellipse">
            <a:avLst/>
          </a:prstGeom>
          <a:solidFill>
            <a:srgbClr val="00B05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r>
              <a:rPr b="1" i="1" dirty="0">
                <a:latin typeface="Arial" panose="020B0604020202020204" pitchFamily="34" charset="0"/>
              </a:rPr>
              <a:t> </a:t>
            </a:r>
            <a:endParaRPr lang="en-US" altLang="x-none" b="1" i="1" dirty="0">
              <a:latin typeface="Arial" panose="020B0604020202020204" pitchFamily="34" charset="0"/>
            </a:endParaRPr>
          </a:p>
          <a:p>
            <a:pPr algn="ctr"/>
            <a:r>
              <a:rPr sz="2400" b="1" i="1" dirty="0">
                <a:solidFill>
                  <a:schemeClr val="bg1"/>
                </a:solidFill>
                <a:latin typeface="Arial" panose="020B0604020202020204" pitchFamily="34" charset="0"/>
              </a:rPr>
              <a:t>Культурно-</a:t>
            </a:r>
            <a:endParaRPr sz="2400" b="1" i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sz="2400" b="1" i="1" dirty="0">
                <a:solidFill>
                  <a:schemeClr val="bg1"/>
                </a:solidFill>
                <a:latin typeface="Arial" panose="020B0604020202020204" pitchFamily="34" charset="0"/>
              </a:rPr>
              <a:t>досуговые и </a:t>
            </a:r>
            <a:endParaRPr lang="en-US" altLang="x-none" sz="2400" b="1" i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sz="2400" b="1" i="1" dirty="0">
                <a:solidFill>
                  <a:schemeClr val="bg1"/>
                </a:solidFill>
                <a:latin typeface="Arial" panose="020B0604020202020204" pitchFamily="34" charset="0"/>
              </a:rPr>
              <a:t>спортивно-</a:t>
            </a:r>
            <a:endParaRPr sz="2400" b="1" i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sz="2400" b="1" i="1" dirty="0">
                <a:solidFill>
                  <a:schemeClr val="bg1"/>
                </a:solidFill>
                <a:latin typeface="Arial" panose="020B0604020202020204" pitchFamily="34" charset="0"/>
              </a:rPr>
              <a:t>массовые</a:t>
            </a:r>
            <a:endParaRPr lang="en-US" altLang="x-none" sz="2400" b="1" i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sz="2400" b="1" i="1" dirty="0">
                <a:solidFill>
                  <a:schemeClr val="bg1"/>
                </a:solidFill>
                <a:latin typeface="Arial" panose="020B0604020202020204" pitchFamily="34" charset="0"/>
              </a:rPr>
              <a:t>мероприятия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sz="2400" b="1" i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Oval 5"/>
          <p:cNvSpPr/>
          <p:nvPr/>
        </p:nvSpPr>
        <p:spPr>
          <a:xfrm>
            <a:off x="2843213" y="4005263"/>
            <a:ext cx="3513137" cy="2852737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r>
              <a:rPr sz="2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sz="24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/>
            <a:r>
              <a:rPr sz="2800" b="1" i="1" dirty="0">
                <a:latin typeface="Arial" panose="020B0604020202020204" pitchFamily="34" charset="0"/>
              </a:rPr>
              <a:t>Работа </a:t>
            </a:r>
            <a:r>
              <a:rPr lang="ru-RU" sz="2800" b="1" i="1" dirty="0">
                <a:latin typeface="Arial" panose="020B0604020202020204" pitchFamily="34" charset="0"/>
              </a:rPr>
              <a:t>ДОЛ </a:t>
            </a:r>
            <a:endParaRPr lang="ru-RU" sz="2800" b="1" i="1" dirty="0">
              <a:latin typeface="Arial" panose="020B0604020202020204" pitchFamily="34" charset="0"/>
            </a:endParaRPr>
          </a:p>
          <a:p>
            <a:pPr algn="ctr"/>
            <a:r>
              <a:rPr lang="ru-RU" sz="2800" b="1" i="1" dirty="0">
                <a:latin typeface="Arial" panose="020B0604020202020204" pitchFamily="34" charset="0"/>
              </a:rPr>
              <a:t>«Солнышко»</a:t>
            </a:r>
            <a:endParaRPr lang="en-US" altLang="x-none" sz="2800" b="1" i="1" dirty="0">
              <a:latin typeface="Arial" panose="020B0604020202020204" pitchFamily="34" charset="0"/>
            </a:endParaRPr>
          </a:p>
          <a:p>
            <a:pPr algn="ctr"/>
            <a:r>
              <a:rPr sz="2800" b="1" i="1" dirty="0">
                <a:latin typeface="Arial" panose="020B0604020202020204" pitchFamily="34" charset="0"/>
              </a:rPr>
              <a:t>с дневным </a:t>
            </a:r>
            <a:endParaRPr lang="en-US" altLang="x-none" sz="2800" b="1" i="1" dirty="0">
              <a:latin typeface="Arial" panose="020B0604020202020204" pitchFamily="34" charset="0"/>
            </a:endParaRPr>
          </a:p>
          <a:p>
            <a:pPr algn="ctr"/>
            <a:r>
              <a:rPr sz="2800" b="1" i="1" dirty="0">
                <a:latin typeface="Arial" panose="020B0604020202020204" pitchFamily="34" charset="0"/>
              </a:rPr>
              <a:t>пребыванием </a:t>
            </a:r>
            <a:endParaRPr lang="en-US" altLang="x-none" sz="2800" b="1" i="1" dirty="0">
              <a:latin typeface="Arial" panose="020B0604020202020204" pitchFamily="34" charset="0"/>
            </a:endParaRPr>
          </a:p>
          <a:p>
            <a:pPr algn="ctr"/>
            <a:r>
              <a:rPr sz="2800" b="1" i="1" dirty="0">
                <a:latin typeface="Arial" panose="020B0604020202020204" pitchFamily="34" charset="0"/>
              </a:rPr>
              <a:t>детей</a:t>
            </a:r>
            <a:r>
              <a:rPr sz="2800" b="1" dirty="0">
                <a:latin typeface="Arial" panose="020B0604020202020204" pitchFamily="34" charset="0"/>
              </a:rPr>
              <a:t> </a:t>
            </a:r>
            <a:endParaRPr sz="2800" b="1" i="1" dirty="0">
              <a:latin typeface="Arial" panose="020B0604020202020204" pitchFamily="34" charset="0"/>
            </a:endParaRPr>
          </a:p>
          <a:p>
            <a:pPr algn="ctr"/>
            <a:endParaRPr sz="2800" b="1" dirty="0">
              <a:latin typeface="Arial" panose="020B0604020202020204" pitchFamily="34" charset="0"/>
            </a:endParaRPr>
          </a:p>
        </p:txBody>
      </p:sp>
      <p:sp>
        <p:nvSpPr>
          <p:cNvPr id="17" name="Стрелка влево 16"/>
          <p:cNvSpPr>
            <a:spLocks noChangeArrowheads="1"/>
          </p:cNvSpPr>
          <p:nvPr/>
        </p:nvSpPr>
        <p:spPr bwMode="auto">
          <a:xfrm rot="-3684446">
            <a:off x="3288348" y="2757805"/>
            <a:ext cx="725488" cy="484188"/>
          </a:xfrm>
          <a:prstGeom prst="leftArrow">
            <a:avLst>
              <a:gd name="adj1" fmla="val 50000"/>
              <a:gd name="adj2" fmla="val 16274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miter lim="800000"/>
          </a:ln>
        </p:spPr>
        <p:txBody>
          <a:bodyPr vert="eaVert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151" name="Стрелка вправо 21"/>
          <p:cNvSpPr/>
          <p:nvPr/>
        </p:nvSpPr>
        <p:spPr>
          <a:xfrm rot="5400000">
            <a:off x="4001135" y="3127375"/>
            <a:ext cx="1176020" cy="483870"/>
          </a:xfrm>
          <a:prstGeom prst="rightArrow">
            <a:avLst>
              <a:gd name="adj1" fmla="val 50000"/>
              <a:gd name="adj2" fmla="val 30465"/>
            </a:avLst>
          </a:prstGeom>
          <a:solidFill>
            <a:schemeClr val="accent1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 vert="eaVert" anchor="ctr" anchorCtr="0"/>
          <a:p>
            <a:pPr algn="ctr">
              <a:buNone/>
            </a:pPr>
            <a:endParaRPr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6152" name="Стрелка вправо 22"/>
          <p:cNvSpPr/>
          <p:nvPr/>
        </p:nvSpPr>
        <p:spPr>
          <a:xfrm rot="3293606">
            <a:off x="5176203" y="2775585"/>
            <a:ext cx="765175" cy="484188"/>
          </a:xfrm>
          <a:prstGeom prst="rightArrow">
            <a:avLst>
              <a:gd name="adj1" fmla="val 50000"/>
              <a:gd name="adj2" fmla="val 19432"/>
            </a:avLst>
          </a:prstGeom>
          <a:solidFill>
            <a:schemeClr val="accent1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 vert="eaVert" anchor="ctr" anchorCtr="0"/>
          <a:p>
            <a:pPr algn="ctr">
              <a:buNone/>
            </a:pPr>
            <a:endParaRPr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pSp>
        <p:nvGrpSpPr>
          <p:cNvPr id="6153" name="Group 2"/>
          <p:cNvGrpSpPr/>
          <p:nvPr/>
        </p:nvGrpSpPr>
        <p:grpSpPr>
          <a:xfrm>
            <a:off x="0" y="0"/>
            <a:ext cx="9144000" cy="1127125"/>
            <a:chOff x="0" y="0"/>
            <a:chExt cx="5760" cy="527"/>
          </a:xfrm>
        </p:grpSpPr>
        <p:sp>
          <p:nvSpPr>
            <p:cNvPr id="6155" name="Rectangle 3"/>
            <p:cNvSpPr/>
            <p:nvPr/>
          </p:nvSpPr>
          <p:spPr>
            <a:xfrm>
              <a:off x="0" y="0"/>
              <a:ext cx="5760" cy="527"/>
            </a:xfrm>
            <a:prstGeom prst="rect">
              <a:avLst/>
            </a:prstGeom>
            <a:solidFill>
              <a:srgbClr val="5576E1"/>
            </a:solidFill>
            <a:ln w="9525">
              <a:noFill/>
            </a:ln>
          </p:spPr>
          <p:txBody>
            <a:bodyPr wrap="none" anchor="ctr" anchorCtr="0"/>
            <a:p>
              <a:endParaRPr dirty="0">
                <a:latin typeface="Arial" panose="020B0604020202020204" pitchFamily="34" charset="0"/>
              </a:endParaRPr>
            </a:p>
          </p:txBody>
        </p:sp>
        <p:pic>
          <p:nvPicPr>
            <p:cNvPr id="6156" name="Picture 4" descr="Логотип Края и РФ с картой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884" cy="50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264" name="Rectangle 24"/>
          <p:cNvSpPr>
            <a:spLocks noChangeArrowheads="1"/>
          </p:cNvSpPr>
          <p:nvPr/>
        </p:nvSpPr>
        <p:spPr bwMode="auto">
          <a:xfrm>
            <a:off x="1258888" y="333375"/>
            <a:ext cx="8101013" cy="5191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Реализуются через основные направления:</a:t>
            </a:r>
            <a:endParaRPr kumimoji="0" lang="ru-RU" sz="2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animBg="1"/>
      <p:bldP spid="9" grpId="0" animBg="1"/>
      <p:bldP spid="13" grpId="0" animBg="1"/>
    </p:bldLst>
  </p:timing>
</p:sld>
</file>

<file path=ppt/tags/tag1.xml><?xml version="1.0" encoding="utf-8"?>
<p:tagLst xmlns:p="http://schemas.openxmlformats.org/presentationml/2006/main">
  <p:tag name="TABLE_ENDDRAG_ORIGIN_RECT" val="605*190"/>
  <p:tag name="TABLE_ENDDRAG_RECT" val="59*88*605*190"/>
</p:tagLst>
</file>

<file path=ppt/tags/tag10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TABLE_ENDDRAG_ORIGIN_RECT" val="645*410"/>
  <p:tag name="TABLE_ENDDRAG_RECT" val="32*99*645*411"/>
</p:tagLst>
</file>

<file path=ppt/tags/tag7.xml><?xml version="1.0" encoding="utf-8"?>
<p:tagLst xmlns:p="http://schemas.openxmlformats.org/presentationml/2006/main">
  <p:tag name="TABLE_ENDDRAG_ORIGIN_RECT" val="578*556"/>
  <p:tag name="TABLE_ENDDRAG_RECT" val="99*41*578*556"/>
</p:tagLst>
</file>

<file path=ppt/tags/tag8.xml><?xml version="1.0" encoding="utf-8"?>
<p:tagLst xmlns:p="http://schemas.openxmlformats.org/presentationml/2006/main">
  <p:tag name="TABLE_ENDDRAG_ORIGIN_RECT" val="660*317"/>
  <p:tag name="TABLE_ENDDRAG_RECT" val="27*116*660*317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SUMMER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20548</Words>
  <Application>WPS Presentation</Application>
  <PresentationFormat>Экран (4:3)</PresentationFormat>
  <Paragraphs>368</Paragraphs>
  <Slides>26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8" baseType="lpstr">
      <vt:lpstr>Arial</vt:lpstr>
      <vt:lpstr>SimSun</vt:lpstr>
      <vt:lpstr>Wingdings</vt:lpstr>
      <vt:lpstr>Calibri</vt:lpstr>
      <vt:lpstr>Times New Roman</vt:lpstr>
      <vt:lpstr>Comic Sans MS</vt:lpstr>
      <vt:lpstr>Algerian</vt:lpstr>
      <vt:lpstr>Microsoft YaHei</vt:lpstr>
      <vt:lpstr>Arial Unicode MS</vt:lpstr>
      <vt:lpstr>Times New Roman</vt:lpstr>
      <vt:lpstr>Arial Black</vt:lpstr>
      <vt:lpstr>SUMMER</vt:lpstr>
      <vt:lpstr>PowerPoint 演示文稿</vt:lpstr>
      <vt:lpstr>Пояснительная записка</vt:lpstr>
      <vt:lpstr>PowerPoint 演示文稿</vt:lpstr>
      <vt:lpstr>PowerPoint 演示文稿</vt:lpstr>
      <vt:lpstr>PowerPoint 演示文稿</vt:lpstr>
      <vt:lpstr>PowerPoint 演示文稿</vt:lpstr>
      <vt:lpstr>Цель в рамках Года детского отдыха </vt:lpstr>
      <vt:lpstr>PowerPoint 演示文稿</vt:lpstr>
      <vt:lpstr>PowerPoint 演示文稿</vt:lpstr>
      <vt:lpstr>О работе   детского оздоровительного  лагеря  с дневным пребыванием  «Солнышко»  основаного на базе  МКОУ СОШ №8 с. Уборка на лето 2025 год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Отчёты о работе детского оздоровительного  лагеря с дневным пребыванием «Солнышко» за 2024 год опубликованы на официальном сайте  МКОУ СОШ №8 с. Уборка</vt:lpstr>
      <vt:lpstr>Летнее трудоустройство подростка.  В нашем муниципалитете реализуется программа летней занятости для старшеклассников от 14 до 18 лет включительно.</vt:lpstr>
      <vt:lpstr>Трудовая деятельность несовершеннолетних граждан</vt:lpstr>
      <vt:lpstr>Необходимый пакет документов Трудоустройство несовершеннолетних происходит по общим правилам Трудового кодекса Российской Федерации.</vt:lpstr>
      <vt:lpstr>PowerPoint 演示文稿</vt:lpstr>
      <vt:lpstr>Участники трудовых формирований выбирают направления по интересам — отличный вариант для профориентации, например:</vt:lpstr>
      <vt:lpstr>Ограничения</vt:lpstr>
      <vt:lpstr>Малозатратные формы.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летнего отдыха детей и подростков</dc:title>
  <dc:creator/>
  <cp:lastModifiedBy>Работа</cp:lastModifiedBy>
  <cp:revision>114</cp:revision>
  <dcterms:created xsi:type="dcterms:W3CDTF">2010-03-14T17:51:00Z</dcterms:created>
  <dcterms:modified xsi:type="dcterms:W3CDTF">2025-04-03T14:12:10Z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TC300095831049</vt:lpwstr>
  </property>
  <property fmtid="{D5CDD505-2E9C-101B-9397-08002B2CF9AE}" pid="3" name="NXTAG2">
    <vt:lpwstr>000800ec410000000000010243100207f68002e0015000</vt:lpwstr>
  </property>
  <property fmtid="{D5CDD505-2E9C-101B-9397-08002B2CF9AE}" pid="4" name="ICV">
    <vt:lpwstr>D7CE21E0875D47C8AE43AA315B019C45_12</vt:lpwstr>
  </property>
  <property fmtid="{D5CDD505-2E9C-101B-9397-08002B2CF9AE}" pid="5" name="KSOProductBuildVer">
    <vt:lpwstr>1049-12.2.0.20782</vt:lpwstr>
  </property>
</Properties>
</file>